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sldIdLst>
    <p:sldId id="321" r:id="rId2"/>
    <p:sldId id="257" r:id="rId3"/>
    <p:sldId id="298" r:id="rId4"/>
    <p:sldId id="269" r:id="rId5"/>
    <p:sldId id="260" r:id="rId6"/>
    <p:sldId id="325" r:id="rId7"/>
    <p:sldId id="303" r:id="rId8"/>
    <p:sldId id="310" r:id="rId9"/>
    <p:sldId id="311" r:id="rId10"/>
    <p:sldId id="312" r:id="rId11"/>
    <p:sldId id="299" r:id="rId12"/>
    <p:sldId id="324" r:id="rId13"/>
    <p:sldId id="271" r:id="rId14"/>
    <p:sldId id="301" r:id="rId15"/>
    <p:sldId id="318" r:id="rId16"/>
    <p:sldId id="309" r:id="rId17"/>
    <p:sldId id="313" r:id="rId18"/>
    <p:sldId id="326" r:id="rId19"/>
    <p:sldId id="278" r:id="rId20"/>
    <p:sldId id="302" r:id="rId21"/>
    <p:sldId id="305" r:id="rId22"/>
    <p:sldId id="279" r:id="rId23"/>
    <p:sldId id="320" r:id="rId24"/>
    <p:sldId id="322" r:id="rId25"/>
    <p:sldId id="281" r:id="rId26"/>
    <p:sldId id="282" r:id="rId27"/>
    <p:sldId id="283" r:id="rId28"/>
    <p:sldId id="284" r:id="rId29"/>
    <p:sldId id="285" r:id="rId30"/>
    <p:sldId id="286" r:id="rId31"/>
    <p:sldId id="287" r:id="rId32"/>
    <p:sldId id="323" r:id="rId33"/>
    <p:sldId id="308" r:id="rId34"/>
    <p:sldId id="288" r:id="rId35"/>
    <p:sldId id="300" r:id="rId36"/>
    <p:sldId id="290" r:id="rId37"/>
    <p:sldId id="314" r:id="rId38"/>
    <p:sldId id="315" r:id="rId39"/>
    <p:sldId id="293" r:id="rId40"/>
    <p:sldId id="292" r:id="rId41"/>
    <p:sldId id="294" r:id="rId42"/>
    <p:sldId id="295" r:id="rId43"/>
    <p:sldId id="297" r:id="rId44"/>
    <p:sldId id="31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674" y="102"/>
      </p:cViewPr>
      <p:guideLst/>
    </p:cSldViewPr>
  </p:slideViewPr>
  <p:notesTextViewPr>
    <p:cViewPr>
      <p:scale>
        <a:sx n="1" d="1"/>
        <a:sy n="1" d="1"/>
      </p:scale>
      <p:origin x="0" y="0"/>
    </p:cViewPr>
  </p:notesTextViewPr>
  <p:sorterViewPr>
    <p:cViewPr>
      <p:scale>
        <a:sx n="200" d="100"/>
        <a:sy n="200" d="100"/>
      </p:scale>
      <p:origin x="0" y="-222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CRR</c:v>
                </c:pt>
              </c:strCache>
            </c:strRef>
          </c:tx>
          <c:spPr>
            <a:ln w="22225" cap="rnd">
              <a:solidFill>
                <a:schemeClr val="accent1"/>
              </a:solidFill>
            </a:ln>
            <a:effectLst>
              <a:glow rad="139700">
                <a:schemeClr val="accent1">
                  <a:satMod val="175000"/>
                  <a:alpha val="14000"/>
                </a:schemeClr>
              </a:glow>
            </a:effectLst>
          </c:spPr>
          <c:marker>
            <c:symbol val="none"/>
          </c:marker>
          <c:dLbls>
            <c:spPr>
              <a:solidFill>
                <a:schemeClr val="lt1"/>
              </a:solidFill>
              <a:ln w="12700" cap="flat" cmpd="sng" algn="ctr">
                <a:solidFill>
                  <a:schemeClr val="accent1"/>
                </a:solidFill>
                <a:prstDash val="solid"/>
                <a:miter lim="800000"/>
              </a:ln>
              <a:effectLst/>
            </c:spPr>
            <c:txPr>
              <a:bodyPr rot="0" spcFirstLastPara="1" vertOverflow="ellipsis" vert="horz" wrap="square" lIns="38100" tIns="19050" rIns="38100" bIns="19050" anchor="ctr" anchorCtr="1">
                <a:spAutoFit/>
              </a:bodyPr>
              <a:lstStyle/>
              <a:p>
                <a:pPr>
                  <a:defRPr sz="4000" b="0" i="0" u="none" strike="noStrike" kern="1200" baseline="0">
                    <a:solidFill>
                      <a:schemeClr val="dk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Sheet1!$A$2:$A$7</c:f>
              <c:numCache>
                <c:formatCode>General</c:formatCode>
                <c:ptCount val="6"/>
                <c:pt idx="0">
                  <c:v>1990</c:v>
                </c:pt>
                <c:pt idx="1">
                  <c:v>1999</c:v>
                </c:pt>
                <c:pt idx="2">
                  <c:v>2000</c:v>
                </c:pt>
                <c:pt idx="3">
                  <c:v>2009</c:v>
                </c:pt>
                <c:pt idx="4">
                  <c:v>2010</c:v>
                </c:pt>
                <c:pt idx="5">
                  <c:v>2014</c:v>
                </c:pt>
              </c:numCache>
            </c:numRef>
          </c:cat>
          <c:val>
            <c:numRef>
              <c:f>Sheet1!$B$2:$B$7</c:f>
              <c:numCache>
                <c:formatCode>0%</c:formatCode>
                <c:ptCount val="6"/>
                <c:pt idx="0">
                  <c:v>0.15</c:v>
                </c:pt>
                <c:pt idx="1">
                  <c:v>0.09</c:v>
                </c:pt>
                <c:pt idx="2">
                  <c:v>0.08</c:v>
                </c:pt>
                <c:pt idx="3">
                  <c:v>0.05</c:v>
                </c:pt>
                <c:pt idx="4" formatCode="0.00%">
                  <c:v>0.06</c:v>
                </c:pt>
                <c:pt idx="5">
                  <c:v>0.04</c:v>
                </c:pt>
              </c:numCache>
            </c:numRef>
          </c:val>
          <c:smooth val="0"/>
          <c:extLst>
            <c:ext xmlns:c16="http://schemas.microsoft.com/office/drawing/2014/chart" uri="{C3380CC4-5D6E-409C-BE32-E72D297353CC}">
              <c16:uniqueId val="{00000000-D6E4-4E2E-8293-F739289876B4}"/>
            </c:ext>
          </c:extLst>
        </c:ser>
        <c:dLbls>
          <c:dLblPos val="ctr"/>
          <c:showLegendKey val="0"/>
          <c:showVal val="1"/>
          <c:showCatName val="0"/>
          <c:showSerName val="0"/>
          <c:showPercent val="0"/>
          <c:showBubbleSize val="0"/>
        </c:dLbls>
        <c:smooth val="0"/>
        <c:axId val="564611072"/>
        <c:axId val="564613984"/>
      </c:lineChart>
      <c:catAx>
        <c:axId val="56461107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lt1">
                    <a:lumMod val="75000"/>
                  </a:schemeClr>
                </a:solidFill>
                <a:latin typeface="+mn-lt"/>
                <a:ea typeface="+mn-ea"/>
                <a:cs typeface="+mn-cs"/>
              </a:defRPr>
            </a:pPr>
            <a:endParaRPr lang="en-US"/>
          </a:p>
        </c:txPr>
        <c:crossAx val="564613984"/>
        <c:crosses val="autoZero"/>
        <c:auto val="1"/>
        <c:lblAlgn val="ctr"/>
        <c:lblOffset val="100"/>
        <c:noMultiLvlLbl val="0"/>
      </c:catAx>
      <c:valAx>
        <c:axId val="56461398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56461107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3360"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SLR</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Pt>
            <c:idx val="0"/>
            <c:invertIfNegative val="0"/>
            <c:bubble3D val="0"/>
            <c:spPr>
              <a:solidFill>
                <a:schemeClr val="accent2"/>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0-3931-4C6E-B5C4-2ACC36033B3C}"/>
              </c:ext>
            </c:extLst>
          </c:dPt>
          <c:dPt>
            <c:idx val="2"/>
            <c:invertIfNegative val="0"/>
            <c:bubble3D val="0"/>
            <c:spPr>
              <a:solidFill>
                <a:schemeClr val="accent4"/>
              </a:solidFill>
              <a:ln w="12700" cap="flat" cmpd="sng" algn="ctr">
                <a:solidFill>
                  <a:schemeClr val="accent4">
                    <a:shade val="50000"/>
                  </a:schemeClr>
                </a:solidFill>
                <a:prstDash val="solid"/>
                <a:miter lim="800000"/>
              </a:ln>
              <a:effectLst/>
            </c:spPr>
            <c:extLst>
              <c:ext xmlns:c16="http://schemas.microsoft.com/office/drawing/2014/chart" uri="{C3380CC4-5D6E-409C-BE32-E72D297353CC}">
                <c16:uniqueId val="{00000002-D89E-4355-A65B-6F7B41ED0D64}"/>
              </c:ext>
            </c:extLst>
          </c:dPt>
          <c:dLbls>
            <c:spPr>
              <a:noFill/>
              <a:ln>
                <a:noFill/>
              </a:ln>
              <a:effectLst/>
            </c:spPr>
            <c:txPr>
              <a:bodyPr rot="0" spcFirstLastPara="1" vertOverflow="ellipsis" vert="horz" wrap="square" anchor="ctr" anchorCtr="1"/>
              <a:lstStyle/>
              <a:p>
                <a:pPr>
                  <a:defRPr sz="24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Sheet1!$A$2:$A$8</c:f>
              <c:strCache>
                <c:ptCount val="7"/>
                <c:pt idx="0">
                  <c:v>1991</c:v>
                </c:pt>
                <c:pt idx="1">
                  <c:v>2015</c:v>
                </c:pt>
                <c:pt idx="2">
                  <c:v>Q4-15</c:v>
                </c:pt>
                <c:pt idx="3">
                  <c:v>Q1-16</c:v>
                </c:pt>
                <c:pt idx="4">
                  <c:v>Q2-16</c:v>
                </c:pt>
                <c:pt idx="5">
                  <c:v>Q3-16</c:v>
                </c:pt>
                <c:pt idx="6">
                  <c:v>Q4-16</c:v>
                </c:pt>
              </c:strCache>
            </c:strRef>
          </c:cat>
          <c:val>
            <c:numRef>
              <c:f>Sheet1!$B$2:$B$8</c:f>
              <c:numCache>
                <c:formatCode>0%</c:formatCode>
                <c:ptCount val="7"/>
                <c:pt idx="0" formatCode="0.00%">
                  <c:v>0.38500000000000001</c:v>
                </c:pt>
                <c:pt idx="1">
                  <c:v>0.22</c:v>
                </c:pt>
                <c:pt idx="2" formatCode="0.00%">
                  <c:v>0.215</c:v>
                </c:pt>
                <c:pt idx="3" formatCode="0.00%">
                  <c:v>0.21249999999999999</c:v>
                </c:pt>
                <c:pt idx="4">
                  <c:v>0.21</c:v>
                </c:pt>
                <c:pt idx="5" formatCode="0.00%">
                  <c:v>0.20749999999999999</c:v>
                </c:pt>
                <c:pt idx="6" formatCode="0.00%">
                  <c:v>0.20499999999999999</c:v>
                </c:pt>
              </c:numCache>
            </c:numRef>
          </c:val>
          <c:extLst>
            <c:ext xmlns:c16="http://schemas.microsoft.com/office/drawing/2014/chart" uri="{C3380CC4-5D6E-409C-BE32-E72D297353CC}">
              <c16:uniqueId val="{00000000-451A-4AE6-B2D8-68914FF674A3}"/>
            </c:ext>
          </c:extLst>
        </c:ser>
        <c:dLbls>
          <c:dLblPos val="inEnd"/>
          <c:showLegendKey val="0"/>
          <c:showVal val="1"/>
          <c:showCatName val="0"/>
          <c:showSerName val="0"/>
          <c:showPercent val="0"/>
          <c:showBubbleSize val="0"/>
        </c:dLbls>
        <c:gapWidth val="41"/>
        <c:axId val="1236286927"/>
        <c:axId val="1236276943"/>
      </c:barChart>
      <c:catAx>
        <c:axId val="123628692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dk1">
                    <a:lumMod val="65000"/>
                    <a:lumOff val="35000"/>
                  </a:schemeClr>
                </a:solidFill>
                <a:effectLst/>
                <a:latin typeface="+mn-lt"/>
                <a:ea typeface="+mn-ea"/>
                <a:cs typeface="+mn-cs"/>
              </a:defRPr>
            </a:pPr>
            <a:endParaRPr lang="en-US"/>
          </a:p>
        </c:txPr>
        <c:crossAx val="1236276943"/>
        <c:crosses val="autoZero"/>
        <c:auto val="1"/>
        <c:lblAlgn val="ctr"/>
        <c:lblOffset val="100"/>
        <c:noMultiLvlLbl val="0"/>
      </c:catAx>
      <c:valAx>
        <c:axId val="1236276943"/>
        <c:scaling>
          <c:orientation val="minMax"/>
        </c:scaling>
        <c:delete val="1"/>
        <c:axPos val="l"/>
        <c:numFmt formatCode="0.00%" sourceLinked="1"/>
        <c:majorTickMark val="none"/>
        <c:minorTickMark val="none"/>
        <c:tickLblPos val="nextTo"/>
        <c:crossAx val="1236286927"/>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sz="2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_rels/data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jpeg"/></Relationships>
</file>

<file path=ppt/diagrams/_rels/drawing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jpe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47ECE5-CEA8-4645-8A66-9BF536CED61A}" type="doc">
      <dgm:prSet loTypeId="urn:microsoft.com/office/officeart/2005/8/layout/matrix1" loCatId="matrix" qsTypeId="urn:microsoft.com/office/officeart/2005/8/quickstyle/3d3" qsCatId="3D" csTypeId="urn:microsoft.com/office/officeart/2005/8/colors/accent1_2" csCatId="accent1" phldr="1"/>
      <dgm:spPr/>
      <dgm:t>
        <a:bodyPr/>
        <a:lstStyle/>
        <a:p>
          <a:endParaRPr lang="en-US"/>
        </a:p>
      </dgm:t>
    </dgm:pt>
    <dgm:pt modelId="{DCBF7BA7-CBD8-4A98-998D-F4210561B270}">
      <dgm:prSet phldrT="[Text]"/>
      <dgm:spPr>
        <a:solidFill>
          <a:schemeClr val="accent2">
            <a:lumMod val="75000"/>
          </a:schemeClr>
        </a:solidFill>
      </dgm:spPr>
      <dgm:t>
        <a:bodyPr/>
        <a:lstStyle/>
        <a:p>
          <a:r>
            <a:rPr lang="en-US" dirty="0" smtClean="0"/>
            <a:t>SLR Raise [20%-&gt;40%]</a:t>
          </a:r>
          <a:endParaRPr lang="en-US" dirty="0"/>
        </a:p>
      </dgm:t>
    </dgm:pt>
    <dgm:pt modelId="{549B0CB0-05EE-481A-B4EC-C0D71561BF7E}" type="parTrans" cxnId="{2A1D3AA6-6E72-4083-BDA2-4849FEFCF97C}">
      <dgm:prSet/>
      <dgm:spPr/>
      <dgm:t>
        <a:bodyPr/>
        <a:lstStyle/>
        <a:p>
          <a:endParaRPr lang="en-US"/>
        </a:p>
      </dgm:t>
    </dgm:pt>
    <dgm:pt modelId="{81CEED2C-10AE-425A-8E00-885479797148}" type="sibTrans" cxnId="{2A1D3AA6-6E72-4083-BDA2-4849FEFCF97C}">
      <dgm:prSet/>
      <dgm:spPr/>
      <dgm:t>
        <a:bodyPr/>
        <a:lstStyle/>
        <a:p>
          <a:endParaRPr lang="en-US"/>
        </a:p>
      </dgm:t>
    </dgm:pt>
    <dgm:pt modelId="{FB34D54A-12AC-41DD-B286-6EBCAAA51162}">
      <dgm:prSet phldrT="[Text]"/>
      <dgm:spPr>
        <a:solidFill>
          <a:schemeClr val="accent2">
            <a:lumMod val="75000"/>
          </a:schemeClr>
        </a:solidFill>
      </dgm:spPr>
      <dgm:t>
        <a:bodyPr/>
        <a:lstStyle/>
        <a:p>
          <a:r>
            <a:rPr lang="en-US" dirty="0" smtClean="0"/>
            <a:t>CRR raise (4%-40%)</a:t>
          </a:r>
          <a:endParaRPr lang="en-US" dirty="0"/>
        </a:p>
      </dgm:t>
    </dgm:pt>
    <dgm:pt modelId="{7C4DEE00-092E-492E-9FDF-F73E63D6D45C}" type="parTrans" cxnId="{3FCC97CF-3A55-4F4D-8652-4D58EEABC599}">
      <dgm:prSet/>
      <dgm:spPr/>
      <dgm:t>
        <a:bodyPr/>
        <a:lstStyle/>
        <a:p>
          <a:endParaRPr lang="en-US"/>
        </a:p>
      </dgm:t>
    </dgm:pt>
    <dgm:pt modelId="{849B0709-0327-4248-A9C1-963B6A4B2BD2}" type="sibTrans" cxnId="{3FCC97CF-3A55-4F4D-8652-4D58EEABC599}">
      <dgm:prSet/>
      <dgm:spPr/>
      <dgm:t>
        <a:bodyPr/>
        <a:lstStyle/>
        <a:p>
          <a:endParaRPr lang="en-US"/>
        </a:p>
      </dgm:t>
    </dgm:pt>
    <dgm:pt modelId="{A2F83D2B-14FD-47AA-B59C-44613A7DB9AB}">
      <dgm:prSet phldrT="[Text]"/>
      <dgm:spPr>
        <a:solidFill>
          <a:schemeClr val="accent2">
            <a:lumMod val="75000"/>
          </a:schemeClr>
        </a:solidFill>
      </dgm:spPr>
      <dgm:t>
        <a:bodyPr/>
        <a:lstStyle/>
        <a:p>
          <a:r>
            <a:rPr lang="en-US" dirty="0" smtClean="0"/>
            <a:t>Banks make losses (SA/FD)</a:t>
          </a:r>
          <a:endParaRPr lang="en-US" dirty="0"/>
        </a:p>
      </dgm:t>
    </dgm:pt>
    <dgm:pt modelId="{97A76481-315A-4D60-8D8E-2E80BF713FC2}" type="parTrans" cxnId="{6FC9405A-F473-4D16-9098-5DF309E82CE4}">
      <dgm:prSet/>
      <dgm:spPr/>
      <dgm:t>
        <a:bodyPr/>
        <a:lstStyle/>
        <a:p>
          <a:endParaRPr lang="en-US"/>
        </a:p>
      </dgm:t>
    </dgm:pt>
    <dgm:pt modelId="{99F90ECF-EC47-4E7B-8D62-353DE298FDEC}" type="sibTrans" cxnId="{6FC9405A-F473-4D16-9098-5DF309E82CE4}">
      <dgm:prSet/>
      <dgm:spPr/>
      <dgm:t>
        <a:bodyPr/>
        <a:lstStyle/>
        <a:p>
          <a:endParaRPr lang="en-US"/>
        </a:p>
      </dgm:t>
    </dgm:pt>
    <dgm:pt modelId="{B4F6D599-59A3-4759-8D3B-8881964578CF}">
      <dgm:prSet phldrT="[Text]"/>
      <dgm:spPr>
        <a:solidFill>
          <a:schemeClr val="accent2">
            <a:lumMod val="75000"/>
          </a:schemeClr>
        </a:solidFill>
      </dgm:spPr>
      <dgm:t>
        <a:bodyPr/>
        <a:lstStyle/>
        <a:p>
          <a:r>
            <a:rPr lang="en-US" dirty="0" smtClean="0"/>
            <a:t>Sufficient G-Sec …?</a:t>
          </a:r>
          <a:endParaRPr lang="en-US" dirty="0"/>
        </a:p>
      </dgm:t>
    </dgm:pt>
    <dgm:pt modelId="{27F67F1F-C75C-41E8-8606-6CFFC77423A7}" type="parTrans" cxnId="{82307C15-A6CB-4CF0-8E87-C319DCB1C5E5}">
      <dgm:prSet/>
      <dgm:spPr/>
      <dgm:t>
        <a:bodyPr/>
        <a:lstStyle/>
        <a:p>
          <a:endParaRPr lang="en-US"/>
        </a:p>
      </dgm:t>
    </dgm:pt>
    <dgm:pt modelId="{F210ECC0-1966-48C2-8672-03B40AB5A40D}" type="sibTrans" cxnId="{82307C15-A6CB-4CF0-8E87-C319DCB1C5E5}">
      <dgm:prSet/>
      <dgm:spPr/>
      <dgm:t>
        <a:bodyPr/>
        <a:lstStyle/>
        <a:p>
          <a:endParaRPr lang="en-US"/>
        </a:p>
      </dgm:t>
    </dgm:pt>
    <dgm:pt modelId="{CCED09B2-0E65-4682-A649-3CCF297F8664}">
      <dgm:prSet phldrT="[Text]"/>
      <dgm:spPr>
        <a:solidFill>
          <a:schemeClr val="accent2">
            <a:lumMod val="75000"/>
          </a:schemeClr>
        </a:solidFill>
      </dgm:spPr>
      <dgm:t>
        <a:bodyPr/>
        <a:lstStyle/>
        <a:p>
          <a:r>
            <a:rPr lang="en-US" dirty="0" smtClean="0"/>
            <a:t>Gold…CAD</a:t>
          </a:r>
          <a:endParaRPr lang="en-US" dirty="0"/>
        </a:p>
      </dgm:t>
    </dgm:pt>
    <dgm:pt modelId="{2D51A63B-3B7D-47EE-AAC6-249D0E724384}" type="parTrans" cxnId="{897B563E-2FBF-4E9B-AF80-C008BCF13692}">
      <dgm:prSet/>
      <dgm:spPr/>
      <dgm:t>
        <a:bodyPr/>
        <a:lstStyle/>
        <a:p>
          <a:endParaRPr lang="en-US"/>
        </a:p>
      </dgm:t>
    </dgm:pt>
    <dgm:pt modelId="{6BA1F719-5F3E-482B-8C98-B7FC3C1E3732}" type="sibTrans" cxnId="{897B563E-2FBF-4E9B-AF80-C008BCF13692}">
      <dgm:prSet/>
      <dgm:spPr/>
      <dgm:t>
        <a:bodyPr/>
        <a:lstStyle/>
        <a:p>
          <a:endParaRPr lang="en-US"/>
        </a:p>
      </dgm:t>
    </dgm:pt>
    <dgm:pt modelId="{3E926A44-3CEA-4433-B1D8-3F0AFAD63BBC}">
      <dgm:prSet phldrT="[Text]"/>
      <dgm:spPr/>
      <dgm:t>
        <a:bodyPr/>
        <a:lstStyle/>
        <a:p>
          <a:r>
            <a:rPr lang="en-US" dirty="0" smtClean="0"/>
            <a:t>De</a:t>
          </a:r>
          <a:br>
            <a:rPr lang="en-US" dirty="0" smtClean="0"/>
          </a:br>
          <a:r>
            <a:rPr lang="en-US" dirty="0" smtClean="0"/>
            <a:t>monetization</a:t>
          </a:r>
          <a:endParaRPr lang="en-US" dirty="0"/>
        </a:p>
      </dgm:t>
    </dgm:pt>
    <dgm:pt modelId="{389E4978-62E8-4113-9E8B-A31480893A76}" type="parTrans" cxnId="{A2AE06DA-DE46-4FAC-980C-0C636272D495}">
      <dgm:prSet/>
      <dgm:spPr/>
      <dgm:t>
        <a:bodyPr/>
        <a:lstStyle/>
        <a:p>
          <a:endParaRPr lang="en-US"/>
        </a:p>
      </dgm:t>
    </dgm:pt>
    <dgm:pt modelId="{B2950B16-55EA-4933-B6F2-B12D5E3C24AC}" type="sibTrans" cxnId="{A2AE06DA-DE46-4FAC-980C-0C636272D495}">
      <dgm:prSet/>
      <dgm:spPr/>
      <dgm:t>
        <a:bodyPr/>
        <a:lstStyle/>
        <a:p>
          <a:endParaRPr lang="en-US"/>
        </a:p>
      </dgm:t>
    </dgm:pt>
    <dgm:pt modelId="{20E4E973-D5CD-448A-B465-DC06E8FB50B4}">
      <dgm:prSet phldrT="[Text]" custT="1"/>
      <dgm:spPr/>
      <dgm:t>
        <a:bodyPr/>
        <a:lstStyle/>
        <a:p>
          <a:r>
            <a:rPr lang="en-US" sz="3200" dirty="0" smtClean="0"/>
            <a:t>Excess NDTL</a:t>
          </a:r>
          <a:endParaRPr lang="en-US" sz="3200" dirty="0"/>
        </a:p>
      </dgm:t>
    </dgm:pt>
    <dgm:pt modelId="{A40DF795-4598-4956-BAC6-DB5753EF7FBD}" type="parTrans" cxnId="{7EB70525-E973-480A-9F60-811D4DC1CDB0}">
      <dgm:prSet/>
      <dgm:spPr/>
      <dgm:t>
        <a:bodyPr/>
        <a:lstStyle/>
        <a:p>
          <a:endParaRPr lang="en-US"/>
        </a:p>
      </dgm:t>
    </dgm:pt>
    <dgm:pt modelId="{546A1E4A-8B3C-4F04-866C-E6A71C9F4599}" type="sibTrans" cxnId="{7EB70525-E973-480A-9F60-811D4DC1CDB0}">
      <dgm:prSet/>
      <dgm:spPr/>
      <dgm:t>
        <a:bodyPr/>
        <a:lstStyle/>
        <a:p>
          <a:endParaRPr lang="en-US"/>
        </a:p>
      </dgm:t>
    </dgm:pt>
    <dgm:pt modelId="{D228861A-6B38-40FE-A390-B0E4660DD505}">
      <dgm:prSet phldrT="[Text]" custT="1"/>
      <dgm:spPr/>
      <dgm:t>
        <a:bodyPr/>
        <a:lstStyle/>
        <a:p>
          <a:r>
            <a:rPr lang="en-US" sz="2800" dirty="0" smtClean="0"/>
            <a:t>Lending Rates ▼</a:t>
          </a:r>
          <a:endParaRPr lang="en-US" sz="2800" dirty="0"/>
        </a:p>
      </dgm:t>
    </dgm:pt>
    <dgm:pt modelId="{DA9071E9-A09A-42C6-8468-7A541634C3C5}" type="parTrans" cxnId="{8E1403B6-D2D3-48BB-BFDC-10A8258D45D9}">
      <dgm:prSet/>
      <dgm:spPr/>
      <dgm:t>
        <a:bodyPr/>
        <a:lstStyle/>
        <a:p>
          <a:endParaRPr lang="en-US"/>
        </a:p>
      </dgm:t>
    </dgm:pt>
    <dgm:pt modelId="{EC839857-6A67-47BB-A1DE-4ABB2A7DBBC5}" type="sibTrans" cxnId="{8E1403B6-D2D3-48BB-BFDC-10A8258D45D9}">
      <dgm:prSet/>
      <dgm:spPr/>
      <dgm:t>
        <a:bodyPr/>
        <a:lstStyle/>
        <a:p>
          <a:endParaRPr lang="en-US"/>
        </a:p>
      </dgm:t>
    </dgm:pt>
    <dgm:pt modelId="{C694EA43-5946-4CAC-817C-044B063E844B}">
      <dgm:prSet phldrT="[Text]" custT="1"/>
      <dgm:spPr/>
      <dgm:t>
        <a:bodyPr/>
        <a:lstStyle/>
        <a:p>
          <a:r>
            <a:rPr lang="en-US" sz="2400" dirty="0" smtClean="0"/>
            <a:t>Personal loans -&gt; speculative investment; gold-diamond: CAD</a:t>
          </a:r>
          <a:endParaRPr lang="en-US" sz="2400" dirty="0"/>
        </a:p>
      </dgm:t>
    </dgm:pt>
    <dgm:pt modelId="{3733729E-2740-44EB-8A6E-A51E8B0B91B2}" type="parTrans" cxnId="{5D70333F-5A1E-4017-8C1F-89319F7DC18A}">
      <dgm:prSet/>
      <dgm:spPr/>
      <dgm:t>
        <a:bodyPr/>
        <a:lstStyle/>
        <a:p>
          <a:endParaRPr lang="en-US"/>
        </a:p>
      </dgm:t>
    </dgm:pt>
    <dgm:pt modelId="{AC27DA19-50D6-4A7D-B48B-DF30C80E270F}" type="sibTrans" cxnId="{5D70333F-5A1E-4017-8C1F-89319F7DC18A}">
      <dgm:prSet/>
      <dgm:spPr/>
      <dgm:t>
        <a:bodyPr/>
        <a:lstStyle/>
        <a:p>
          <a:endParaRPr lang="en-US"/>
        </a:p>
      </dgm:t>
    </dgm:pt>
    <dgm:pt modelId="{5F72695F-56A9-4A82-B7F3-30ABB4CB7556}">
      <dgm:prSet phldrT="[Text]" custT="1"/>
      <dgm:spPr/>
      <dgm:t>
        <a:bodyPr/>
        <a:lstStyle/>
        <a:p>
          <a:r>
            <a:rPr lang="en-US" sz="2400" dirty="0" smtClean="0"/>
            <a:t>foreign outflow exchange rate problems</a:t>
          </a:r>
          <a:endParaRPr lang="en-US" sz="2400" dirty="0"/>
        </a:p>
      </dgm:t>
    </dgm:pt>
    <dgm:pt modelId="{E7FE2064-CC9A-42A2-9DDB-CEF02771D65C}" type="parTrans" cxnId="{182939DF-6B8B-4BC3-91F2-288C23E1CB24}">
      <dgm:prSet/>
      <dgm:spPr/>
      <dgm:t>
        <a:bodyPr/>
        <a:lstStyle/>
        <a:p>
          <a:endParaRPr lang="en-US"/>
        </a:p>
      </dgm:t>
    </dgm:pt>
    <dgm:pt modelId="{0C6E2883-B77B-4A12-912B-FC2E91EDFA82}" type="sibTrans" cxnId="{182939DF-6B8B-4BC3-91F2-288C23E1CB24}">
      <dgm:prSet/>
      <dgm:spPr/>
      <dgm:t>
        <a:bodyPr/>
        <a:lstStyle/>
        <a:p>
          <a:endParaRPr lang="en-US"/>
        </a:p>
      </dgm:t>
    </dgm:pt>
    <dgm:pt modelId="{4FD080E6-2430-4445-854C-F57EB9BFD2F1}">
      <dgm:prSet custT="1"/>
      <dgm:spPr/>
      <dgm:t>
        <a:bodyPr/>
        <a:lstStyle/>
        <a:p>
          <a:r>
            <a:rPr lang="en-US" sz="2800" dirty="0" smtClean="0"/>
            <a:t>By Demonetization</a:t>
          </a:r>
          <a:endParaRPr lang="en-US" sz="2800" dirty="0"/>
        </a:p>
      </dgm:t>
    </dgm:pt>
    <dgm:pt modelId="{43357DE6-8136-44D8-A6B7-500ECD87A05A}" type="parTrans" cxnId="{18EE3B11-CF80-4F84-9B0C-1922A4FA367D}">
      <dgm:prSet/>
      <dgm:spPr/>
      <dgm:t>
        <a:bodyPr/>
        <a:lstStyle/>
        <a:p>
          <a:endParaRPr lang="en-US"/>
        </a:p>
      </dgm:t>
    </dgm:pt>
    <dgm:pt modelId="{40E1357D-926F-4F52-AD33-E28CBBF82F8C}" type="sibTrans" cxnId="{18EE3B11-CF80-4F84-9B0C-1922A4FA367D}">
      <dgm:prSet/>
      <dgm:spPr/>
      <dgm:t>
        <a:bodyPr/>
        <a:lstStyle/>
        <a:p>
          <a:endParaRPr lang="en-US"/>
        </a:p>
      </dgm:t>
    </dgm:pt>
    <dgm:pt modelId="{52573076-B533-45C7-840F-93CEDFD7A690}" type="pres">
      <dgm:prSet presAssocID="{BD47ECE5-CEA8-4645-8A66-9BF536CED61A}" presName="diagram" presStyleCnt="0">
        <dgm:presLayoutVars>
          <dgm:chMax val="1"/>
          <dgm:dir/>
          <dgm:animLvl val="ctr"/>
          <dgm:resizeHandles val="exact"/>
        </dgm:presLayoutVars>
      </dgm:prSet>
      <dgm:spPr/>
      <dgm:t>
        <a:bodyPr/>
        <a:lstStyle/>
        <a:p>
          <a:endParaRPr lang="en-US"/>
        </a:p>
      </dgm:t>
    </dgm:pt>
    <dgm:pt modelId="{2B88747C-AA50-4A35-B444-77C774E24DBD}" type="pres">
      <dgm:prSet presAssocID="{BD47ECE5-CEA8-4645-8A66-9BF536CED61A}" presName="matrix" presStyleCnt="0"/>
      <dgm:spPr/>
    </dgm:pt>
    <dgm:pt modelId="{87529207-02E1-4693-91DD-D5563C62497A}" type="pres">
      <dgm:prSet presAssocID="{BD47ECE5-CEA8-4645-8A66-9BF536CED61A}" presName="tile1" presStyleLbl="node1" presStyleIdx="0" presStyleCnt="4"/>
      <dgm:spPr/>
      <dgm:t>
        <a:bodyPr/>
        <a:lstStyle/>
        <a:p>
          <a:endParaRPr lang="en-US"/>
        </a:p>
      </dgm:t>
    </dgm:pt>
    <dgm:pt modelId="{67A6E689-6DBF-47F7-AD3A-2A97E20BD5C0}" type="pres">
      <dgm:prSet presAssocID="{BD47ECE5-CEA8-4645-8A66-9BF536CED61A}" presName="tile1text" presStyleLbl="node1" presStyleIdx="0" presStyleCnt="4">
        <dgm:presLayoutVars>
          <dgm:chMax val="0"/>
          <dgm:chPref val="0"/>
          <dgm:bulletEnabled val="1"/>
        </dgm:presLayoutVars>
      </dgm:prSet>
      <dgm:spPr/>
      <dgm:t>
        <a:bodyPr/>
        <a:lstStyle/>
        <a:p>
          <a:endParaRPr lang="en-US"/>
        </a:p>
      </dgm:t>
    </dgm:pt>
    <dgm:pt modelId="{DCCCDC73-60E4-4CB7-AB2E-66211FE7E39E}" type="pres">
      <dgm:prSet presAssocID="{BD47ECE5-CEA8-4645-8A66-9BF536CED61A}" presName="tile2" presStyleLbl="node1" presStyleIdx="1" presStyleCnt="4"/>
      <dgm:spPr/>
      <dgm:t>
        <a:bodyPr/>
        <a:lstStyle/>
        <a:p>
          <a:endParaRPr lang="en-US"/>
        </a:p>
      </dgm:t>
    </dgm:pt>
    <dgm:pt modelId="{E643B8EE-FF0B-4236-96A8-DCF825F5949E}" type="pres">
      <dgm:prSet presAssocID="{BD47ECE5-CEA8-4645-8A66-9BF536CED61A}" presName="tile2text" presStyleLbl="node1" presStyleIdx="1" presStyleCnt="4">
        <dgm:presLayoutVars>
          <dgm:chMax val="0"/>
          <dgm:chPref val="0"/>
          <dgm:bulletEnabled val="1"/>
        </dgm:presLayoutVars>
      </dgm:prSet>
      <dgm:spPr/>
      <dgm:t>
        <a:bodyPr/>
        <a:lstStyle/>
        <a:p>
          <a:endParaRPr lang="en-US"/>
        </a:p>
      </dgm:t>
    </dgm:pt>
    <dgm:pt modelId="{18814ABC-32AD-4C3A-8173-8E0491DC1110}" type="pres">
      <dgm:prSet presAssocID="{BD47ECE5-CEA8-4645-8A66-9BF536CED61A}" presName="tile3" presStyleLbl="node1" presStyleIdx="2" presStyleCnt="4"/>
      <dgm:spPr/>
      <dgm:t>
        <a:bodyPr/>
        <a:lstStyle/>
        <a:p>
          <a:endParaRPr lang="en-US"/>
        </a:p>
      </dgm:t>
    </dgm:pt>
    <dgm:pt modelId="{FCF63C99-D6C6-44BB-9E1D-22C47DE0290C}" type="pres">
      <dgm:prSet presAssocID="{BD47ECE5-CEA8-4645-8A66-9BF536CED61A}" presName="tile3text" presStyleLbl="node1" presStyleIdx="2" presStyleCnt="4">
        <dgm:presLayoutVars>
          <dgm:chMax val="0"/>
          <dgm:chPref val="0"/>
          <dgm:bulletEnabled val="1"/>
        </dgm:presLayoutVars>
      </dgm:prSet>
      <dgm:spPr/>
      <dgm:t>
        <a:bodyPr/>
        <a:lstStyle/>
        <a:p>
          <a:endParaRPr lang="en-US"/>
        </a:p>
      </dgm:t>
    </dgm:pt>
    <dgm:pt modelId="{C51FCD78-1C38-4A57-9847-28812E9E789B}" type="pres">
      <dgm:prSet presAssocID="{BD47ECE5-CEA8-4645-8A66-9BF536CED61A}" presName="tile4" presStyleLbl="node1" presStyleIdx="3" presStyleCnt="4"/>
      <dgm:spPr/>
      <dgm:t>
        <a:bodyPr/>
        <a:lstStyle/>
        <a:p>
          <a:endParaRPr lang="en-US"/>
        </a:p>
      </dgm:t>
    </dgm:pt>
    <dgm:pt modelId="{2EC8554D-E7E1-4BF5-9E80-E62CB93200FA}" type="pres">
      <dgm:prSet presAssocID="{BD47ECE5-CEA8-4645-8A66-9BF536CED61A}" presName="tile4text" presStyleLbl="node1" presStyleIdx="3" presStyleCnt="4">
        <dgm:presLayoutVars>
          <dgm:chMax val="0"/>
          <dgm:chPref val="0"/>
          <dgm:bulletEnabled val="1"/>
        </dgm:presLayoutVars>
      </dgm:prSet>
      <dgm:spPr/>
      <dgm:t>
        <a:bodyPr/>
        <a:lstStyle/>
        <a:p>
          <a:endParaRPr lang="en-US"/>
        </a:p>
      </dgm:t>
    </dgm:pt>
    <dgm:pt modelId="{C52EFD6D-6FD7-48E9-9770-D7BFEA7F9479}" type="pres">
      <dgm:prSet presAssocID="{BD47ECE5-CEA8-4645-8A66-9BF536CED61A}" presName="centerTile" presStyleLbl="fgShp" presStyleIdx="0" presStyleCnt="1">
        <dgm:presLayoutVars>
          <dgm:chMax val="0"/>
          <dgm:chPref val="0"/>
        </dgm:presLayoutVars>
      </dgm:prSet>
      <dgm:spPr/>
      <dgm:t>
        <a:bodyPr/>
        <a:lstStyle/>
        <a:p>
          <a:endParaRPr lang="en-US"/>
        </a:p>
      </dgm:t>
    </dgm:pt>
  </dgm:ptLst>
  <dgm:cxnLst>
    <dgm:cxn modelId="{2A1D3AA6-6E72-4083-BDA2-4849FEFCF97C}" srcId="{3E926A44-3CEA-4433-B1D8-3F0AFAD63BBC}" destId="{DCBF7BA7-CBD8-4A98-998D-F4210561B270}" srcOrd="2" destOrd="0" parTransId="{549B0CB0-05EE-481A-B4EC-C0D71561BF7E}" sibTransId="{81CEED2C-10AE-425A-8E00-885479797148}"/>
    <dgm:cxn modelId="{182939DF-6B8B-4BC3-91F2-288C23E1CB24}" srcId="{D228861A-6B38-40FE-A390-B0E4660DD505}" destId="{5F72695F-56A9-4A82-B7F3-30ABB4CB7556}" srcOrd="1" destOrd="0" parTransId="{E7FE2064-CC9A-42A2-9DDB-CEF02771D65C}" sibTransId="{0C6E2883-B77B-4A12-912B-FC2E91EDFA82}"/>
    <dgm:cxn modelId="{69F7FBC5-8FBE-4BE5-BCB7-46E8B782F170}" type="presOf" srcId="{D228861A-6B38-40FE-A390-B0E4660DD505}" destId="{DCCCDC73-60E4-4CB7-AB2E-66211FE7E39E}" srcOrd="0" destOrd="0" presId="urn:microsoft.com/office/officeart/2005/8/layout/matrix1"/>
    <dgm:cxn modelId="{897B563E-2FBF-4E9B-AF80-C008BCF13692}" srcId="{DCBF7BA7-CBD8-4A98-998D-F4210561B270}" destId="{CCED09B2-0E65-4682-A649-3CCF297F8664}" srcOrd="1" destOrd="0" parTransId="{2D51A63B-3B7D-47EE-AAC6-249D0E724384}" sibTransId="{6BA1F719-5F3E-482B-8C98-B7FC3C1E3732}"/>
    <dgm:cxn modelId="{E02CCB16-E65A-46B7-B7C5-1617508F40F3}" type="presOf" srcId="{CCED09B2-0E65-4682-A649-3CCF297F8664}" destId="{FCF63C99-D6C6-44BB-9E1D-22C47DE0290C}" srcOrd="1" destOrd="2" presId="urn:microsoft.com/office/officeart/2005/8/layout/matrix1"/>
    <dgm:cxn modelId="{F5C297EF-D46A-4B7B-BFB2-383DF7D7F833}" type="presOf" srcId="{DCBF7BA7-CBD8-4A98-998D-F4210561B270}" destId="{FCF63C99-D6C6-44BB-9E1D-22C47DE0290C}" srcOrd="1" destOrd="0" presId="urn:microsoft.com/office/officeart/2005/8/layout/matrix1"/>
    <dgm:cxn modelId="{87B3A2E5-A5EB-4187-BF54-80F7B2EC07FB}" type="presOf" srcId="{20E4E973-D5CD-448A-B465-DC06E8FB50B4}" destId="{87529207-02E1-4693-91DD-D5563C62497A}" srcOrd="0" destOrd="0" presId="urn:microsoft.com/office/officeart/2005/8/layout/matrix1"/>
    <dgm:cxn modelId="{9E47D317-465D-41EA-A33B-8E5CBD4141E8}" type="presOf" srcId="{D228861A-6B38-40FE-A390-B0E4660DD505}" destId="{E643B8EE-FF0B-4236-96A8-DCF825F5949E}" srcOrd="1" destOrd="0" presId="urn:microsoft.com/office/officeart/2005/8/layout/matrix1"/>
    <dgm:cxn modelId="{6FC9405A-F473-4D16-9098-5DF309E82CE4}" srcId="{FB34D54A-12AC-41DD-B286-6EBCAAA51162}" destId="{A2F83D2B-14FD-47AA-B59C-44613A7DB9AB}" srcOrd="0" destOrd="0" parTransId="{97A76481-315A-4D60-8D8E-2E80BF713FC2}" sibTransId="{99F90ECF-EC47-4E7B-8D62-353DE298FDEC}"/>
    <dgm:cxn modelId="{BFBBA941-AFDE-434D-ACA8-BB90CCC8BF40}" type="presOf" srcId="{FB34D54A-12AC-41DD-B286-6EBCAAA51162}" destId="{2EC8554D-E7E1-4BF5-9E80-E62CB93200FA}" srcOrd="1" destOrd="0" presId="urn:microsoft.com/office/officeart/2005/8/layout/matrix1"/>
    <dgm:cxn modelId="{7EB70525-E973-480A-9F60-811D4DC1CDB0}" srcId="{3E926A44-3CEA-4433-B1D8-3F0AFAD63BBC}" destId="{20E4E973-D5CD-448A-B465-DC06E8FB50B4}" srcOrd="0" destOrd="0" parTransId="{A40DF795-4598-4956-BAC6-DB5753EF7FBD}" sibTransId="{546A1E4A-8B3C-4F04-866C-E6A71C9F4599}"/>
    <dgm:cxn modelId="{8E1403B6-D2D3-48BB-BFDC-10A8258D45D9}" srcId="{3E926A44-3CEA-4433-B1D8-3F0AFAD63BBC}" destId="{D228861A-6B38-40FE-A390-B0E4660DD505}" srcOrd="1" destOrd="0" parTransId="{DA9071E9-A09A-42C6-8468-7A541634C3C5}" sibTransId="{EC839857-6A67-47BB-A1DE-4ABB2A7DBBC5}"/>
    <dgm:cxn modelId="{69F61068-F1D4-4182-800E-DB48B08C335E}" type="presOf" srcId="{3E926A44-3CEA-4433-B1D8-3F0AFAD63BBC}" destId="{C52EFD6D-6FD7-48E9-9770-D7BFEA7F9479}" srcOrd="0" destOrd="0" presId="urn:microsoft.com/office/officeart/2005/8/layout/matrix1"/>
    <dgm:cxn modelId="{139D0DEA-A547-48B0-8072-1F902D35A53B}" type="presOf" srcId="{C694EA43-5946-4CAC-817C-044B063E844B}" destId="{E643B8EE-FF0B-4236-96A8-DCF825F5949E}" srcOrd="1" destOrd="1" presId="urn:microsoft.com/office/officeart/2005/8/layout/matrix1"/>
    <dgm:cxn modelId="{A2AE06DA-DE46-4FAC-980C-0C636272D495}" srcId="{BD47ECE5-CEA8-4645-8A66-9BF536CED61A}" destId="{3E926A44-3CEA-4433-B1D8-3F0AFAD63BBC}" srcOrd="0" destOrd="0" parTransId="{389E4978-62E8-4113-9E8B-A31480893A76}" sibTransId="{B2950B16-55EA-4933-B6F2-B12D5E3C24AC}"/>
    <dgm:cxn modelId="{EA22CD2F-8D5E-4EAD-A570-02CD144C89B6}" type="presOf" srcId="{C694EA43-5946-4CAC-817C-044B063E844B}" destId="{DCCCDC73-60E4-4CB7-AB2E-66211FE7E39E}" srcOrd="0" destOrd="1" presId="urn:microsoft.com/office/officeart/2005/8/layout/matrix1"/>
    <dgm:cxn modelId="{ABFFB7DE-2E2B-4961-B89A-9F7A379C46D1}" type="presOf" srcId="{A2F83D2B-14FD-47AA-B59C-44613A7DB9AB}" destId="{2EC8554D-E7E1-4BF5-9E80-E62CB93200FA}" srcOrd="1" destOrd="1" presId="urn:microsoft.com/office/officeart/2005/8/layout/matrix1"/>
    <dgm:cxn modelId="{3FCC97CF-3A55-4F4D-8652-4D58EEABC599}" srcId="{3E926A44-3CEA-4433-B1D8-3F0AFAD63BBC}" destId="{FB34D54A-12AC-41DD-B286-6EBCAAA51162}" srcOrd="3" destOrd="0" parTransId="{7C4DEE00-092E-492E-9FDF-F73E63D6D45C}" sibTransId="{849B0709-0327-4248-A9C1-963B6A4B2BD2}"/>
    <dgm:cxn modelId="{5D70333F-5A1E-4017-8C1F-89319F7DC18A}" srcId="{D228861A-6B38-40FE-A390-B0E4660DD505}" destId="{C694EA43-5946-4CAC-817C-044B063E844B}" srcOrd="0" destOrd="0" parTransId="{3733729E-2740-44EB-8A6E-A51E8B0B91B2}" sibTransId="{AC27DA19-50D6-4A7D-B48B-DF30C80E270F}"/>
    <dgm:cxn modelId="{5D7EAB30-0F6E-4E22-AC22-893CAC4E72F1}" type="presOf" srcId="{4FD080E6-2430-4445-854C-F57EB9BFD2F1}" destId="{87529207-02E1-4693-91DD-D5563C62497A}" srcOrd="0" destOrd="1" presId="urn:microsoft.com/office/officeart/2005/8/layout/matrix1"/>
    <dgm:cxn modelId="{042B70BC-2B02-4857-A9B9-425725361D50}" type="presOf" srcId="{5F72695F-56A9-4A82-B7F3-30ABB4CB7556}" destId="{DCCCDC73-60E4-4CB7-AB2E-66211FE7E39E}" srcOrd="0" destOrd="2" presId="urn:microsoft.com/office/officeart/2005/8/layout/matrix1"/>
    <dgm:cxn modelId="{82307C15-A6CB-4CF0-8E87-C319DCB1C5E5}" srcId="{DCBF7BA7-CBD8-4A98-998D-F4210561B270}" destId="{B4F6D599-59A3-4759-8D3B-8881964578CF}" srcOrd="0" destOrd="0" parTransId="{27F67F1F-C75C-41E8-8606-6CFFC77423A7}" sibTransId="{F210ECC0-1966-48C2-8672-03B40AB5A40D}"/>
    <dgm:cxn modelId="{18EE3B11-CF80-4F84-9B0C-1922A4FA367D}" srcId="{20E4E973-D5CD-448A-B465-DC06E8FB50B4}" destId="{4FD080E6-2430-4445-854C-F57EB9BFD2F1}" srcOrd="0" destOrd="0" parTransId="{43357DE6-8136-44D8-A6B7-500ECD87A05A}" sibTransId="{40E1357D-926F-4F52-AD33-E28CBBF82F8C}"/>
    <dgm:cxn modelId="{E90D49B5-014B-4284-AA65-B1CBD49DCD64}" type="presOf" srcId="{B4F6D599-59A3-4759-8D3B-8881964578CF}" destId="{FCF63C99-D6C6-44BB-9E1D-22C47DE0290C}" srcOrd="1" destOrd="1" presId="urn:microsoft.com/office/officeart/2005/8/layout/matrix1"/>
    <dgm:cxn modelId="{FDB1A83B-50E2-428D-A544-A6CEAEC06727}" type="presOf" srcId="{DCBF7BA7-CBD8-4A98-998D-F4210561B270}" destId="{18814ABC-32AD-4C3A-8173-8E0491DC1110}" srcOrd="0" destOrd="0" presId="urn:microsoft.com/office/officeart/2005/8/layout/matrix1"/>
    <dgm:cxn modelId="{1277CDCC-498A-48E9-B8B1-14145293E13A}" type="presOf" srcId="{4FD080E6-2430-4445-854C-F57EB9BFD2F1}" destId="{67A6E689-6DBF-47F7-AD3A-2A97E20BD5C0}" srcOrd="1" destOrd="1" presId="urn:microsoft.com/office/officeart/2005/8/layout/matrix1"/>
    <dgm:cxn modelId="{BBDA1C3C-60DD-4B91-B04C-C7D428D87EB4}" type="presOf" srcId="{BD47ECE5-CEA8-4645-8A66-9BF536CED61A}" destId="{52573076-B533-45C7-840F-93CEDFD7A690}" srcOrd="0" destOrd="0" presId="urn:microsoft.com/office/officeart/2005/8/layout/matrix1"/>
    <dgm:cxn modelId="{2C742B41-96AB-4B6D-BCF4-758731682879}" type="presOf" srcId="{B4F6D599-59A3-4759-8D3B-8881964578CF}" destId="{18814ABC-32AD-4C3A-8173-8E0491DC1110}" srcOrd="0" destOrd="1" presId="urn:microsoft.com/office/officeart/2005/8/layout/matrix1"/>
    <dgm:cxn modelId="{5EE71FF9-FB70-4EB8-AE07-439860BE1FB2}" type="presOf" srcId="{CCED09B2-0E65-4682-A649-3CCF297F8664}" destId="{18814ABC-32AD-4C3A-8173-8E0491DC1110}" srcOrd="0" destOrd="2" presId="urn:microsoft.com/office/officeart/2005/8/layout/matrix1"/>
    <dgm:cxn modelId="{9D60209A-D05B-46A8-800C-6A0F452A5941}" type="presOf" srcId="{20E4E973-D5CD-448A-B465-DC06E8FB50B4}" destId="{67A6E689-6DBF-47F7-AD3A-2A97E20BD5C0}" srcOrd="1" destOrd="0" presId="urn:microsoft.com/office/officeart/2005/8/layout/matrix1"/>
    <dgm:cxn modelId="{B976220F-2326-49E0-9EE3-C728D7792741}" type="presOf" srcId="{A2F83D2B-14FD-47AA-B59C-44613A7DB9AB}" destId="{C51FCD78-1C38-4A57-9847-28812E9E789B}" srcOrd="0" destOrd="1" presId="urn:microsoft.com/office/officeart/2005/8/layout/matrix1"/>
    <dgm:cxn modelId="{68DBE0D8-27EA-4312-AADF-C8AE5CDE32D3}" type="presOf" srcId="{FB34D54A-12AC-41DD-B286-6EBCAAA51162}" destId="{C51FCD78-1C38-4A57-9847-28812E9E789B}" srcOrd="0" destOrd="0" presId="urn:microsoft.com/office/officeart/2005/8/layout/matrix1"/>
    <dgm:cxn modelId="{FC09FC4E-D9EE-4E30-AE6E-830B793201B5}" type="presOf" srcId="{5F72695F-56A9-4A82-B7F3-30ABB4CB7556}" destId="{E643B8EE-FF0B-4236-96A8-DCF825F5949E}" srcOrd="1" destOrd="2" presId="urn:microsoft.com/office/officeart/2005/8/layout/matrix1"/>
    <dgm:cxn modelId="{1367D961-E4A4-4137-8427-0918EEB36FED}" type="presParOf" srcId="{52573076-B533-45C7-840F-93CEDFD7A690}" destId="{2B88747C-AA50-4A35-B444-77C774E24DBD}" srcOrd="0" destOrd="0" presId="urn:microsoft.com/office/officeart/2005/8/layout/matrix1"/>
    <dgm:cxn modelId="{5105884E-A54E-4A57-85C7-9C23AF622404}" type="presParOf" srcId="{2B88747C-AA50-4A35-B444-77C774E24DBD}" destId="{87529207-02E1-4693-91DD-D5563C62497A}" srcOrd="0" destOrd="0" presId="urn:microsoft.com/office/officeart/2005/8/layout/matrix1"/>
    <dgm:cxn modelId="{17934BC1-1103-4596-ACB1-8DE2252B2234}" type="presParOf" srcId="{2B88747C-AA50-4A35-B444-77C774E24DBD}" destId="{67A6E689-6DBF-47F7-AD3A-2A97E20BD5C0}" srcOrd="1" destOrd="0" presId="urn:microsoft.com/office/officeart/2005/8/layout/matrix1"/>
    <dgm:cxn modelId="{B7708934-EBA9-47F9-A5CE-62A6A56F89DC}" type="presParOf" srcId="{2B88747C-AA50-4A35-B444-77C774E24DBD}" destId="{DCCCDC73-60E4-4CB7-AB2E-66211FE7E39E}" srcOrd="2" destOrd="0" presId="urn:microsoft.com/office/officeart/2005/8/layout/matrix1"/>
    <dgm:cxn modelId="{F74C7C36-C7D8-44C5-867B-5F41A6AF2668}" type="presParOf" srcId="{2B88747C-AA50-4A35-B444-77C774E24DBD}" destId="{E643B8EE-FF0B-4236-96A8-DCF825F5949E}" srcOrd="3" destOrd="0" presId="urn:microsoft.com/office/officeart/2005/8/layout/matrix1"/>
    <dgm:cxn modelId="{15064535-A2E7-4170-A812-517D263825F0}" type="presParOf" srcId="{2B88747C-AA50-4A35-B444-77C774E24DBD}" destId="{18814ABC-32AD-4C3A-8173-8E0491DC1110}" srcOrd="4" destOrd="0" presId="urn:microsoft.com/office/officeart/2005/8/layout/matrix1"/>
    <dgm:cxn modelId="{FBDCFD12-04A2-4566-9F7C-9A87A4D0E524}" type="presParOf" srcId="{2B88747C-AA50-4A35-B444-77C774E24DBD}" destId="{FCF63C99-D6C6-44BB-9E1D-22C47DE0290C}" srcOrd="5" destOrd="0" presId="urn:microsoft.com/office/officeart/2005/8/layout/matrix1"/>
    <dgm:cxn modelId="{9ED31491-8BCC-4DD0-BC86-8FA5E0AF674C}" type="presParOf" srcId="{2B88747C-AA50-4A35-B444-77C774E24DBD}" destId="{C51FCD78-1C38-4A57-9847-28812E9E789B}" srcOrd="6" destOrd="0" presId="urn:microsoft.com/office/officeart/2005/8/layout/matrix1"/>
    <dgm:cxn modelId="{97BBF8A5-995B-4ECD-80DD-EBDAB6F5BB73}" type="presParOf" srcId="{2B88747C-AA50-4A35-B444-77C774E24DBD}" destId="{2EC8554D-E7E1-4BF5-9E80-E62CB93200FA}" srcOrd="7" destOrd="0" presId="urn:microsoft.com/office/officeart/2005/8/layout/matrix1"/>
    <dgm:cxn modelId="{7ECBE01C-9CF3-421B-A4BC-A78DFF57E298}" type="presParOf" srcId="{52573076-B533-45C7-840F-93CEDFD7A690}" destId="{C52EFD6D-6FD7-48E9-9770-D7BFEA7F947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F4AAFE-8121-4116-8370-CD703C735FD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8C54F02-26E0-42FF-8F9D-2337B1213146}">
      <dgm:prSet phldrT="[Text]"/>
      <dgm:spPr/>
      <dgm:t>
        <a:bodyPr/>
        <a:lstStyle/>
        <a:p>
          <a:r>
            <a:rPr lang="en-US" dirty="0" smtClean="0"/>
            <a:t>Friday NDTL</a:t>
          </a:r>
          <a:endParaRPr lang="en-US" dirty="0"/>
        </a:p>
      </dgm:t>
    </dgm:pt>
    <dgm:pt modelId="{752C3478-89B8-4BC0-9CE0-622BE8E41B90}" type="parTrans" cxnId="{8D5D6C88-2176-4517-A3D3-1975809745C9}">
      <dgm:prSet/>
      <dgm:spPr/>
      <dgm:t>
        <a:bodyPr/>
        <a:lstStyle/>
        <a:p>
          <a:endParaRPr lang="en-US"/>
        </a:p>
      </dgm:t>
    </dgm:pt>
    <dgm:pt modelId="{1BF827F2-3751-4F71-8FC0-D9B1B4415CE1}" type="sibTrans" cxnId="{8D5D6C88-2176-4517-A3D3-1975809745C9}">
      <dgm:prSet/>
      <dgm:spPr/>
      <dgm:t>
        <a:bodyPr/>
        <a:lstStyle/>
        <a:p>
          <a:endParaRPr lang="en-US"/>
        </a:p>
      </dgm:t>
    </dgm:pt>
    <dgm:pt modelId="{C5F182D5-CEC8-4AF6-814F-BE7F1E3BBCE7}">
      <dgm:prSet phldrT="[Text]"/>
      <dgm:spPr/>
      <dgm:t>
        <a:bodyPr/>
        <a:lstStyle/>
        <a:p>
          <a:r>
            <a:rPr lang="en-US" dirty="0" smtClean="0"/>
            <a:t>Demonetization fortnight</a:t>
          </a:r>
          <a:endParaRPr lang="en-US" dirty="0"/>
        </a:p>
      </dgm:t>
    </dgm:pt>
    <dgm:pt modelId="{55690C98-6379-4DCB-906D-5C47D979CF7A}" type="parTrans" cxnId="{84617DB3-FE9C-4FC7-B470-87DF5FF07F72}">
      <dgm:prSet/>
      <dgm:spPr/>
      <dgm:t>
        <a:bodyPr/>
        <a:lstStyle/>
        <a:p>
          <a:endParaRPr lang="en-US"/>
        </a:p>
      </dgm:t>
    </dgm:pt>
    <dgm:pt modelId="{79C8F50B-46DE-4A04-841B-B37C5A1D07B9}" type="sibTrans" cxnId="{84617DB3-FE9C-4FC7-B470-87DF5FF07F72}">
      <dgm:prSet/>
      <dgm:spPr/>
      <dgm:t>
        <a:bodyPr/>
        <a:lstStyle/>
        <a:p>
          <a:endParaRPr lang="en-US"/>
        </a:p>
      </dgm:t>
    </dgm:pt>
    <dgm:pt modelId="{AEB0613E-B981-4D98-A5B8-44A1601EBE44}">
      <dgm:prSet phldrT="[Text]"/>
      <dgm:spPr/>
      <dgm:t>
        <a:bodyPr/>
        <a:lstStyle/>
        <a:p>
          <a:r>
            <a:rPr lang="en-US" dirty="0" smtClean="0"/>
            <a:t>CRR</a:t>
          </a:r>
          <a:endParaRPr lang="en-US" dirty="0"/>
        </a:p>
      </dgm:t>
    </dgm:pt>
    <dgm:pt modelId="{72A9816E-F748-4C40-9319-79836816E3A2}" type="parTrans" cxnId="{D6A9CB66-0BCE-40E1-9C23-4EE5DAE97C19}">
      <dgm:prSet/>
      <dgm:spPr/>
      <dgm:t>
        <a:bodyPr/>
        <a:lstStyle/>
        <a:p>
          <a:endParaRPr lang="en-US"/>
        </a:p>
      </dgm:t>
    </dgm:pt>
    <dgm:pt modelId="{BF3EEFFF-364A-4598-9513-070F0569A968}" type="sibTrans" cxnId="{D6A9CB66-0BCE-40E1-9C23-4EE5DAE97C19}">
      <dgm:prSet/>
      <dgm:spPr/>
      <dgm:t>
        <a:bodyPr/>
        <a:lstStyle/>
        <a:p>
          <a:endParaRPr lang="en-US"/>
        </a:p>
      </dgm:t>
    </dgm:pt>
    <dgm:pt modelId="{D889428D-ED23-410F-8C83-391B6BE4A3FA}">
      <dgm:prSet phldrT="[Text]"/>
      <dgm:spPr/>
      <dgm:t>
        <a:bodyPr/>
        <a:lstStyle/>
        <a:p>
          <a:r>
            <a:rPr lang="en-US" dirty="0" smtClean="0"/>
            <a:t>100% absolute.</a:t>
          </a:r>
          <a:endParaRPr lang="en-US" dirty="0"/>
        </a:p>
      </dgm:t>
    </dgm:pt>
    <dgm:pt modelId="{80444585-0284-4532-BF48-4E15CDD58E7A}" type="parTrans" cxnId="{DA9C5478-4B26-4D39-8E61-F9C3387F03AE}">
      <dgm:prSet/>
      <dgm:spPr/>
      <dgm:t>
        <a:bodyPr/>
        <a:lstStyle/>
        <a:p>
          <a:endParaRPr lang="en-US"/>
        </a:p>
      </dgm:t>
    </dgm:pt>
    <dgm:pt modelId="{1249041D-055F-47D2-B6CC-EEBE52630C46}" type="sibTrans" cxnId="{DA9C5478-4B26-4D39-8E61-F9C3387F03AE}">
      <dgm:prSet/>
      <dgm:spPr/>
      <dgm:t>
        <a:bodyPr/>
        <a:lstStyle/>
        <a:p>
          <a:endParaRPr lang="en-US"/>
        </a:p>
      </dgm:t>
    </dgm:pt>
    <dgm:pt modelId="{55CA9EEE-B85C-4FD1-9D51-92FAE25AFA30}">
      <dgm:prSet phldrT="[Text]"/>
      <dgm:spPr/>
      <dgm:t>
        <a:bodyPr/>
        <a:lstStyle/>
        <a:p>
          <a:r>
            <a:rPr lang="en-US" dirty="0" smtClean="0"/>
            <a:t>impact</a:t>
          </a:r>
          <a:endParaRPr lang="en-US" dirty="0"/>
        </a:p>
      </dgm:t>
    </dgm:pt>
    <dgm:pt modelId="{35CB8BBA-114F-4C89-BB36-DADB17ACC8BA}" type="parTrans" cxnId="{0363741B-F0B0-4A21-AAF7-6C16F0CB79BE}">
      <dgm:prSet/>
      <dgm:spPr/>
      <dgm:t>
        <a:bodyPr/>
        <a:lstStyle/>
        <a:p>
          <a:endParaRPr lang="en-US"/>
        </a:p>
      </dgm:t>
    </dgm:pt>
    <dgm:pt modelId="{2B2CE712-DE33-4D67-B0C8-9CC6FAF11E1E}" type="sibTrans" cxnId="{0363741B-F0B0-4A21-AAF7-6C16F0CB79BE}">
      <dgm:prSet/>
      <dgm:spPr/>
      <dgm:t>
        <a:bodyPr/>
        <a:lstStyle/>
        <a:p>
          <a:endParaRPr lang="en-US"/>
        </a:p>
      </dgm:t>
    </dgm:pt>
    <dgm:pt modelId="{641BD4F3-8038-4C24-990F-3A2C0DC2E042}">
      <dgm:prSet phldrT="[Text]"/>
      <dgm:spPr/>
      <dgm:t>
        <a:bodyPr/>
        <a:lstStyle/>
        <a:p>
          <a:r>
            <a:rPr lang="en-US" dirty="0" smtClean="0"/>
            <a:t>Economy standstill</a:t>
          </a:r>
          <a:endParaRPr lang="en-US" dirty="0"/>
        </a:p>
      </dgm:t>
    </dgm:pt>
    <dgm:pt modelId="{EC049104-AD70-43BF-B94A-310327D2B1B7}" type="parTrans" cxnId="{F6841C29-B7CF-40E8-8000-25C8DA1AE5D4}">
      <dgm:prSet/>
      <dgm:spPr/>
      <dgm:t>
        <a:bodyPr/>
        <a:lstStyle/>
        <a:p>
          <a:endParaRPr lang="en-US"/>
        </a:p>
      </dgm:t>
    </dgm:pt>
    <dgm:pt modelId="{83A0885B-FA74-4097-BE2C-883167FA284D}" type="sibTrans" cxnId="{F6841C29-B7CF-40E8-8000-25C8DA1AE5D4}">
      <dgm:prSet/>
      <dgm:spPr/>
      <dgm:t>
        <a:bodyPr/>
        <a:lstStyle/>
        <a:p>
          <a:endParaRPr lang="en-US"/>
        </a:p>
      </dgm:t>
    </dgm:pt>
    <dgm:pt modelId="{FD810C96-226D-4068-B3D9-7535DBF251F2}">
      <dgm:prSet phldrT="[Text]"/>
      <dgm:spPr/>
      <dgm:t>
        <a:bodyPr/>
        <a:lstStyle/>
        <a:p>
          <a:endParaRPr lang="en-US" dirty="0"/>
        </a:p>
      </dgm:t>
    </dgm:pt>
    <dgm:pt modelId="{278F70D0-C62F-41FA-8188-849065A70F8F}" type="parTrans" cxnId="{6DC9CE84-880E-4563-8AA8-F2993D9CB861}">
      <dgm:prSet/>
      <dgm:spPr/>
      <dgm:t>
        <a:bodyPr/>
        <a:lstStyle/>
        <a:p>
          <a:endParaRPr lang="en-US"/>
        </a:p>
      </dgm:t>
    </dgm:pt>
    <dgm:pt modelId="{23F9D9B7-3A4B-4F56-AA26-FC079ED1D2AC}" type="sibTrans" cxnId="{6DC9CE84-880E-4563-8AA8-F2993D9CB861}">
      <dgm:prSet/>
      <dgm:spPr/>
      <dgm:t>
        <a:bodyPr/>
        <a:lstStyle/>
        <a:p>
          <a:endParaRPr lang="en-US"/>
        </a:p>
      </dgm:t>
    </dgm:pt>
    <dgm:pt modelId="{64F33266-F674-4110-AF93-44D3FB104FF1}">
      <dgm:prSet phldrT="[Text]"/>
      <dgm:spPr/>
      <dgm:t>
        <a:bodyPr/>
        <a:lstStyle/>
        <a:p>
          <a:r>
            <a:rPr lang="en-US" dirty="0" smtClean="0"/>
            <a:t>So keep 4%</a:t>
          </a:r>
          <a:endParaRPr lang="en-US" dirty="0"/>
        </a:p>
      </dgm:t>
    </dgm:pt>
    <dgm:pt modelId="{63E0E5A8-E878-4B8D-BD59-065725007F38}" type="parTrans" cxnId="{D0836784-6249-45B3-83C2-3E4B17527DAE}">
      <dgm:prSet/>
      <dgm:spPr/>
      <dgm:t>
        <a:bodyPr/>
        <a:lstStyle/>
        <a:p>
          <a:endParaRPr lang="en-US"/>
        </a:p>
      </dgm:t>
    </dgm:pt>
    <dgm:pt modelId="{0D469EFF-66B9-47B6-96DB-918F70400B0C}" type="sibTrans" cxnId="{D0836784-6249-45B3-83C2-3E4B17527DAE}">
      <dgm:prSet/>
      <dgm:spPr/>
      <dgm:t>
        <a:bodyPr/>
        <a:lstStyle/>
        <a:p>
          <a:endParaRPr lang="en-US"/>
        </a:p>
      </dgm:t>
    </dgm:pt>
    <dgm:pt modelId="{0FDEEE87-FF09-4A8C-8F11-76C490AA8140}" type="pres">
      <dgm:prSet presAssocID="{99F4AAFE-8121-4116-8370-CD703C735FDB}" presName="Name0" presStyleCnt="0">
        <dgm:presLayoutVars>
          <dgm:dir/>
          <dgm:animLvl val="lvl"/>
          <dgm:resizeHandles val="exact"/>
        </dgm:presLayoutVars>
      </dgm:prSet>
      <dgm:spPr/>
      <dgm:t>
        <a:bodyPr/>
        <a:lstStyle/>
        <a:p>
          <a:endParaRPr lang="en-US"/>
        </a:p>
      </dgm:t>
    </dgm:pt>
    <dgm:pt modelId="{A6AD2B69-FB4A-4167-B072-7E9251D7F67C}" type="pres">
      <dgm:prSet presAssocID="{C8C54F02-26E0-42FF-8F9D-2337B1213146}" presName="composite" presStyleCnt="0"/>
      <dgm:spPr/>
    </dgm:pt>
    <dgm:pt modelId="{570471B2-A34C-45D8-A833-C442DEAAC1F7}" type="pres">
      <dgm:prSet presAssocID="{C8C54F02-26E0-42FF-8F9D-2337B1213146}" presName="parTx" presStyleLbl="alignNode1" presStyleIdx="0" presStyleCnt="3">
        <dgm:presLayoutVars>
          <dgm:chMax val="0"/>
          <dgm:chPref val="0"/>
          <dgm:bulletEnabled val="1"/>
        </dgm:presLayoutVars>
      </dgm:prSet>
      <dgm:spPr/>
      <dgm:t>
        <a:bodyPr/>
        <a:lstStyle/>
        <a:p>
          <a:endParaRPr lang="en-US"/>
        </a:p>
      </dgm:t>
    </dgm:pt>
    <dgm:pt modelId="{013DFA2D-A43C-4703-B929-1015D19EB692}" type="pres">
      <dgm:prSet presAssocID="{C8C54F02-26E0-42FF-8F9D-2337B1213146}" presName="desTx" presStyleLbl="alignAccFollowNode1" presStyleIdx="0" presStyleCnt="3">
        <dgm:presLayoutVars>
          <dgm:bulletEnabled val="1"/>
        </dgm:presLayoutVars>
      </dgm:prSet>
      <dgm:spPr/>
      <dgm:t>
        <a:bodyPr/>
        <a:lstStyle/>
        <a:p>
          <a:endParaRPr lang="en-US"/>
        </a:p>
      </dgm:t>
    </dgm:pt>
    <dgm:pt modelId="{83AAE1F8-9530-45A3-94BA-5B8FC00CDE0A}" type="pres">
      <dgm:prSet presAssocID="{1BF827F2-3751-4F71-8FC0-D9B1B4415CE1}" presName="space" presStyleCnt="0"/>
      <dgm:spPr/>
    </dgm:pt>
    <dgm:pt modelId="{7761F273-8293-4475-B907-9E0E8CA852C4}" type="pres">
      <dgm:prSet presAssocID="{AEB0613E-B981-4D98-A5B8-44A1601EBE44}" presName="composite" presStyleCnt="0"/>
      <dgm:spPr/>
    </dgm:pt>
    <dgm:pt modelId="{FE9D223F-B7B0-46C5-856C-F4B1472FA0FE}" type="pres">
      <dgm:prSet presAssocID="{AEB0613E-B981-4D98-A5B8-44A1601EBE44}" presName="parTx" presStyleLbl="alignNode1" presStyleIdx="1" presStyleCnt="3">
        <dgm:presLayoutVars>
          <dgm:chMax val="0"/>
          <dgm:chPref val="0"/>
          <dgm:bulletEnabled val="1"/>
        </dgm:presLayoutVars>
      </dgm:prSet>
      <dgm:spPr/>
      <dgm:t>
        <a:bodyPr/>
        <a:lstStyle/>
        <a:p>
          <a:endParaRPr lang="en-US"/>
        </a:p>
      </dgm:t>
    </dgm:pt>
    <dgm:pt modelId="{5187AC08-C256-4F8B-B800-D19BB164CD04}" type="pres">
      <dgm:prSet presAssocID="{AEB0613E-B981-4D98-A5B8-44A1601EBE44}" presName="desTx" presStyleLbl="alignAccFollowNode1" presStyleIdx="1" presStyleCnt="3">
        <dgm:presLayoutVars>
          <dgm:bulletEnabled val="1"/>
        </dgm:presLayoutVars>
      </dgm:prSet>
      <dgm:spPr/>
      <dgm:t>
        <a:bodyPr/>
        <a:lstStyle/>
        <a:p>
          <a:endParaRPr lang="en-US"/>
        </a:p>
      </dgm:t>
    </dgm:pt>
    <dgm:pt modelId="{23C7E5A0-57D0-4D2B-B07C-7E7721D0044C}" type="pres">
      <dgm:prSet presAssocID="{BF3EEFFF-364A-4598-9513-070F0569A968}" presName="space" presStyleCnt="0"/>
      <dgm:spPr/>
    </dgm:pt>
    <dgm:pt modelId="{52309B79-EEED-4B07-A414-DA26020EFD9F}" type="pres">
      <dgm:prSet presAssocID="{55CA9EEE-B85C-4FD1-9D51-92FAE25AFA30}" presName="composite" presStyleCnt="0"/>
      <dgm:spPr/>
    </dgm:pt>
    <dgm:pt modelId="{3B8300AC-9C13-4695-8379-D53802C9B2C6}" type="pres">
      <dgm:prSet presAssocID="{55CA9EEE-B85C-4FD1-9D51-92FAE25AFA30}" presName="parTx" presStyleLbl="alignNode1" presStyleIdx="2" presStyleCnt="3">
        <dgm:presLayoutVars>
          <dgm:chMax val="0"/>
          <dgm:chPref val="0"/>
          <dgm:bulletEnabled val="1"/>
        </dgm:presLayoutVars>
      </dgm:prSet>
      <dgm:spPr/>
      <dgm:t>
        <a:bodyPr/>
        <a:lstStyle/>
        <a:p>
          <a:endParaRPr lang="en-US"/>
        </a:p>
      </dgm:t>
    </dgm:pt>
    <dgm:pt modelId="{AC8478BB-1BF7-4504-8384-0A4F225BADFC}" type="pres">
      <dgm:prSet presAssocID="{55CA9EEE-B85C-4FD1-9D51-92FAE25AFA30}" presName="desTx" presStyleLbl="alignAccFollowNode1" presStyleIdx="2" presStyleCnt="3">
        <dgm:presLayoutVars>
          <dgm:bulletEnabled val="1"/>
        </dgm:presLayoutVars>
      </dgm:prSet>
      <dgm:spPr/>
      <dgm:t>
        <a:bodyPr/>
        <a:lstStyle/>
        <a:p>
          <a:endParaRPr lang="en-US"/>
        </a:p>
      </dgm:t>
    </dgm:pt>
  </dgm:ptLst>
  <dgm:cxnLst>
    <dgm:cxn modelId="{B57628EF-02E4-4C60-89F3-61E6C5460F88}" type="presOf" srcId="{D889428D-ED23-410F-8C83-391B6BE4A3FA}" destId="{5187AC08-C256-4F8B-B800-D19BB164CD04}" srcOrd="0" destOrd="0" presId="urn:microsoft.com/office/officeart/2005/8/layout/hList1"/>
    <dgm:cxn modelId="{F6841C29-B7CF-40E8-8000-25C8DA1AE5D4}" srcId="{55CA9EEE-B85C-4FD1-9D51-92FAE25AFA30}" destId="{641BD4F3-8038-4C24-990F-3A2C0DC2E042}" srcOrd="0" destOrd="0" parTransId="{EC049104-AD70-43BF-B94A-310327D2B1B7}" sibTransId="{83A0885B-FA74-4097-BE2C-883167FA284D}"/>
    <dgm:cxn modelId="{9D2E9F6F-CA35-4A14-8952-CE24965AFB72}" type="presOf" srcId="{C5F182D5-CEC8-4AF6-814F-BE7F1E3BBCE7}" destId="{013DFA2D-A43C-4703-B929-1015D19EB692}" srcOrd="0" destOrd="0" presId="urn:microsoft.com/office/officeart/2005/8/layout/hList1"/>
    <dgm:cxn modelId="{4F841CDF-3E22-4C02-A0A2-0C2EFB72B8F9}" type="presOf" srcId="{AEB0613E-B981-4D98-A5B8-44A1601EBE44}" destId="{FE9D223F-B7B0-46C5-856C-F4B1472FA0FE}" srcOrd="0" destOrd="0" presId="urn:microsoft.com/office/officeart/2005/8/layout/hList1"/>
    <dgm:cxn modelId="{96C84D3B-571E-4A93-9603-405AB5B0CBE0}" type="presOf" srcId="{99F4AAFE-8121-4116-8370-CD703C735FDB}" destId="{0FDEEE87-FF09-4A8C-8F11-76C490AA8140}" srcOrd="0" destOrd="0" presId="urn:microsoft.com/office/officeart/2005/8/layout/hList1"/>
    <dgm:cxn modelId="{8D5D6C88-2176-4517-A3D3-1975809745C9}" srcId="{99F4AAFE-8121-4116-8370-CD703C735FDB}" destId="{C8C54F02-26E0-42FF-8F9D-2337B1213146}" srcOrd="0" destOrd="0" parTransId="{752C3478-89B8-4BC0-9CE0-622BE8E41B90}" sibTransId="{1BF827F2-3751-4F71-8FC0-D9B1B4415CE1}"/>
    <dgm:cxn modelId="{00C22912-92A4-40E2-B7BE-81435D03D00A}" type="presOf" srcId="{FD810C96-226D-4068-B3D9-7535DBF251F2}" destId="{5187AC08-C256-4F8B-B800-D19BB164CD04}" srcOrd="0" destOrd="1" presId="urn:microsoft.com/office/officeart/2005/8/layout/hList1"/>
    <dgm:cxn modelId="{4CD946FF-21E5-41E1-82F3-BCA8E9D800AD}" type="presOf" srcId="{C8C54F02-26E0-42FF-8F9D-2337B1213146}" destId="{570471B2-A34C-45D8-A833-C442DEAAC1F7}" srcOrd="0" destOrd="0" presId="urn:microsoft.com/office/officeart/2005/8/layout/hList1"/>
    <dgm:cxn modelId="{D0836784-6249-45B3-83C2-3E4B17527DAE}" srcId="{55CA9EEE-B85C-4FD1-9D51-92FAE25AFA30}" destId="{64F33266-F674-4110-AF93-44D3FB104FF1}" srcOrd="1" destOrd="0" parTransId="{63E0E5A8-E878-4B8D-BD59-065725007F38}" sibTransId="{0D469EFF-66B9-47B6-96DB-918F70400B0C}"/>
    <dgm:cxn modelId="{84617DB3-FE9C-4FC7-B470-87DF5FF07F72}" srcId="{C8C54F02-26E0-42FF-8F9D-2337B1213146}" destId="{C5F182D5-CEC8-4AF6-814F-BE7F1E3BBCE7}" srcOrd="0" destOrd="0" parTransId="{55690C98-6379-4DCB-906D-5C47D979CF7A}" sibTransId="{79C8F50B-46DE-4A04-841B-B37C5A1D07B9}"/>
    <dgm:cxn modelId="{DA9C5478-4B26-4D39-8E61-F9C3387F03AE}" srcId="{AEB0613E-B981-4D98-A5B8-44A1601EBE44}" destId="{D889428D-ED23-410F-8C83-391B6BE4A3FA}" srcOrd="0" destOrd="0" parTransId="{80444585-0284-4532-BF48-4E15CDD58E7A}" sibTransId="{1249041D-055F-47D2-B6CC-EEBE52630C46}"/>
    <dgm:cxn modelId="{D6A9CB66-0BCE-40E1-9C23-4EE5DAE97C19}" srcId="{99F4AAFE-8121-4116-8370-CD703C735FDB}" destId="{AEB0613E-B981-4D98-A5B8-44A1601EBE44}" srcOrd="1" destOrd="0" parTransId="{72A9816E-F748-4C40-9319-79836816E3A2}" sibTransId="{BF3EEFFF-364A-4598-9513-070F0569A968}"/>
    <dgm:cxn modelId="{0363741B-F0B0-4A21-AAF7-6C16F0CB79BE}" srcId="{99F4AAFE-8121-4116-8370-CD703C735FDB}" destId="{55CA9EEE-B85C-4FD1-9D51-92FAE25AFA30}" srcOrd="2" destOrd="0" parTransId="{35CB8BBA-114F-4C89-BB36-DADB17ACC8BA}" sibTransId="{2B2CE712-DE33-4D67-B0C8-9CC6FAF11E1E}"/>
    <dgm:cxn modelId="{E0E3C3ED-4A07-44EB-B502-76935685A1B0}" type="presOf" srcId="{55CA9EEE-B85C-4FD1-9D51-92FAE25AFA30}" destId="{3B8300AC-9C13-4695-8379-D53802C9B2C6}" srcOrd="0" destOrd="0" presId="urn:microsoft.com/office/officeart/2005/8/layout/hList1"/>
    <dgm:cxn modelId="{6DC9CE84-880E-4563-8AA8-F2993D9CB861}" srcId="{AEB0613E-B981-4D98-A5B8-44A1601EBE44}" destId="{FD810C96-226D-4068-B3D9-7535DBF251F2}" srcOrd="1" destOrd="0" parTransId="{278F70D0-C62F-41FA-8188-849065A70F8F}" sibTransId="{23F9D9B7-3A4B-4F56-AA26-FC079ED1D2AC}"/>
    <dgm:cxn modelId="{AC2E9FD9-83A5-4469-8A12-ECAA0090AD40}" type="presOf" srcId="{641BD4F3-8038-4C24-990F-3A2C0DC2E042}" destId="{AC8478BB-1BF7-4504-8384-0A4F225BADFC}" srcOrd="0" destOrd="0" presId="urn:microsoft.com/office/officeart/2005/8/layout/hList1"/>
    <dgm:cxn modelId="{F6D44F73-A78A-4709-8FF3-28BFC1AC4DF1}" type="presOf" srcId="{64F33266-F674-4110-AF93-44D3FB104FF1}" destId="{AC8478BB-1BF7-4504-8384-0A4F225BADFC}" srcOrd="0" destOrd="1" presId="urn:microsoft.com/office/officeart/2005/8/layout/hList1"/>
    <dgm:cxn modelId="{0104F7EA-CC9F-47C6-9D6C-934785CC26B3}" type="presParOf" srcId="{0FDEEE87-FF09-4A8C-8F11-76C490AA8140}" destId="{A6AD2B69-FB4A-4167-B072-7E9251D7F67C}" srcOrd="0" destOrd="0" presId="urn:microsoft.com/office/officeart/2005/8/layout/hList1"/>
    <dgm:cxn modelId="{53AB7F67-6D5B-43B6-9535-01A28EEB6B96}" type="presParOf" srcId="{A6AD2B69-FB4A-4167-B072-7E9251D7F67C}" destId="{570471B2-A34C-45D8-A833-C442DEAAC1F7}" srcOrd="0" destOrd="0" presId="urn:microsoft.com/office/officeart/2005/8/layout/hList1"/>
    <dgm:cxn modelId="{6F9D978F-54C4-44B6-834D-374A6BB29D54}" type="presParOf" srcId="{A6AD2B69-FB4A-4167-B072-7E9251D7F67C}" destId="{013DFA2D-A43C-4703-B929-1015D19EB692}" srcOrd="1" destOrd="0" presId="urn:microsoft.com/office/officeart/2005/8/layout/hList1"/>
    <dgm:cxn modelId="{BC4582CC-7DEE-4EA4-B07B-FB63210CADAA}" type="presParOf" srcId="{0FDEEE87-FF09-4A8C-8F11-76C490AA8140}" destId="{83AAE1F8-9530-45A3-94BA-5B8FC00CDE0A}" srcOrd="1" destOrd="0" presId="urn:microsoft.com/office/officeart/2005/8/layout/hList1"/>
    <dgm:cxn modelId="{D7FC49BA-B4A0-40F4-9215-C65CF9F7C46F}" type="presParOf" srcId="{0FDEEE87-FF09-4A8C-8F11-76C490AA8140}" destId="{7761F273-8293-4475-B907-9E0E8CA852C4}" srcOrd="2" destOrd="0" presId="urn:microsoft.com/office/officeart/2005/8/layout/hList1"/>
    <dgm:cxn modelId="{A1B5000A-FD7E-44FA-BB95-89ABE1419B46}" type="presParOf" srcId="{7761F273-8293-4475-B907-9E0E8CA852C4}" destId="{FE9D223F-B7B0-46C5-856C-F4B1472FA0FE}" srcOrd="0" destOrd="0" presId="urn:microsoft.com/office/officeart/2005/8/layout/hList1"/>
    <dgm:cxn modelId="{56A83C64-7139-4F57-BFA7-A00E9AB88C49}" type="presParOf" srcId="{7761F273-8293-4475-B907-9E0E8CA852C4}" destId="{5187AC08-C256-4F8B-B800-D19BB164CD04}" srcOrd="1" destOrd="0" presId="urn:microsoft.com/office/officeart/2005/8/layout/hList1"/>
    <dgm:cxn modelId="{79424BE3-E3C0-4228-91ED-4F63D0C42366}" type="presParOf" srcId="{0FDEEE87-FF09-4A8C-8F11-76C490AA8140}" destId="{23C7E5A0-57D0-4D2B-B07C-7E7721D0044C}" srcOrd="3" destOrd="0" presId="urn:microsoft.com/office/officeart/2005/8/layout/hList1"/>
    <dgm:cxn modelId="{4A380D22-6585-4E95-89E3-545A47729F06}" type="presParOf" srcId="{0FDEEE87-FF09-4A8C-8F11-76C490AA8140}" destId="{52309B79-EEED-4B07-A414-DA26020EFD9F}" srcOrd="4" destOrd="0" presId="urn:microsoft.com/office/officeart/2005/8/layout/hList1"/>
    <dgm:cxn modelId="{58729B92-C0DF-44C6-A687-2D9F76E6AC1C}" type="presParOf" srcId="{52309B79-EEED-4B07-A414-DA26020EFD9F}" destId="{3B8300AC-9C13-4695-8379-D53802C9B2C6}" srcOrd="0" destOrd="0" presId="urn:microsoft.com/office/officeart/2005/8/layout/hList1"/>
    <dgm:cxn modelId="{25D3013D-915F-41F1-933E-E684583E8AF1}" type="presParOf" srcId="{52309B79-EEED-4B07-A414-DA26020EFD9F}" destId="{AC8478BB-1BF7-4504-8384-0A4F225BADF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trike="sngStrike" dirty="0" smtClean="0">
              <a:solidFill>
                <a:sysClr val="window" lastClr="FFFFFF"/>
              </a:solidFill>
              <a:latin typeface="Franklin Gothic Medium Cond" panose="020B0606030402020204" pitchFamily="34" charset="0"/>
              <a:ea typeface="+mn-ea"/>
              <a:cs typeface="+mn-cs"/>
            </a:rPr>
            <a:t>Ratios: SLR, CRR, incremental CRR</a:t>
          </a:r>
          <a:endParaRPr lang="en-US" strike="sngStrike" dirty="0">
            <a:solidFill>
              <a:sysClr val="window" lastClr="FFFFFF"/>
            </a:solidFill>
            <a:latin typeface="Franklin Gothic Medium Cond" panose="020B0606030402020204" pitchFamily="34" charset="0"/>
            <a:ea typeface="+mn-ea"/>
            <a:cs typeface="+mn-cs"/>
          </a:endParaRP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950B78CE-2D42-4270-B46F-F4322BB3D2F3}">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Margin / LTV </a:t>
          </a:r>
        </a:p>
      </dgm:t>
    </dgm:pt>
    <dgm:pt modelId="{FFB2C535-495F-4E56-8074-6DF28B634981}" type="parTrans" cxnId="{39FEDB97-651D-4C49-BCC3-39A605DE3B87}">
      <dgm:prSet/>
      <dgm:spPr/>
      <dgm:t>
        <a:bodyPr/>
        <a:lstStyle/>
        <a:p>
          <a:endParaRPr lang="en-US"/>
        </a:p>
      </dgm:t>
    </dgm:pt>
    <dgm:pt modelId="{DF984230-9065-493A-AC38-DA4E71BB9CAC}" type="sibTrans" cxnId="{39FEDB97-651D-4C49-BCC3-39A605DE3B87}">
      <dgm:prSet/>
      <dgm:spPr/>
      <dgm:t>
        <a:bodyPr/>
        <a:lstStyle/>
        <a:p>
          <a:endParaRPr lang="en-US"/>
        </a:p>
      </dgm:t>
    </dgm:pt>
    <dgm:pt modelId="{87E2BD46-0118-4A9E-BF97-62CB1CB78B93}">
      <dgm:prSet/>
      <dgm:spPr/>
      <dgm:t>
        <a:bodyPr/>
        <a:lstStyle/>
        <a:p>
          <a:pPr>
            <a:buNone/>
          </a:pPr>
          <a:r>
            <a:rPr lang="en-US" strike="noStrike" dirty="0" smtClean="0">
              <a:solidFill>
                <a:srgbClr val="FFC000"/>
              </a:solidFill>
              <a:latin typeface="Franklin Gothic Medium Cond" panose="020B0606030402020204" pitchFamily="34" charset="0"/>
              <a:ea typeface="+mn-ea"/>
              <a:cs typeface="+mn-cs"/>
            </a:rPr>
            <a:t>OMO &amp; MSS</a:t>
          </a:r>
          <a:endParaRPr lang="en-US" strike="noStrike" dirty="0">
            <a:solidFill>
              <a:srgbClr val="FFC000"/>
            </a:solidFill>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683B50E7-23B1-46DA-892D-829A5D92590D}">
      <dgm:prSet/>
      <dgm:spPr/>
      <dgm:t>
        <a:bodyPr/>
        <a:lstStyle/>
        <a:p>
          <a:pPr>
            <a:buNone/>
          </a:pPr>
          <a:r>
            <a:rPr lang="en-US" dirty="0">
              <a:solidFill>
                <a:sysClr val="window" lastClr="FFFFFF"/>
              </a:solidFill>
              <a:latin typeface="Franklin Gothic Medium Cond" panose="020B0606030402020204" pitchFamily="34" charset="0"/>
              <a:ea typeface="+mn-ea"/>
              <a:cs typeface="+mn-cs"/>
            </a:rPr>
            <a:t>Consumer Credit control / EMI</a:t>
          </a:r>
        </a:p>
      </dgm:t>
    </dgm:pt>
    <dgm:pt modelId="{E925364C-5160-48C2-AA0E-9C1E649E9E3A}" type="parTrans" cxnId="{EE2201F1-8CC1-45EC-8394-3BAB010B903A}">
      <dgm:prSet/>
      <dgm:spPr/>
      <dgm:t>
        <a:bodyPr/>
        <a:lstStyle/>
        <a:p>
          <a:endParaRPr lang="en-US"/>
        </a:p>
      </dgm:t>
    </dgm:pt>
    <dgm:pt modelId="{DF51BA05-C15C-4C98-9B32-7077B4BE111F}" type="sibTrans" cxnId="{EE2201F1-8CC1-45EC-8394-3BAB010B903A}">
      <dgm:prSet/>
      <dgm:spPr/>
      <dgm:t>
        <a:bodyPr/>
        <a:lstStyle/>
        <a:p>
          <a:endParaRPr lang="en-US"/>
        </a:p>
      </dgm:t>
    </dgm:pt>
    <dgm:pt modelId="{403C6F33-E66A-4D60-B41A-9560CCD783A2}">
      <dgm:prSet/>
      <dgm:spPr/>
      <dgm:t>
        <a:bodyPr/>
        <a:lstStyle/>
        <a:p>
          <a:pPr>
            <a:buNone/>
          </a:pPr>
          <a:r>
            <a:rPr lang="en-US" dirty="0">
              <a:solidFill>
                <a:sysClr val="window" lastClr="FFFFFF"/>
              </a:solidFill>
              <a:latin typeface="Franklin Gothic Medium Cond" panose="020B0606030402020204" pitchFamily="34" charset="0"/>
              <a:ea typeface="+mn-ea"/>
              <a:cs typeface="+mn-cs"/>
            </a:rPr>
            <a:t>Credit Rationing  /PSL</a:t>
          </a: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FE4CC5EF-79D6-4B34-BCAD-C2771CC90246}">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Review of last one year’s policies</a:t>
          </a:r>
          <a:endParaRPr lang="en-US" dirty="0">
            <a:solidFill>
              <a:sysClr val="window" lastClr="FFFFFF"/>
            </a:solidFill>
            <a:latin typeface="Franklin Gothic Medium Cond" panose="020B0606030402020204" pitchFamily="34" charset="0"/>
            <a:ea typeface="+mn-ea"/>
            <a:cs typeface="+mn-cs"/>
          </a:endParaRPr>
        </a:p>
      </dgm:t>
    </dgm:pt>
    <dgm:pt modelId="{715FC443-02CC-4FCB-94FB-C5F37D02D25F}" type="parTrans" cxnId="{D5F7C797-3EF2-4810-8EB7-FE1432BA4E40}">
      <dgm:prSet/>
      <dgm:spPr/>
      <dgm:t>
        <a:bodyPr/>
        <a:lstStyle/>
        <a:p>
          <a:endParaRPr lang="en-US"/>
        </a:p>
      </dgm:t>
    </dgm:pt>
    <dgm:pt modelId="{7C64C6DF-1B19-40B7-9DF6-88ABCE228AEB}" type="sibTrans" cxnId="{D5F7C797-3EF2-4810-8EB7-FE1432BA4E40}">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dgm:spPr/>
      <dgm:t>
        <a:bodyPr/>
        <a:lstStyle/>
        <a:p>
          <a:endParaRPr lang="en-US"/>
        </a:p>
      </dgm:t>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6984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39441C47-F4B4-43AB-948F-526E6A7EAE4B}" srcId="{B5E7C52D-FAB4-42E9-9181-D662FC70933E}" destId="{403C6F33-E66A-4D60-B41A-9560CCD783A2}" srcOrd="2" destOrd="0" parTransId="{8E2DA6EA-DE11-4D93-90B5-8834B9E33B1F}" sibTransId="{8C31EC1F-B09C-4654-BF47-73D70228F3C3}"/>
    <dgm:cxn modelId="{A8237340-4DDE-4839-B34A-59CF1931C915}" type="presOf" srcId="{403C6F33-E66A-4D60-B41A-9560CCD783A2}" destId="{D47389BE-DC75-4EF3-BEA6-37D69BABEED5}" srcOrd="1" destOrd="3" presId="urn:microsoft.com/office/officeart/2005/8/layout/vList4"/>
    <dgm:cxn modelId="{86963B51-7F43-4617-BBC5-38E7317FBD16}" type="presOf" srcId="{5266C817-9BD3-4039-9582-15A85EC2FBD4}" destId="{BE49013F-3FE3-47B4-891D-F63CD62B100D}" srcOrd="0" destOrd="0" presId="urn:microsoft.com/office/officeart/2005/8/layout/vList4"/>
    <dgm:cxn modelId="{2ED1558C-2094-425D-8594-DC652CD08396}" srcId="{90C1CFE9-B1A6-4B2B-8238-CFCC25176E00}" destId="{B339E8DF-D633-4DC0-BCE6-C05DB1510C5A}" srcOrd="0" destOrd="0" parTransId="{1F51839F-ADDB-49D9-81F8-E8263180A94A}" sibTransId="{D09C590C-21D5-4555-A152-DF9A37A52F73}"/>
    <dgm:cxn modelId="{E511D65D-1FDB-487F-B64F-6C1E944E7433}" type="presOf" srcId="{B339E8DF-D633-4DC0-BCE6-C05DB1510C5A}" destId="{7010B559-FB08-4893-B1DA-5F8BF00CF383}" srcOrd="0" destOrd="1" presId="urn:microsoft.com/office/officeart/2005/8/layout/vList4"/>
    <dgm:cxn modelId="{D320CE03-9AAE-4765-B296-275D0DD937F6}" type="presOf" srcId="{FE4CC5EF-79D6-4B34-BCAD-C2771CC90246}" destId="{85565C56-143A-4630-B476-DB52129771DB}" srcOrd="1" destOrd="4"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F9702B34-94C3-4998-945B-BCD60EC0AC6D}" type="presOf" srcId="{4B2288E3-E3D6-4541-ACBC-15708AA8FEFD}" destId="{839B7839-990A-43CC-A7E1-6883DC84DFE5}" srcOrd="0" destOrd="5" presId="urn:microsoft.com/office/officeart/2005/8/layout/vList4"/>
    <dgm:cxn modelId="{DE570BD8-0C30-4A8E-BB66-43BF3C21139B}" type="presOf" srcId="{4B2288E3-E3D6-4541-ACBC-15708AA8FEFD}" destId="{D47389BE-DC75-4EF3-BEA6-37D69BABEED5}" srcOrd="1" destOrd="5" presId="urn:microsoft.com/office/officeart/2005/8/layout/vList4"/>
    <dgm:cxn modelId="{39FEDB97-651D-4C49-BCC3-39A605DE3B87}" srcId="{B5E7C52D-FAB4-42E9-9181-D662FC70933E}" destId="{950B78CE-2D42-4270-B46F-F4322BB3D2F3}" srcOrd="0" destOrd="0" parTransId="{FFB2C535-495F-4E56-8074-6DF28B634981}" sibTransId="{DF984230-9065-493A-AC38-DA4E71BB9CAC}"/>
    <dgm:cxn modelId="{D0308A2C-26B7-442F-A035-4624DF6D8FA6}" type="presOf" srcId="{87E2BD46-0118-4A9E-BF97-62CB1CB78B93}" destId="{85565C56-143A-4630-B476-DB52129771DB}" srcOrd="1" destOrd="2" presId="urn:microsoft.com/office/officeart/2005/8/layout/vList4"/>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BAED2299-4C8E-438C-B847-4EA1536F1466}" type="presOf" srcId="{B5E7C52D-FAB4-42E9-9181-D662FC70933E}" destId="{839B7839-990A-43CC-A7E1-6883DC84DFE5}" srcOrd="0" destOrd="0" presId="urn:microsoft.com/office/officeart/2005/8/layout/vList4"/>
    <dgm:cxn modelId="{0159B9D4-0DE7-4FBA-8CC7-98E35AE47CA1}" type="presOf" srcId="{90C1CFE9-B1A6-4B2B-8238-CFCC25176E00}" destId="{7010B559-FB08-4893-B1DA-5F8BF00CF383}" srcOrd="0" destOrd="0" presId="urn:microsoft.com/office/officeart/2005/8/layout/vList4"/>
    <dgm:cxn modelId="{EE2201F1-8CC1-45EC-8394-3BAB010B903A}" srcId="{B5E7C52D-FAB4-42E9-9181-D662FC70933E}" destId="{683B50E7-23B1-46DA-892D-829A5D92590D}" srcOrd="1" destOrd="0" parTransId="{E925364C-5160-48C2-AA0E-9C1E649E9E3A}" sibTransId="{DF51BA05-C15C-4C98-9B32-7077B4BE111F}"/>
    <dgm:cxn modelId="{1242E106-2E9D-47F8-8F34-DDEDC53C2C8D}" type="presOf" srcId="{66344C7F-285C-4A31-9902-B1CA856478AD}" destId="{D47389BE-DC75-4EF3-BEA6-37D69BABEED5}" srcOrd="1" destOrd="4" presId="urn:microsoft.com/office/officeart/2005/8/layout/vList4"/>
    <dgm:cxn modelId="{2E465F54-22BD-4D6E-B436-5FD4BE42DBF8}" type="presOf" srcId="{CC0E054C-8032-4CD7-93EE-D175BBDAE787}" destId="{85565C56-143A-4630-B476-DB52129771DB}" srcOrd="1" destOrd="3"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0565A6FA-A799-425A-9FA6-5F16564DDAE0}" srcId="{5266C817-9BD3-4039-9582-15A85EC2FBD4}" destId="{90C1CFE9-B1A6-4B2B-8238-CFCC25176E00}" srcOrd="0" destOrd="0" parTransId="{37FEB5EF-77C6-4394-B4E7-A60ED486D033}" sibTransId="{DADDB62F-7D86-4DF7-9A71-F4730E23BB35}"/>
    <dgm:cxn modelId="{9D99D513-FE9B-409E-B6CA-F7F064F6655E}" type="presOf" srcId="{87E2BD46-0118-4A9E-BF97-62CB1CB78B93}" destId="{7010B559-FB08-4893-B1DA-5F8BF00CF383}" srcOrd="0" destOrd="2" presId="urn:microsoft.com/office/officeart/2005/8/layout/vList4"/>
    <dgm:cxn modelId="{518F35FA-43D0-4752-BB66-2F8D94AEE2B5}" type="presOf" srcId="{683B50E7-23B1-46DA-892D-829A5D92590D}" destId="{D47389BE-DC75-4EF3-BEA6-37D69BABEED5}" srcOrd="1" destOrd="2" presId="urn:microsoft.com/office/officeart/2005/8/layout/vList4"/>
    <dgm:cxn modelId="{D5F7C797-3EF2-4810-8EB7-FE1432BA4E40}" srcId="{90C1CFE9-B1A6-4B2B-8238-CFCC25176E00}" destId="{FE4CC5EF-79D6-4B34-BCAD-C2771CC90246}" srcOrd="3" destOrd="0" parTransId="{715FC443-02CC-4FCB-94FB-C5F37D02D25F}" sibTransId="{7C64C6DF-1B19-40B7-9DF6-88ABCE228AEB}"/>
    <dgm:cxn modelId="{5893D3DD-5406-4FF3-81CA-DF42997CC7BD}" srcId="{B5E7C52D-FAB4-42E9-9181-D662FC70933E}" destId="{66344C7F-285C-4A31-9902-B1CA856478AD}" srcOrd="3" destOrd="0" parTransId="{358CEB49-DD83-4867-A357-1F91FE13DFD0}" sibTransId="{A56E6C66-8594-447C-86DB-74A08B67E640}"/>
    <dgm:cxn modelId="{733E3118-A332-4557-8F34-B4D45B080497}" type="presOf" srcId="{403C6F33-E66A-4D60-B41A-9560CCD783A2}" destId="{839B7839-990A-43CC-A7E1-6883DC84DFE5}" srcOrd="0" destOrd="3" presId="urn:microsoft.com/office/officeart/2005/8/layout/vList4"/>
    <dgm:cxn modelId="{BC5BF112-63D2-4BBC-9191-717748F944AA}" type="presOf" srcId="{B5E7C52D-FAB4-42E9-9181-D662FC70933E}" destId="{D47389BE-DC75-4EF3-BEA6-37D69BABEED5}" srcOrd="1" destOrd="0" presId="urn:microsoft.com/office/officeart/2005/8/layout/vList4"/>
    <dgm:cxn modelId="{589BC7AA-0D10-4C21-841D-7757F570091F}" type="presOf" srcId="{FE4CC5EF-79D6-4B34-BCAD-C2771CC90246}" destId="{7010B559-FB08-4893-B1DA-5F8BF00CF383}" srcOrd="0" destOrd="4" presId="urn:microsoft.com/office/officeart/2005/8/layout/vList4"/>
    <dgm:cxn modelId="{7C660748-C440-4457-B4EC-646103D66D68}" type="presOf" srcId="{950B78CE-2D42-4270-B46F-F4322BB3D2F3}" destId="{D47389BE-DC75-4EF3-BEA6-37D69BABEED5}" srcOrd="1" destOrd="1" presId="urn:microsoft.com/office/officeart/2005/8/layout/vList4"/>
    <dgm:cxn modelId="{F980F573-2B49-4378-80E7-44DC95BD193F}" type="presOf" srcId="{683B50E7-23B1-46DA-892D-829A5D92590D}" destId="{839B7839-990A-43CC-A7E1-6883DC84DFE5}" srcOrd="0" destOrd="2"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57108145-C773-41A2-BBD1-88EB320D6F09}" type="presOf" srcId="{66344C7F-285C-4A31-9902-B1CA856478AD}" destId="{839B7839-990A-43CC-A7E1-6883DC84DFE5}" srcOrd="0" destOrd="4" presId="urn:microsoft.com/office/officeart/2005/8/layout/vList4"/>
    <dgm:cxn modelId="{54AC2333-C122-49EC-B36C-CD8C50EB34D0}" type="presOf" srcId="{950B78CE-2D42-4270-B46F-F4322BB3D2F3}" destId="{839B7839-990A-43CC-A7E1-6883DC84DFE5}" srcOrd="0" destOrd="1" presId="urn:microsoft.com/office/officeart/2005/8/layout/vList4"/>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B5BC93D-A12A-491C-A8D8-6D8B28D4C5F8}" type="doc">
      <dgm:prSet loTypeId="urn:microsoft.com/office/officeart/2005/8/layout/orgChart1" loCatId="hierarchy" qsTypeId="urn:microsoft.com/office/officeart/2005/8/quickstyle/simple4" qsCatId="simple" csTypeId="urn:microsoft.com/office/officeart/2005/8/colors/colorful4" csCatId="colorful" phldr="1"/>
      <dgm:spPr/>
      <dgm:t>
        <a:bodyPr/>
        <a:lstStyle/>
        <a:p>
          <a:endParaRPr lang="en-US"/>
        </a:p>
      </dgm:t>
    </dgm:pt>
    <dgm:pt modelId="{C1A46780-41FC-4668-83A5-B0F3499E399B}">
      <dgm:prSet phldrT="[Text]"/>
      <dgm:spPr/>
      <dgm:t>
        <a:bodyPr/>
        <a:lstStyle/>
        <a:p>
          <a:r>
            <a:rPr lang="en-US" smtClean="0">
              <a:effectLst>
                <a:outerShdw blurRad="38100" dist="38100" dir="2700000" algn="tl">
                  <a:srgbClr val="000000">
                    <a:alpha val="43137"/>
                  </a:srgbClr>
                </a:outerShdw>
              </a:effectLst>
              <a:latin typeface="Franklin Gothic Demi Cond" panose="020B0706030402020204" pitchFamily="34" charset="0"/>
            </a:rPr>
            <a:t>Financial Market</a:t>
          </a:r>
          <a:endParaRPr lang="en-US" dirty="0">
            <a:effectLst>
              <a:outerShdw blurRad="38100" dist="38100" dir="2700000" algn="tl">
                <a:srgbClr val="000000">
                  <a:alpha val="43137"/>
                </a:srgbClr>
              </a:outerShdw>
            </a:effectLst>
            <a:latin typeface="Franklin Gothic Demi Cond" panose="020B0706030402020204" pitchFamily="34" charset="0"/>
          </a:endParaRPr>
        </a:p>
      </dgm:t>
    </dgm:pt>
    <dgm:pt modelId="{16933731-3937-4512-AF26-C503CE00EFC7}" type="parTrans" cxnId="{947F5EA3-E0B8-47FB-8C68-F3CFB815D670}">
      <dgm:prSet/>
      <dgm:spPr/>
      <dgm:t>
        <a:bodyPr/>
        <a:lstStyle/>
        <a:p>
          <a:endParaRPr lang="en-US">
            <a:latin typeface="Franklin Gothic Demi Cond" panose="020B0706030402020204" pitchFamily="34" charset="0"/>
          </a:endParaRPr>
        </a:p>
      </dgm:t>
    </dgm:pt>
    <dgm:pt modelId="{43F278F8-F273-4431-AD3D-6105909FF8DC}" type="sibTrans" cxnId="{947F5EA3-E0B8-47FB-8C68-F3CFB815D670}">
      <dgm:prSet/>
      <dgm:spPr/>
      <dgm:t>
        <a:bodyPr/>
        <a:lstStyle/>
        <a:p>
          <a:endParaRPr lang="en-US">
            <a:latin typeface="Franklin Gothic Demi Cond" panose="020B0706030402020204" pitchFamily="34" charset="0"/>
          </a:endParaRPr>
        </a:p>
      </dgm:t>
    </dgm:pt>
    <dgm:pt modelId="{47DDA163-F8BC-432D-8972-1ED8A013C3AF}">
      <dgm:prSet phldrT="[Text]"/>
      <dgm:spPr/>
      <dgm:t>
        <a:bodyPr/>
        <a:lstStyle/>
        <a:p>
          <a:r>
            <a:rPr lang="en-US" smtClean="0">
              <a:effectLst>
                <a:outerShdw blurRad="38100" dist="38100" dir="2700000" algn="tl">
                  <a:srgbClr val="000000">
                    <a:alpha val="43137"/>
                  </a:srgbClr>
                </a:outerShdw>
              </a:effectLst>
              <a:latin typeface="Franklin Gothic Demi Cond" panose="020B0706030402020204" pitchFamily="34" charset="0"/>
            </a:rPr>
            <a:t>Money Market</a:t>
          </a:r>
          <a:endParaRPr lang="en-US" dirty="0" smtClean="0">
            <a:effectLst>
              <a:outerShdw blurRad="38100" dist="38100" dir="2700000" algn="tl">
                <a:srgbClr val="000000">
                  <a:alpha val="43137"/>
                </a:srgbClr>
              </a:outerShdw>
            </a:effectLst>
            <a:latin typeface="Franklin Gothic Demi Cond" panose="020B0706030402020204" pitchFamily="34" charset="0"/>
          </a:endParaRPr>
        </a:p>
      </dgm:t>
    </dgm:pt>
    <dgm:pt modelId="{65607E27-79CE-4EBB-BF37-3639F4EF04BE}" type="parTrans" cxnId="{DE0C3580-37F1-41EE-9F4D-51479685DF91}">
      <dgm:prSet/>
      <dgm:spPr/>
      <dgm:t>
        <a:bodyPr/>
        <a:lstStyle/>
        <a:p>
          <a:endParaRPr lang="en-US">
            <a:solidFill>
              <a:schemeClr val="tx1"/>
            </a:solidFill>
            <a:latin typeface="Franklin Gothic Demi Cond" panose="020B0706030402020204" pitchFamily="34" charset="0"/>
          </a:endParaRPr>
        </a:p>
      </dgm:t>
    </dgm:pt>
    <dgm:pt modelId="{E41E0E8C-81E1-435A-B9CC-192493855AC6}" type="sibTrans" cxnId="{DE0C3580-37F1-41EE-9F4D-51479685DF91}">
      <dgm:prSet/>
      <dgm:spPr/>
      <dgm:t>
        <a:bodyPr/>
        <a:lstStyle/>
        <a:p>
          <a:endParaRPr lang="en-US">
            <a:latin typeface="Franklin Gothic Demi Cond" panose="020B0706030402020204" pitchFamily="34" charset="0"/>
          </a:endParaRPr>
        </a:p>
      </dgm:t>
    </dgm:pt>
    <dgm:pt modelId="{A1B2915E-D143-4F60-8EEF-57685529C19C}">
      <dgm:prSet phldrT="[Text]"/>
      <dgm:spPr/>
      <dgm:t>
        <a:bodyPr/>
        <a:lstStyle/>
        <a:p>
          <a:r>
            <a:rPr lang="en-US" smtClean="0">
              <a:effectLst>
                <a:outerShdw blurRad="38100" dist="38100" dir="2700000" algn="tl">
                  <a:srgbClr val="000000">
                    <a:alpha val="43137"/>
                  </a:srgbClr>
                </a:outerShdw>
              </a:effectLst>
              <a:latin typeface="Franklin Gothic Demi Cond" panose="020B0706030402020204" pitchFamily="34" charset="0"/>
            </a:rPr>
            <a:t>Capital Market</a:t>
          </a:r>
          <a:endParaRPr lang="en-US" dirty="0">
            <a:effectLst>
              <a:outerShdw blurRad="38100" dist="38100" dir="2700000" algn="tl">
                <a:srgbClr val="000000">
                  <a:alpha val="43137"/>
                </a:srgbClr>
              </a:outerShdw>
            </a:effectLst>
            <a:latin typeface="Franklin Gothic Demi Cond" panose="020B0706030402020204" pitchFamily="34" charset="0"/>
          </a:endParaRPr>
        </a:p>
      </dgm:t>
    </dgm:pt>
    <dgm:pt modelId="{A92909A9-06F4-4277-B330-EE362A6C2DA3}" type="parTrans" cxnId="{0C8E9A2E-6388-4FC5-8E87-72F5B70CDF76}">
      <dgm:prSet/>
      <dgm:spPr/>
      <dgm:t>
        <a:bodyPr/>
        <a:lstStyle/>
        <a:p>
          <a:endParaRPr lang="en-US">
            <a:solidFill>
              <a:schemeClr val="tx1"/>
            </a:solidFill>
            <a:latin typeface="Franklin Gothic Demi Cond" panose="020B0706030402020204" pitchFamily="34" charset="0"/>
          </a:endParaRPr>
        </a:p>
      </dgm:t>
    </dgm:pt>
    <dgm:pt modelId="{5C3A5F0E-DFD1-429A-A422-7FE24735BAD0}" type="sibTrans" cxnId="{0C8E9A2E-6388-4FC5-8E87-72F5B70CDF76}">
      <dgm:prSet/>
      <dgm:spPr/>
      <dgm:t>
        <a:bodyPr/>
        <a:lstStyle/>
        <a:p>
          <a:endParaRPr lang="en-US">
            <a:latin typeface="Franklin Gothic Demi Cond" panose="020B0706030402020204" pitchFamily="34" charset="0"/>
          </a:endParaRPr>
        </a:p>
      </dgm:t>
    </dgm:pt>
    <dgm:pt modelId="{08A49BB5-ECE9-4213-A753-9BD1843B1475}">
      <dgm:prSet/>
      <dgm:spPr/>
      <dgm:t>
        <a:bodyPr/>
        <a:lstStyle/>
        <a:p>
          <a:r>
            <a:rPr lang="en-US" dirty="0" smtClean="0">
              <a:effectLst>
                <a:outerShdw blurRad="38100" dist="38100" dir="2700000" algn="tl">
                  <a:srgbClr val="000000">
                    <a:alpha val="43137"/>
                  </a:srgbClr>
                </a:outerShdw>
              </a:effectLst>
              <a:latin typeface="Franklin Gothic Demi Cond" panose="020B0706030402020204" pitchFamily="34" charset="0"/>
            </a:rPr>
            <a:t>Primary</a:t>
          </a:r>
          <a:endParaRPr lang="en-US" dirty="0">
            <a:effectLst>
              <a:outerShdw blurRad="38100" dist="38100" dir="2700000" algn="tl">
                <a:srgbClr val="000000">
                  <a:alpha val="43137"/>
                </a:srgbClr>
              </a:outerShdw>
            </a:effectLst>
            <a:latin typeface="Franklin Gothic Demi Cond" panose="020B0706030402020204" pitchFamily="34" charset="0"/>
          </a:endParaRPr>
        </a:p>
      </dgm:t>
    </dgm:pt>
    <dgm:pt modelId="{2B487698-A032-4F9B-897E-CAFE44BF17F1}" type="parTrans" cxnId="{D588D47A-A482-44EF-8420-E8CBEAAB8150}">
      <dgm:prSet/>
      <dgm:spPr/>
      <dgm:t>
        <a:bodyPr/>
        <a:lstStyle/>
        <a:p>
          <a:endParaRPr lang="en-US">
            <a:solidFill>
              <a:schemeClr val="tx1"/>
            </a:solidFill>
            <a:latin typeface="Franklin Gothic Demi Cond" panose="020B0706030402020204" pitchFamily="34" charset="0"/>
          </a:endParaRPr>
        </a:p>
      </dgm:t>
    </dgm:pt>
    <dgm:pt modelId="{C7298C84-CAF6-4DA1-9280-87608DCE85A8}" type="sibTrans" cxnId="{D588D47A-A482-44EF-8420-E8CBEAAB8150}">
      <dgm:prSet/>
      <dgm:spPr/>
      <dgm:t>
        <a:bodyPr/>
        <a:lstStyle/>
        <a:p>
          <a:endParaRPr lang="en-US">
            <a:latin typeface="Franklin Gothic Demi Cond" panose="020B0706030402020204" pitchFamily="34" charset="0"/>
          </a:endParaRPr>
        </a:p>
      </dgm:t>
    </dgm:pt>
    <dgm:pt modelId="{950604C1-4391-458F-A7F0-058D3625F5CB}">
      <dgm:prSet/>
      <dgm:spPr/>
      <dgm:t>
        <a:bodyPr/>
        <a:lstStyle/>
        <a:p>
          <a:r>
            <a:rPr lang="en-US" dirty="0" smtClean="0">
              <a:effectLst>
                <a:outerShdw blurRad="38100" dist="38100" dir="2700000" algn="tl">
                  <a:srgbClr val="000000">
                    <a:alpha val="43137"/>
                  </a:srgbClr>
                </a:outerShdw>
              </a:effectLst>
              <a:latin typeface="Franklin Gothic Demi Cond" panose="020B0706030402020204" pitchFamily="34" charset="0"/>
            </a:rPr>
            <a:t>Secondary</a:t>
          </a:r>
          <a:endParaRPr lang="en-US" dirty="0">
            <a:effectLst>
              <a:outerShdw blurRad="38100" dist="38100" dir="2700000" algn="tl">
                <a:srgbClr val="000000">
                  <a:alpha val="43137"/>
                </a:srgbClr>
              </a:outerShdw>
            </a:effectLst>
            <a:latin typeface="Franklin Gothic Demi Cond" panose="020B0706030402020204" pitchFamily="34" charset="0"/>
          </a:endParaRPr>
        </a:p>
      </dgm:t>
    </dgm:pt>
    <dgm:pt modelId="{99ACFDF3-C41A-4550-B272-FDA60C021262}" type="parTrans" cxnId="{3FCA3415-1D4A-4A03-AAE8-FB65CF4B3868}">
      <dgm:prSet/>
      <dgm:spPr/>
      <dgm:t>
        <a:bodyPr/>
        <a:lstStyle/>
        <a:p>
          <a:endParaRPr lang="en-US">
            <a:solidFill>
              <a:schemeClr val="tx1"/>
            </a:solidFill>
            <a:latin typeface="Franklin Gothic Demi Cond" panose="020B0706030402020204" pitchFamily="34" charset="0"/>
          </a:endParaRPr>
        </a:p>
      </dgm:t>
    </dgm:pt>
    <dgm:pt modelId="{1DC14CD4-16AE-4DAA-801C-FC03935A2C13}" type="sibTrans" cxnId="{3FCA3415-1D4A-4A03-AAE8-FB65CF4B3868}">
      <dgm:prSet/>
      <dgm:spPr/>
      <dgm:t>
        <a:bodyPr/>
        <a:lstStyle/>
        <a:p>
          <a:endParaRPr lang="en-US">
            <a:latin typeface="Franklin Gothic Demi Cond" panose="020B0706030402020204" pitchFamily="34" charset="0"/>
          </a:endParaRPr>
        </a:p>
      </dgm:t>
    </dgm:pt>
    <dgm:pt modelId="{2FC26A68-D1FF-4320-ACEB-D70F639D39BF}" type="pres">
      <dgm:prSet presAssocID="{3B5BC93D-A12A-491C-A8D8-6D8B28D4C5F8}" presName="hierChild1" presStyleCnt="0">
        <dgm:presLayoutVars>
          <dgm:orgChart val="1"/>
          <dgm:chPref val="1"/>
          <dgm:dir/>
          <dgm:animOne val="branch"/>
          <dgm:animLvl val="lvl"/>
          <dgm:resizeHandles/>
        </dgm:presLayoutVars>
      </dgm:prSet>
      <dgm:spPr/>
      <dgm:t>
        <a:bodyPr/>
        <a:lstStyle/>
        <a:p>
          <a:endParaRPr lang="en-US"/>
        </a:p>
      </dgm:t>
    </dgm:pt>
    <dgm:pt modelId="{339051F1-3D2A-4E97-B88E-E99F45151910}" type="pres">
      <dgm:prSet presAssocID="{C1A46780-41FC-4668-83A5-B0F3499E399B}" presName="hierRoot1" presStyleCnt="0">
        <dgm:presLayoutVars>
          <dgm:hierBranch val="init"/>
        </dgm:presLayoutVars>
      </dgm:prSet>
      <dgm:spPr/>
    </dgm:pt>
    <dgm:pt modelId="{F1869AC0-89D1-44E0-BBFF-F35BB7C6BDF8}" type="pres">
      <dgm:prSet presAssocID="{C1A46780-41FC-4668-83A5-B0F3499E399B}" presName="rootComposite1" presStyleCnt="0"/>
      <dgm:spPr/>
    </dgm:pt>
    <dgm:pt modelId="{BC8DFF4F-F0FD-464B-BC8D-87C98163F76E}" type="pres">
      <dgm:prSet presAssocID="{C1A46780-41FC-4668-83A5-B0F3499E399B}" presName="rootText1" presStyleLbl="node0" presStyleIdx="0" presStyleCnt="1" custScaleX="174389">
        <dgm:presLayoutVars>
          <dgm:chPref val="3"/>
        </dgm:presLayoutVars>
      </dgm:prSet>
      <dgm:spPr/>
      <dgm:t>
        <a:bodyPr/>
        <a:lstStyle/>
        <a:p>
          <a:endParaRPr lang="en-US"/>
        </a:p>
      </dgm:t>
    </dgm:pt>
    <dgm:pt modelId="{71DFFD90-0D68-4101-AE88-3009770B7B10}" type="pres">
      <dgm:prSet presAssocID="{C1A46780-41FC-4668-83A5-B0F3499E399B}" presName="rootConnector1" presStyleLbl="node1" presStyleIdx="0" presStyleCnt="0"/>
      <dgm:spPr/>
      <dgm:t>
        <a:bodyPr/>
        <a:lstStyle/>
        <a:p>
          <a:endParaRPr lang="en-US"/>
        </a:p>
      </dgm:t>
    </dgm:pt>
    <dgm:pt modelId="{B152A894-20E2-43F8-B92D-C2137A454A37}" type="pres">
      <dgm:prSet presAssocID="{C1A46780-41FC-4668-83A5-B0F3499E399B}" presName="hierChild2" presStyleCnt="0"/>
      <dgm:spPr/>
    </dgm:pt>
    <dgm:pt modelId="{4488640B-95E1-4EE8-9FEA-ACB99C1FE074}" type="pres">
      <dgm:prSet presAssocID="{65607E27-79CE-4EBB-BF37-3639F4EF04BE}" presName="Name37" presStyleLbl="parChTrans1D2" presStyleIdx="0" presStyleCnt="2"/>
      <dgm:spPr/>
      <dgm:t>
        <a:bodyPr/>
        <a:lstStyle/>
        <a:p>
          <a:endParaRPr lang="en-US"/>
        </a:p>
      </dgm:t>
    </dgm:pt>
    <dgm:pt modelId="{B85BE520-D338-4846-8746-46D433DC66BA}" type="pres">
      <dgm:prSet presAssocID="{47DDA163-F8BC-432D-8972-1ED8A013C3AF}" presName="hierRoot2" presStyleCnt="0">
        <dgm:presLayoutVars>
          <dgm:hierBranch val="init"/>
        </dgm:presLayoutVars>
      </dgm:prSet>
      <dgm:spPr/>
    </dgm:pt>
    <dgm:pt modelId="{F6361B88-E2E9-4834-A399-F60D94BD4475}" type="pres">
      <dgm:prSet presAssocID="{47DDA163-F8BC-432D-8972-1ED8A013C3AF}" presName="rootComposite" presStyleCnt="0"/>
      <dgm:spPr/>
    </dgm:pt>
    <dgm:pt modelId="{B3CF5EFF-E956-47E4-A010-C402D7FE2ED7}" type="pres">
      <dgm:prSet presAssocID="{47DDA163-F8BC-432D-8972-1ED8A013C3AF}" presName="rootText" presStyleLbl="node2" presStyleIdx="0" presStyleCnt="2" custScaleX="168707">
        <dgm:presLayoutVars>
          <dgm:chPref val="3"/>
        </dgm:presLayoutVars>
      </dgm:prSet>
      <dgm:spPr/>
      <dgm:t>
        <a:bodyPr/>
        <a:lstStyle/>
        <a:p>
          <a:endParaRPr lang="en-US"/>
        </a:p>
      </dgm:t>
    </dgm:pt>
    <dgm:pt modelId="{FA4B2823-081C-465A-9CBB-1FC8C98A9526}" type="pres">
      <dgm:prSet presAssocID="{47DDA163-F8BC-432D-8972-1ED8A013C3AF}" presName="rootConnector" presStyleLbl="node2" presStyleIdx="0" presStyleCnt="2"/>
      <dgm:spPr/>
      <dgm:t>
        <a:bodyPr/>
        <a:lstStyle/>
        <a:p>
          <a:endParaRPr lang="en-US"/>
        </a:p>
      </dgm:t>
    </dgm:pt>
    <dgm:pt modelId="{D130108B-FD6D-48FD-ABEE-49D7E8F4B61F}" type="pres">
      <dgm:prSet presAssocID="{47DDA163-F8BC-432D-8972-1ED8A013C3AF}" presName="hierChild4" presStyleCnt="0"/>
      <dgm:spPr/>
    </dgm:pt>
    <dgm:pt modelId="{B835655D-8C7C-44D3-9909-398820098B8A}" type="pres">
      <dgm:prSet presAssocID="{47DDA163-F8BC-432D-8972-1ED8A013C3AF}" presName="hierChild5" presStyleCnt="0"/>
      <dgm:spPr/>
    </dgm:pt>
    <dgm:pt modelId="{5DF6E419-A394-4792-8D05-9B616E4300EC}" type="pres">
      <dgm:prSet presAssocID="{A92909A9-06F4-4277-B330-EE362A6C2DA3}" presName="Name37" presStyleLbl="parChTrans1D2" presStyleIdx="1" presStyleCnt="2"/>
      <dgm:spPr/>
      <dgm:t>
        <a:bodyPr/>
        <a:lstStyle/>
        <a:p>
          <a:endParaRPr lang="en-US"/>
        </a:p>
      </dgm:t>
    </dgm:pt>
    <dgm:pt modelId="{CB0C6734-0001-4C37-9752-922D43A43AE8}" type="pres">
      <dgm:prSet presAssocID="{A1B2915E-D143-4F60-8EEF-57685529C19C}" presName="hierRoot2" presStyleCnt="0">
        <dgm:presLayoutVars>
          <dgm:hierBranch val="init"/>
        </dgm:presLayoutVars>
      </dgm:prSet>
      <dgm:spPr/>
    </dgm:pt>
    <dgm:pt modelId="{8CA74128-527F-47AC-8471-39245F3E221E}" type="pres">
      <dgm:prSet presAssocID="{A1B2915E-D143-4F60-8EEF-57685529C19C}" presName="rootComposite" presStyleCnt="0"/>
      <dgm:spPr/>
    </dgm:pt>
    <dgm:pt modelId="{96789728-D549-4373-937D-63D0D2C099CD}" type="pres">
      <dgm:prSet presAssocID="{A1B2915E-D143-4F60-8EEF-57685529C19C}" presName="rootText" presStyleLbl="node2" presStyleIdx="1" presStyleCnt="2" custScaleX="157061">
        <dgm:presLayoutVars>
          <dgm:chPref val="3"/>
        </dgm:presLayoutVars>
      </dgm:prSet>
      <dgm:spPr/>
      <dgm:t>
        <a:bodyPr/>
        <a:lstStyle/>
        <a:p>
          <a:endParaRPr lang="en-US"/>
        </a:p>
      </dgm:t>
    </dgm:pt>
    <dgm:pt modelId="{37F7CD17-D432-4AAD-9A7C-2332957E0ECA}" type="pres">
      <dgm:prSet presAssocID="{A1B2915E-D143-4F60-8EEF-57685529C19C}" presName="rootConnector" presStyleLbl="node2" presStyleIdx="1" presStyleCnt="2"/>
      <dgm:spPr/>
      <dgm:t>
        <a:bodyPr/>
        <a:lstStyle/>
        <a:p>
          <a:endParaRPr lang="en-US"/>
        </a:p>
      </dgm:t>
    </dgm:pt>
    <dgm:pt modelId="{B5775A04-C809-4340-8178-02EA2E9CA501}" type="pres">
      <dgm:prSet presAssocID="{A1B2915E-D143-4F60-8EEF-57685529C19C}" presName="hierChild4" presStyleCnt="0"/>
      <dgm:spPr/>
    </dgm:pt>
    <dgm:pt modelId="{E5FF25C8-280F-46A4-BBCF-4C51998B0639}" type="pres">
      <dgm:prSet presAssocID="{2B487698-A032-4F9B-897E-CAFE44BF17F1}" presName="Name37" presStyleLbl="parChTrans1D3" presStyleIdx="0" presStyleCnt="2"/>
      <dgm:spPr/>
      <dgm:t>
        <a:bodyPr/>
        <a:lstStyle/>
        <a:p>
          <a:endParaRPr lang="en-US"/>
        </a:p>
      </dgm:t>
    </dgm:pt>
    <dgm:pt modelId="{9C2B7A2F-A02B-4054-8864-B9C79F4C7E7E}" type="pres">
      <dgm:prSet presAssocID="{08A49BB5-ECE9-4213-A753-9BD1843B1475}" presName="hierRoot2" presStyleCnt="0">
        <dgm:presLayoutVars>
          <dgm:hierBranch val="init"/>
        </dgm:presLayoutVars>
      </dgm:prSet>
      <dgm:spPr/>
    </dgm:pt>
    <dgm:pt modelId="{10633729-2BCC-496E-B046-4B92C0F00D8D}" type="pres">
      <dgm:prSet presAssocID="{08A49BB5-ECE9-4213-A753-9BD1843B1475}" presName="rootComposite" presStyleCnt="0"/>
      <dgm:spPr/>
    </dgm:pt>
    <dgm:pt modelId="{64197F07-8635-4222-99BA-82519BE2A513}" type="pres">
      <dgm:prSet presAssocID="{08A49BB5-ECE9-4213-A753-9BD1843B1475}" presName="rootText" presStyleLbl="node3" presStyleIdx="0" presStyleCnt="2">
        <dgm:presLayoutVars>
          <dgm:chPref val="3"/>
        </dgm:presLayoutVars>
      </dgm:prSet>
      <dgm:spPr/>
      <dgm:t>
        <a:bodyPr/>
        <a:lstStyle/>
        <a:p>
          <a:endParaRPr lang="en-US"/>
        </a:p>
      </dgm:t>
    </dgm:pt>
    <dgm:pt modelId="{6F01B72A-7183-4C2D-821E-F04C69ED73CB}" type="pres">
      <dgm:prSet presAssocID="{08A49BB5-ECE9-4213-A753-9BD1843B1475}" presName="rootConnector" presStyleLbl="node3" presStyleIdx="0" presStyleCnt="2"/>
      <dgm:spPr/>
      <dgm:t>
        <a:bodyPr/>
        <a:lstStyle/>
        <a:p>
          <a:endParaRPr lang="en-US"/>
        </a:p>
      </dgm:t>
    </dgm:pt>
    <dgm:pt modelId="{5C96484E-D874-42F7-9364-80DF643CA1F5}" type="pres">
      <dgm:prSet presAssocID="{08A49BB5-ECE9-4213-A753-9BD1843B1475}" presName="hierChild4" presStyleCnt="0"/>
      <dgm:spPr/>
    </dgm:pt>
    <dgm:pt modelId="{CF341180-1ED1-4565-983F-CABC5E408BFF}" type="pres">
      <dgm:prSet presAssocID="{08A49BB5-ECE9-4213-A753-9BD1843B1475}" presName="hierChild5" presStyleCnt="0"/>
      <dgm:spPr/>
    </dgm:pt>
    <dgm:pt modelId="{AA52E57A-EC73-4D68-BC13-A04532F6566B}" type="pres">
      <dgm:prSet presAssocID="{99ACFDF3-C41A-4550-B272-FDA60C021262}" presName="Name37" presStyleLbl="parChTrans1D3" presStyleIdx="1" presStyleCnt="2"/>
      <dgm:spPr/>
      <dgm:t>
        <a:bodyPr/>
        <a:lstStyle/>
        <a:p>
          <a:endParaRPr lang="en-US"/>
        </a:p>
      </dgm:t>
    </dgm:pt>
    <dgm:pt modelId="{97F8A799-3556-49E6-8607-AEEBD0E88DC3}" type="pres">
      <dgm:prSet presAssocID="{950604C1-4391-458F-A7F0-058D3625F5CB}" presName="hierRoot2" presStyleCnt="0">
        <dgm:presLayoutVars>
          <dgm:hierBranch val="init"/>
        </dgm:presLayoutVars>
      </dgm:prSet>
      <dgm:spPr/>
    </dgm:pt>
    <dgm:pt modelId="{AFFFB2B4-967A-41D3-931D-4A421258C2E5}" type="pres">
      <dgm:prSet presAssocID="{950604C1-4391-458F-A7F0-058D3625F5CB}" presName="rootComposite" presStyleCnt="0"/>
      <dgm:spPr/>
    </dgm:pt>
    <dgm:pt modelId="{79C4E884-41B2-4325-B9BC-BA595654B76D}" type="pres">
      <dgm:prSet presAssocID="{950604C1-4391-458F-A7F0-058D3625F5CB}" presName="rootText" presStyleLbl="node3" presStyleIdx="1" presStyleCnt="2">
        <dgm:presLayoutVars>
          <dgm:chPref val="3"/>
        </dgm:presLayoutVars>
      </dgm:prSet>
      <dgm:spPr/>
      <dgm:t>
        <a:bodyPr/>
        <a:lstStyle/>
        <a:p>
          <a:endParaRPr lang="en-US"/>
        </a:p>
      </dgm:t>
    </dgm:pt>
    <dgm:pt modelId="{D1CE2815-2CF4-4E78-B75B-0F6FB8AD9DA1}" type="pres">
      <dgm:prSet presAssocID="{950604C1-4391-458F-A7F0-058D3625F5CB}" presName="rootConnector" presStyleLbl="node3" presStyleIdx="1" presStyleCnt="2"/>
      <dgm:spPr/>
      <dgm:t>
        <a:bodyPr/>
        <a:lstStyle/>
        <a:p>
          <a:endParaRPr lang="en-US"/>
        </a:p>
      </dgm:t>
    </dgm:pt>
    <dgm:pt modelId="{1B45D105-EBF7-47AA-8FB8-16384D925DF4}" type="pres">
      <dgm:prSet presAssocID="{950604C1-4391-458F-A7F0-058D3625F5CB}" presName="hierChild4" presStyleCnt="0"/>
      <dgm:spPr/>
    </dgm:pt>
    <dgm:pt modelId="{E7C4B444-D419-45C3-A4B7-AAF906786170}" type="pres">
      <dgm:prSet presAssocID="{950604C1-4391-458F-A7F0-058D3625F5CB}" presName="hierChild5" presStyleCnt="0"/>
      <dgm:spPr/>
    </dgm:pt>
    <dgm:pt modelId="{4A9AFE82-E854-4397-99E8-FC6B6FDF11B5}" type="pres">
      <dgm:prSet presAssocID="{A1B2915E-D143-4F60-8EEF-57685529C19C}" presName="hierChild5" presStyleCnt="0"/>
      <dgm:spPr/>
    </dgm:pt>
    <dgm:pt modelId="{6D6D28BE-471A-4CA6-B5DD-F37ADD1A3175}" type="pres">
      <dgm:prSet presAssocID="{C1A46780-41FC-4668-83A5-B0F3499E399B}" presName="hierChild3" presStyleCnt="0"/>
      <dgm:spPr/>
    </dgm:pt>
  </dgm:ptLst>
  <dgm:cxnLst>
    <dgm:cxn modelId="{57836C02-72C2-42A3-8FBA-5F149AC4B9A7}" type="presOf" srcId="{08A49BB5-ECE9-4213-A753-9BD1843B1475}" destId="{64197F07-8635-4222-99BA-82519BE2A513}" srcOrd="0" destOrd="0" presId="urn:microsoft.com/office/officeart/2005/8/layout/orgChart1"/>
    <dgm:cxn modelId="{BDCA5A81-53DF-49AB-BE3C-C5F006C3E70B}" type="presOf" srcId="{A1B2915E-D143-4F60-8EEF-57685529C19C}" destId="{37F7CD17-D432-4AAD-9A7C-2332957E0ECA}" srcOrd="1" destOrd="0" presId="urn:microsoft.com/office/officeart/2005/8/layout/orgChart1"/>
    <dgm:cxn modelId="{B22E4E77-95D8-48FD-9F55-AD0586165690}" type="presOf" srcId="{A92909A9-06F4-4277-B330-EE362A6C2DA3}" destId="{5DF6E419-A394-4792-8D05-9B616E4300EC}" srcOrd="0" destOrd="0" presId="urn:microsoft.com/office/officeart/2005/8/layout/orgChart1"/>
    <dgm:cxn modelId="{CAAEA6A9-2698-47AC-ADC1-35B80FB58497}" type="presOf" srcId="{65607E27-79CE-4EBB-BF37-3639F4EF04BE}" destId="{4488640B-95E1-4EE8-9FEA-ACB99C1FE074}" srcOrd="0" destOrd="0" presId="urn:microsoft.com/office/officeart/2005/8/layout/orgChart1"/>
    <dgm:cxn modelId="{88448E17-6260-4E1C-9172-92832763057C}" type="presOf" srcId="{2B487698-A032-4F9B-897E-CAFE44BF17F1}" destId="{E5FF25C8-280F-46A4-BBCF-4C51998B0639}" srcOrd="0" destOrd="0" presId="urn:microsoft.com/office/officeart/2005/8/layout/orgChart1"/>
    <dgm:cxn modelId="{06634F26-BF3E-4F93-B0FB-2B0719A2678D}" type="presOf" srcId="{47DDA163-F8BC-432D-8972-1ED8A013C3AF}" destId="{B3CF5EFF-E956-47E4-A010-C402D7FE2ED7}" srcOrd="0" destOrd="0" presId="urn:microsoft.com/office/officeart/2005/8/layout/orgChart1"/>
    <dgm:cxn modelId="{062420BE-C3A3-4139-A465-526CB212051C}" type="presOf" srcId="{C1A46780-41FC-4668-83A5-B0F3499E399B}" destId="{BC8DFF4F-F0FD-464B-BC8D-87C98163F76E}" srcOrd="0" destOrd="0" presId="urn:microsoft.com/office/officeart/2005/8/layout/orgChart1"/>
    <dgm:cxn modelId="{B8A976B6-1D21-4989-A8E4-C340FC58D6EA}" type="presOf" srcId="{99ACFDF3-C41A-4550-B272-FDA60C021262}" destId="{AA52E57A-EC73-4D68-BC13-A04532F6566B}" srcOrd="0" destOrd="0" presId="urn:microsoft.com/office/officeart/2005/8/layout/orgChart1"/>
    <dgm:cxn modelId="{947F5EA3-E0B8-47FB-8C68-F3CFB815D670}" srcId="{3B5BC93D-A12A-491C-A8D8-6D8B28D4C5F8}" destId="{C1A46780-41FC-4668-83A5-B0F3499E399B}" srcOrd="0" destOrd="0" parTransId="{16933731-3937-4512-AF26-C503CE00EFC7}" sibTransId="{43F278F8-F273-4431-AD3D-6105909FF8DC}"/>
    <dgm:cxn modelId="{E9BCFEAA-67F0-4DCF-ADC6-2A8B88E29163}" type="presOf" srcId="{47DDA163-F8BC-432D-8972-1ED8A013C3AF}" destId="{FA4B2823-081C-465A-9CBB-1FC8C98A9526}" srcOrd="1" destOrd="0" presId="urn:microsoft.com/office/officeart/2005/8/layout/orgChart1"/>
    <dgm:cxn modelId="{4F2C6EFA-0280-42E4-83E9-86704F986F70}" type="presOf" srcId="{950604C1-4391-458F-A7F0-058D3625F5CB}" destId="{D1CE2815-2CF4-4E78-B75B-0F6FB8AD9DA1}" srcOrd="1" destOrd="0" presId="urn:microsoft.com/office/officeart/2005/8/layout/orgChart1"/>
    <dgm:cxn modelId="{2AC43AD4-751B-464A-B45F-D4975358B7B8}" type="presOf" srcId="{3B5BC93D-A12A-491C-A8D8-6D8B28D4C5F8}" destId="{2FC26A68-D1FF-4320-ACEB-D70F639D39BF}" srcOrd="0" destOrd="0" presId="urn:microsoft.com/office/officeart/2005/8/layout/orgChart1"/>
    <dgm:cxn modelId="{0C8E9A2E-6388-4FC5-8E87-72F5B70CDF76}" srcId="{C1A46780-41FC-4668-83A5-B0F3499E399B}" destId="{A1B2915E-D143-4F60-8EEF-57685529C19C}" srcOrd="1" destOrd="0" parTransId="{A92909A9-06F4-4277-B330-EE362A6C2DA3}" sibTransId="{5C3A5F0E-DFD1-429A-A422-7FE24735BAD0}"/>
    <dgm:cxn modelId="{DE0C3580-37F1-41EE-9F4D-51479685DF91}" srcId="{C1A46780-41FC-4668-83A5-B0F3499E399B}" destId="{47DDA163-F8BC-432D-8972-1ED8A013C3AF}" srcOrd="0" destOrd="0" parTransId="{65607E27-79CE-4EBB-BF37-3639F4EF04BE}" sibTransId="{E41E0E8C-81E1-435A-B9CC-192493855AC6}"/>
    <dgm:cxn modelId="{3FCA3415-1D4A-4A03-AAE8-FB65CF4B3868}" srcId="{A1B2915E-D143-4F60-8EEF-57685529C19C}" destId="{950604C1-4391-458F-A7F0-058D3625F5CB}" srcOrd="1" destOrd="0" parTransId="{99ACFDF3-C41A-4550-B272-FDA60C021262}" sibTransId="{1DC14CD4-16AE-4DAA-801C-FC03935A2C13}"/>
    <dgm:cxn modelId="{FD2E6D53-6C36-4A42-ACA1-3056949212F5}" type="presOf" srcId="{A1B2915E-D143-4F60-8EEF-57685529C19C}" destId="{96789728-D549-4373-937D-63D0D2C099CD}" srcOrd="0" destOrd="0" presId="urn:microsoft.com/office/officeart/2005/8/layout/orgChart1"/>
    <dgm:cxn modelId="{D588D47A-A482-44EF-8420-E8CBEAAB8150}" srcId="{A1B2915E-D143-4F60-8EEF-57685529C19C}" destId="{08A49BB5-ECE9-4213-A753-9BD1843B1475}" srcOrd="0" destOrd="0" parTransId="{2B487698-A032-4F9B-897E-CAFE44BF17F1}" sibTransId="{C7298C84-CAF6-4DA1-9280-87608DCE85A8}"/>
    <dgm:cxn modelId="{1048BD17-88CC-4604-99DE-72BD6FADBAA8}" type="presOf" srcId="{950604C1-4391-458F-A7F0-058D3625F5CB}" destId="{79C4E884-41B2-4325-B9BC-BA595654B76D}" srcOrd="0" destOrd="0" presId="urn:microsoft.com/office/officeart/2005/8/layout/orgChart1"/>
    <dgm:cxn modelId="{57B15119-1290-4393-B9CD-696028D43573}" type="presOf" srcId="{C1A46780-41FC-4668-83A5-B0F3499E399B}" destId="{71DFFD90-0D68-4101-AE88-3009770B7B10}" srcOrd="1" destOrd="0" presId="urn:microsoft.com/office/officeart/2005/8/layout/orgChart1"/>
    <dgm:cxn modelId="{ADF1959F-4B28-40F8-B848-92A777A6F7FE}" type="presOf" srcId="{08A49BB5-ECE9-4213-A753-9BD1843B1475}" destId="{6F01B72A-7183-4C2D-821E-F04C69ED73CB}" srcOrd="1" destOrd="0" presId="urn:microsoft.com/office/officeart/2005/8/layout/orgChart1"/>
    <dgm:cxn modelId="{D8D0603B-39CA-4C59-B791-602F19875F43}" type="presParOf" srcId="{2FC26A68-D1FF-4320-ACEB-D70F639D39BF}" destId="{339051F1-3D2A-4E97-B88E-E99F45151910}" srcOrd="0" destOrd="0" presId="urn:microsoft.com/office/officeart/2005/8/layout/orgChart1"/>
    <dgm:cxn modelId="{3E9E9D86-25C7-47E9-9549-68D952EB22A5}" type="presParOf" srcId="{339051F1-3D2A-4E97-B88E-E99F45151910}" destId="{F1869AC0-89D1-44E0-BBFF-F35BB7C6BDF8}" srcOrd="0" destOrd="0" presId="urn:microsoft.com/office/officeart/2005/8/layout/orgChart1"/>
    <dgm:cxn modelId="{8C5D601C-C97D-443B-B3A8-CAFE38B513EB}" type="presParOf" srcId="{F1869AC0-89D1-44E0-BBFF-F35BB7C6BDF8}" destId="{BC8DFF4F-F0FD-464B-BC8D-87C98163F76E}" srcOrd="0" destOrd="0" presId="urn:microsoft.com/office/officeart/2005/8/layout/orgChart1"/>
    <dgm:cxn modelId="{FA200995-3C0E-4C8B-B7AB-F7984187CB66}" type="presParOf" srcId="{F1869AC0-89D1-44E0-BBFF-F35BB7C6BDF8}" destId="{71DFFD90-0D68-4101-AE88-3009770B7B10}" srcOrd="1" destOrd="0" presId="urn:microsoft.com/office/officeart/2005/8/layout/orgChart1"/>
    <dgm:cxn modelId="{9E41ACB0-63BE-4BF6-AF4C-20BD7CD1D4AF}" type="presParOf" srcId="{339051F1-3D2A-4E97-B88E-E99F45151910}" destId="{B152A894-20E2-43F8-B92D-C2137A454A37}" srcOrd="1" destOrd="0" presId="urn:microsoft.com/office/officeart/2005/8/layout/orgChart1"/>
    <dgm:cxn modelId="{9B88B09E-D63F-4710-AE37-6DDC480918DA}" type="presParOf" srcId="{B152A894-20E2-43F8-B92D-C2137A454A37}" destId="{4488640B-95E1-4EE8-9FEA-ACB99C1FE074}" srcOrd="0" destOrd="0" presId="urn:microsoft.com/office/officeart/2005/8/layout/orgChart1"/>
    <dgm:cxn modelId="{F1261D7A-2116-4740-BDB5-7C236F4DF0CA}" type="presParOf" srcId="{B152A894-20E2-43F8-B92D-C2137A454A37}" destId="{B85BE520-D338-4846-8746-46D433DC66BA}" srcOrd="1" destOrd="0" presId="urn:microsoft.com/office/officeart/2005/8/layout/orgChart1"/>
    <dgm:cxn modelId="{02333B01-B08E-4CF3-8667-0FD4D47F07F5}" type="presParOf" srcId="{B85BE520-D338-4846-8746-46D433DC66BA}" destId="{F6361B88-E2E9-4834-A399-F60D94BD4475}" srcOrd="0" destOrd="0" presId="urn:microsoft.com/office/officeart/2005/8/layout/orgChart1"/>
    <dgm:cxn modelId="{4E638F80-EE0C-47B2-99DD-A7BE64E90B6F}" type="presParOf" srcId="{F6361B88-E2E9-4834-A399-F60D94BD4475}" destId="{B3CF5EFF-E956-47E4-A010-C402D7FE2ED7}" srcOrd="0" destOrd="0" presId="urn:microsoft.com/office/officeart/2005/8/layout/orgChart1"/>
    <dgm:cxn modelId="{311FF632-A7FB-46AF-80C5-F966DC85A75B}" type="presParOf" srcId="{F6361B88-E2E9-4834-A399-F60D94BD4475}" destId="{FA4B2823-081C-465A-9CBB-1FC8C98A9526}" srcOrd="1" destOrd="0" presId="urn:microsoft.com/office/officeart/2005/8/layout/orgChart1"/>
    <dgm:cxn modelId="{AE845E47-71E2-4977-B3F6-B08B0377891B}" type="presParOf" srcId="{B85BE520-D338-4846-8746-46D433DC66BA}" destId="{D130108B-FD6D-48FD-ABEE-49D7E8F4B61F}" srcOrd="1" destOrd="0" presId="urn:microsoft.com/office/officeart/2005/8/layout/orgChart1"/>
    <dgm:cxn modelId="{2B38CBBD-01FF-47CE-8361-CE8AFFCA64BE}" type="presParOf" srcId="{B85BE520-D338-4846-8746-46D433DC66BA}" destId="{B835655D-8C7C-44D3-9909-398820098B8A}" srcOrd="2" destOrd="0" presId="urn:microsoft.com/office/officeart/2005/8/layout/orgChart1"/>
    <dgm:cxn modelId="{1EC776C2-6D2B-449A-8F80-1EE1020FD0B4}" type="presParOf" srcId="{B152A894-20E2-43F8-B92D-C2137A454A37}" destId="{5DF6E419-A394-4792-8D05-9B616E4300EC}" srcOrd="2" destOrd="0" presId="urn:microsoft.com/office/officeart/2005/8/layout/orgChart1"/>
    <dgm:cxn modelId="{E28E98B2-9FC9-4889-858F-82ABA209871F}" type="presParOf" srcId="{B152A894-20E2-43F8-B92D-C2137A454A37}" destId="{CB0C6734-0001-4C37-9752-922D43A43AE8}" srcOrd="3" destOrd="0" presId="urn:microsoft.com/office/officeart/2005/8/layout/orgChart1"/>
    <dgm:cxn modelId="{8E5D3F2B-C88B-4749-971E-023748AF84A9}" type="presParOf" srcId="{CB0C6734-0001-4C37-9752-922D43A43AE8}" destId="{8CA74128-527F-47AC-8471-39245F3E221E}" srcOrd="0" destOrd="0" presId="urn:microsoft.com/office/officeart/2005/8/layout/orgChart1"/>
    <dgm:cxn modelId="{4237B8FE-C62B-426B-9A72-71F2CE7627BC}" type="presParOf" srcId="{8CA74128-527F-47AC-8471-39245F3E221E}" destId="{96789728-D549-4373-937D-63D0D2C099CD}" srcOrd="0" destOrd="0" presId="urn:microsoft.com/office/officeart/2005/8/layout/orgChart1"/>
    <dgm:cxn modelId="{B4A2AEBD-2B00-4B6C-9A87-D454B0E3D49B}" type="presParOf" srcId="{8CA74128-527F-47AC-8471-39245F3E221E}" destId="{37F7CD17-D432-4AAD-9A7C-2332957E0ECA}" srcOrd="1" destOrd="0" presId="urn:microsoft.com/office/officeart/2005/8/layout/orgChart1"/>
    <dgm:cxn modelId="{1A49F6A9-41A9-436F-94B9-7823D44910F7}" type="presParOf" srcId="{CB0C6734-0001-4C37-9752-922D43A43AE8}" destId="{B5775A04-C809-4340-8178-02EA2E9CA501}" srcOrd="1" destOrd="0" presId="urn:microsoft.com/office/officeart/2005/8/layout/orgChart1"/>
    <dgm:cxn modelId="{564D2359-FB35-4148-B4E8-AD9B757BD527}" type="presParOf" srcId="{B5775A04-C809-4340-8178-02EA2E9CA501}" destId="{E5FF25C8-280F-46A4-BBCF-4C51998B0639}" srcOrd="0" destOrd="0" presId="urn:microsoft.com/office/officeart/2005/8/layout/orgChart1"/>
    <dgm:cxn modelId="{24C448B8-37A1-462A-893D-9E5C21D0FCF4}" type="presParOf" srcId="{B5775A04-C809-4340-8178-02EA2E9CA501}" destId="{9C2B7A2F-A02B-4054-8864-B9C79F4C7E7E}" srcOrd="1" destOrd="0" presId="urn:microsoft.com/office/officeart/2005/8/layout/orgChart1"/>
    <dgm:cxn modelId="{74BCFEEC-BC85-4429-87CE-CC14122DA6D9}" type="presParOf" srcId="{9C2B7A2F-A02B-4054-8864-B9C79F4C7E7E}" destId="{10633729-2BCC-496E-B046-4B92C0F00D8D}" srcOrd="0" destOrd="0" presId="urn:microsoft.com/office/officeart/2005/8/layout/orgChart1"/>
    <dgm:cxn modelId="{53C706CD-BB3E-478E-B548-26EF3940A029}" type="presParOf" srcId="{10633729-2BCC-496E-B046-4B92C0F00D8D}" destId="{64197F07-8635-4222-99BA-82519BE2A513}" srcOrd="0" destOrd="0" presId="urn:microsoft.com/office/officeart/2005/8/layout/orgChart1"/>
    <dgm:cxn modelId="{0DD37CC2-0DD2-418E-93B0-B9100909E1F1}" type="presParOf" srcId="{10633729-2BCC-496E-B046-4B92C0F00D8D}" destId="{6F01B72A-7183-4C2D-821E-F04C69ED73CB}" srcOrd="1" destOrd="0" presId="urn:microsoft.com/office/officeart/2005/8/layout/orgChart1"/>
    <dgm:cxn modelId="{4CDD6E31-9B76-4705-9038-F3D441187EE1}" type="presParOf" srcId="{9C2B7A2F-A02B-4054-8864-B9C79F4C7E7E}" destId="{5C96484E-D874-42F7-9364-80DF643CA1F5}" srcOrd="1" destOrd="0" presId="urn:microsoft.com/office/officeart/2005/8/layout/orgChart1"/>
    <dgm:cxn modelId="{9770CC86-936B-4409-A034-F480715376AB}" type="presParOf" srcId="{9C2B7A2F-A02B-4054-8864-B9C79F4C7E7E}" destId="{CF341180-1ED1-4565-983F-CABC5E408BFF}" srcOrd="2" destOrd="0" presId="urn:microsoft.com/office/officeart/2005/8/layout/orgChart1"/>
    <dgm:cxn modelId="{A987AB06-4A5F-4246-B852-2C384B3B4B24}" type="presParOf" srcId="{B5775A04-C809-4340-8178-02EA2E9CA501}" destId="{AA52E57A-EC73-4D68-BC13-A04532F6566B}" srcOrd="2" destOrd="0" presId="urn:microsoft.com/office/officeart/2005/8/layout/orgChart1"/>
    <dgm:cxn modelId="{5883B889-49D1-40D2-81AD-4934E0D737E5}" type="presParOf" srcId="{B5775A04-C809-4340-8178-02EA2E9CA501}" destId="{97F8A799-3556-49E6-8607-AEEBD0E88DC3}" srcOrd="3" destOrd="0" presId="urn:microsoft.com/office/officeart/2005/8/layout/orgChart1"/>
    <dgm:cxn modelId="{7739A016-A9F0-493A-927F-DC5E0301879A}" type="presParOf" srcId="{97F8A799-3556-49E6-8607-AEEBD0E88DC3}" destId="{AFFFB2B4-967A-41D3-931D-4A421258C2E5}" srcOrd="0" destOrd="0" presId="urn:microsoft.com/office/officeart/2005/8/layout/orgChart1"/>
    <dgm:cxn modelId="{E4B144D1-E0A6-4FE2-A2FC-66F0B79630BC}" type="presParOf" srcId="{AFFFB2B4-967A-41D3-931D-4A421258C2E5}" destId="{79C4E884-41B2-4325-B9BC-BA595654B76D}" srcOrd="0" destOrd="0" presId="urn:microsoft.com/office/officeart/2005/8/layout/orgChart1"/>
    <dgm:cxn modelId="{AD335CE3-BDD9-4A0E-AF0C-615C7A0D04D5}" type="presParOf" srcId="{AFFFB2B4-967A-41D3-931D-4A421258C2E5}" destId="{D1CE2815-2CF4-4E78-B75B-0F6FB8AD9DA1}" srcOrd="1" destOrd="0" presId="urn:microsoft.com/office/officeart/2005/8/layout/orgChart1"/>
    <dgm:cxn modelId="{9BC15821-AE40-47EE-9367-C2665BBA95B4}" type="presParOf" srcId="{97F8A799-3556-49E6-8607-AEEBD0E88DC3}" destId="{1B45D105-EBF7-47AA-8FB8-16384D925DF4}" srcOrd="1" destOrd="0" presId="urn:microsoft.com/office/officeart/2005/8/layout/orgChart1"/>
    <dgm:cxn modelId="{E8531BBF-8609-4833-8765-F0097ABD9499}" type="presParOf" srcId="{97F8A799-3556-49E6-8607-AEEBD0E88DC3}" destId="{E7C4B444-D419-45C3-A4B7-AAF906786170}" srcOrd="2" destOrd="0" presId="urn:microsoft.com/office/officeart/2005/8/layout/orgChart1"/>
    <dgm:cxn modelId="{39498D04-D16F-438E-959E-DFC0A52FA1E4}" type="presParOf" srcId="{CB0C6734-0001-4C37-9752-922D43A43AE8}" destId="{4A9AFE82-E854-4397-99E8-FC6B6FDF11B5}" srcOrd="2" destOrd="0" presId="urn:microsoft.com/office/officeart/2005/8/layout/orgChart1"/>
    <dgm:cxn modelId="{B681D413-5E3A-4E90-9CBA-BC20DF740E29}" type="presParOf" srcId="{339051F1-3D2A-4E97-B88E-E99F45151910}" destId="{6D6D28BE-471A-4CA6-B5DD-F37ADD1A317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2F4FEBB-920A-4228-AD31-D8A25016521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4F5FEBB0-9DBB-454E-A489-CEDBE28E3702}">
      <dgm:prSet phldrT="[Text]"/>
      <dgm:spPr/>
      <dgm:t>
        <a:bodyPr/>
        <a:lstStyle/>
        <a:p>
          <a:r>
            <a:rPr lang="en-US" dirty="0" smtClean="0"/>
            <a:t>Combat</a:t>
          </a:r>
          <a:endParaRPr lang="en-US" dirty="0"/>
        </a:p>
      </dgm:t>
    </dgm:pt>
    <dgm:pt modelId="{01B12097-7A20-4B14-89E3-6FDF175C23D9}" type="parTrans" cxnId="{19E10945-E585-401F-8DE7-5CF0C160790F}">
      <dgm:prSet/>
      <dgm:spPr/>
      <dgm:t>
        <a:bodyPr/>
        <a:lstStyle/>
        <a:p>
          <a:endParaRPr lang="en-US"/>
        </a:p>
      </dgm:t>
    </dgm:pt>
    <dgm:pt modelId="{1E3478A4-7490-4F73-8912-E2D8226680C8}" type="sibTrans" cxnId="{19E10945-E585-401F-8DE7-5CF0C160790F}">
      <dgm:prSet/>
      <dgm:spPr/>
      <dgm:t>
        <a:bodyPr/>
        <a:lstStyle/>
        <a:p>
          <a:endParaRPr lang="en-US"/>
        </a:p>
      </dgm:t>
    </dgm:pt>
    <dgm:pt modelId="{3B4D8C63-B9C7-4236-8AA2-7AD84F4537AD}">
      <dgm:prSet phldrT="[Text]"/>
      <dgm:spPr/>
      <dgm:t>
        <a:bodyPr/>
        <a:lstStyle/>
        <a:p>
          <a:r>
            <a:rPr lang="en-US" dirty="0" smtClean="0"/>
            <a:t>CRR/SLR</a:t>
          </a:r>
          <a:endParaRPr lang="en-US" dirty="0"/>
        </a:p>
      </dgm:t>
    </dgm:pt>
    <dgm:pt modelId="{F5646B9B-6267-433B-A898-E85F6DEF1342}" type="parTrans" cxnId="{ECBBF5AE-57BC-4686-A954-FCA85B0222E4}">
      <dgm:prSet/>
      <dgm:spPr/>
      <dgm:t>
        <a:bodyPr/>
        <a:lstStyle/>
        <a:p>
          <a:endParaRPr lang="en-US"/>
        </a:p>
      </dgm:t>
    </dgm:pt>
    <dgm:pt modelId="{71BEEA59-2B3D-4500-9311-8CF6B2FBAA5D}" type="sibTrans" cxnId="{ECBBF5AE-57BC-4686-A954-FCA85B0222E4}">
      <dgm:prSet/>
      <dgm:spPr/>
      <dgm:t>
        <a:bodyPr/>
        <a:lstStyle/>
        <a:p>
          <a:endParaRPr lang="en-US"/>
        </a:p>
      </dgm:t>
    </dgm:pt>
    <dgm:pt modelId="{AED4B576-4433-4A7C-8ABC-9E13D7D63F07}">
      <dgm:prSet phldrT="[Text]"/>
      <dgm:spPr/>
      <dgm:t>
        <a:bodyPr/>
        <a:lstStyle/>
        <a:p>
          <a:r>
            <a:rPr lang="en-US" dirty="0" smtClean="0">
              <a:latin typeface="Franklin Gothic Demi Cond" panose="020B0706030402020204" pitchFamily="34" charset="0"/>
            </a:rPr>
            <a:t>▼</a:t>
          </a:r>
          <a:endParaRPr lang="en-US" dirty="0"/>
        </a:p>
      </dgm:t>
    </dgm:pt>
    <dgm:pt modelId="{FF80A164-C089-4E02-AE88-5A0F94F6AD0C}" type="parTrans" cxnId="{D1107137-7265-48C9-919C-B7AED0788330}">
      <dgm:prSet/>
      <dgm:spPr/>
      <dgm:t>
        <a:bodyPr/>
        <a:lstStyle/>
        <a:p>
          <a:endParaRPr lang="en-US"/>
        </a:p>
      </dgm:t>
    </dgm:pt>
    <dgm:pt modelId="{450E2B64-5653-400C-9849-F5324FA88AEB}" type="sibTrans" cxnId="{D1107137-7265-48C9-919C-B7AED0788330}">
      <dgm:prSet/>
      <dgm:spPr/>
      <dgm:t>
        <a:bodyPr/>
        <a:lstStyle/>
        <a:p>
          <a:endParaRPr lang="en-US"/>
        </a:p>
      </dgm:t>
    </dgm:pt>
    <dgm:pt modelId="{A3AB270D-FB59-4F53-87AC-2BF1F93FC7D9}">
      <dgm:prSet phldrT="[Text]"/>
      <dgm:spPr/>
      <dgm:t>
        <a:bodyPr/>
        <a:lstStyle/>
        <a:p>
          <a:r>
            <a:rPr lang="en-US" dirty="0" smtClean="0"/>
            <a:t>OMO</a:t>
          </a:r>
          <a:endParaRPr lang="en-US" dirty="0"/>
        </a:p>
      </dgm:t>
    </dgm:pt>
    <dgm:pt modelId="{40865CA2-3484-43CC-A174-9DC40C3C192E}" type="parTrans" cxnId="{6D552BC8-9621-4D60-B062-C4EC0FF2253C}">
      <dgm:prSet/>
      <dgm:spPr/>
      <dgm:t>
        <a:bodyPr/>
        <a:lstStyle/>
        <a:p>
          <a:endParaRPr lang="en-US"/>
        </a:p>
      </dgm:t>
    </dgm:pt>
    <dgm:pt modelId="{A40DF590-AE46-4558-B1A8-9F850AD7EF69}" type="sibTrans" cxnId="{6D552BC8-9621-4D60-B062-C4EC0FF2253C}">
      <dgm:prSet/>
      <dgm:spPr/>
      <dgm:t>
        <a:bodyPr/>
        <a:lstStyle/>
        <a:p>
          <a:endParaRPr lang="en-US"/>
        </a:p>
      </dgm:t>
    </dgm:pt>
    <dgm:pt modelId="{C03C302A-94BA-4EAA-9A82-15199E4FFF4A}">
      <dgm:prSet phldrT="[Text]"/>
      <dgm:spPr>
        <a:solidFill>
          <a:srgbClr val="FFC000">
            <a:alpha val="90000"/>
          </a:srgbClr>
        </a:solidFill>
      </dgm:spPr>
      <dgm:t>
        <a:bodyPr/>
        <a:lstStyle/>
        <a:p>
          <a:r>
            <a:rPr lang="en-US" dirty="0" smtClean="0"/>
            <a:t>Sell G-sec</a:t>
          </a:r>
          <a:endParaRPr lang="en-US" dirty="0"/>
        </a:p>
      </dgm:t>
    </dgm:pt>
    <dgm:pt modelId="{BE27CA70-62DF-415E-B206-794C37D24E7F}" type="parTrans" cxnId="{2F74D958-5B9E-4778-ADBA-5623792EF630}">
      <dgm:prSet/>
      <dgm:spPr/>
      <dgm:t>
        <a:bodyPr/>
        <a:lstStyle/>
        <a:p>
          <a:endParaRPr lang="en-US"/>
        </a:p>
      </dgm:t>
    </dgm:pt>
    <dgm:pt modelId="{022E85D9-68BE-443E-B413-FC101D016E0D}" type="sibTrans" cxnId="{2F74D958-5B9E-4778-ADBA-5623792EF630}">
      <dgm:prSet/>
      <dgm:spPr/>
      <dgm:t>
        <a:bodyPr/>
        <a:lstStyle/>
        <a:p>
          <a:endParaRPr lang="en-US"/>
        </a:p>
      </dgm:t>
    </dgm:pt>
    <dgm:pt modelId="{7E80D0C8-2816-4EDD-ABE0-31E7F154FFB1}">
      <dgm:prSet phldrT="[Text]"/>
      <dgm:spPr/>
      <dgm:t>
        <a:bodyPr/>
        <a:lstStyle/>
        <a:p>
          <a:r>
            <a:rPr lang="en-US" dirty="0" smtClean="0"/>
            <a:t>Inflation</a:t>
          </a:r>
          <a:endParaRPr lang="en-US" dirty="0"/>
        </a:p>
      </dgm:t>
    </dgm:pt>
    <dgm:pt modelId="{0261F9EE-DDC2-4A1D-A617-F309F0C6E340}" type="parTrans" cxnId="{34F1F72D-F2AA-4AE8-9D07-B7D58A6D2BEE}">
      <dgm:prSet/>
      <dgm:spPr/>
      <dgm:t>
        <a:bodyPr/>
        <a:lstStyle/>
        <a:p>
          <a:endParaRPr lang="en-US"/>
        </a:p>
      </dgm:t>
    </dgm:pt>
    <dgm:pt modelId="{F1D836A5-71B5-4B71-856D-BFCB7AAADC11}" type="sibTrans" cxnId="{34F1F72D-F2AA-4AE8-9D07-B7D58A6D2BEE}">
      <dgm:prSet/>
      <dgm:spPr/>
      <dgm:t>
        <a:bodyPr/>
        <a:lstStyle/>
        <a:p>
          <a:endParaRPr lang="en-US"/>
        </a:p>
      </dgm:t>
    </dgm:pt>
    <dgm:pt modelId="{7BECF683-C79B-49CA-96DC-0AB3C1CC98A7}">
      <dgm:prSet phldrT="[Text]"/>
      <dgm:spPr/>
      <dgm:t>
        <a:bodyPr/>
        <a:lstStyle/>
        <a:p>
          <a:r>
            <a:rPr lang="en-US" dirty="0" smtClean="0"/>
            <a:t>Deflation</a:t>
          </a:r>
          <a:endParaRPr lang="en-US" dirty="0"/>
        </a:p>
      </dgm:t>
    </dgm:pt>
    <dgm:pt modelId="{77350F09-795A-46F9-B4FB-EB2A40A85EA4}" type="parTrans" cxnId="{7319887E-57A5-4596-930E-5F58D25845FC}">
      <dgm:prSet/>
      <dgm:spPr/>
      <dgm:t>
        <a:bodyPr/>
        <a:lstStyle/>
        <a:p>
          <a:endParaRPr lang="en-US"/>
        </a:p>
      </dgm:t>
    </dgm:pt>
    <dgm:pt modelId="{742E1049-D578-409B-ADF6-604682487DAF}" type="sibTrans" cxnId="{7319887E-57A5-4596-930E-5F58D25845FC}">
      <dgm:prSet/>
      <dgm:spPr/>
      <dgm:t>
        <a:bodyPr/>
        <a:lstStyle/>
        <a:p>
          <a:endParaRPr lang="en-US"/>
        </a:p>
      </dgm:t>
    </dgm:pt>
    <dgm:pt modelId="{0F0361C0-527E-42CF-86F4-3D8CD871AFA0}">
      <dgm:prSet phldrT="[Text]"/>
      <dgm:spPr/>
      <dgm:t>
        <a:bodyPr/>
        <a:lstStyle/>
        <a:p>
          <a:r>
            <a:rPr lang="en-US" dirty="0" smtClean="0"/>
            <a:t>Money?</a:t>
          </a:r>
          <a:endParaRPr lang="en-US" dirty="0"/>
        </a:p>
      </dgm:t>
    </dgm:pt>
    <dgm:pt modelId="{CB9BB719-549D-43D6-8AE0-2F200E086A45}" type="parTrans" cxnId="{6D0F181E-09F0-430C-BF99-A3C8DCEA83B2}">
      <dgm:prSet/>
      <dgm:spPr/>
      <dgm:t>
        <a:bodyPr/>
        <a:lstStyle/>
        <a:p>
          <a:endParaRPr lang="en-US"/>
        </a:p>
      </dgm:t>
    </dgm:pt>
    <dgm:pt modelId="{25E60352-6D02-4945-B346-CEF0B23F9F52}" type="sibTrans" cxnId="{6D0F181E-09F0-430C-BF99-A3C8DCEA83B2}">
      <dgm:prSet/>
      <dgm:spPr/>
      <dgm:t>
        <a:bodyPr/>
        <a:lstStyle/>
        <a:p>
          <a:endParaRPr lang="en-US"/>
        </a:p>
      </dgm:t>
    </dgm:pt>
    <dgm:pt modelId="{2A6624A6-82BC-44BF-862D-C4CA2D1CA166}">
      <dgm:prSet phldrT="[Text]"/>
      <dgm:spPr/>
      <dgm:t>
        <a:bodyPr/>
        <a:lstStyle/>
        <a:p>
          <a:r>
            <a:rPr lang="en-US" dirty="0" smtClean="0"/>
            <a:t>Tight / Dear</a:t>
          </a:r>
          <a:endParaRPr lang="en-US" dirty="0"/>
        </a:p>
      </dgm:t>
    </dgm:pt>
    <dgm:pt modelId="{BD373CBD-51CE-4BEC-A649-C7503324CA07}" type="parTrans" cxnId="{464543B1-C1EB-412E-94A9-9A37085E118C}">
      <dgm:prSet/>
      <dgm:spPr/>
      <dgm:t>
        <a:bodyPr/>
        <a:lstStyle/>
        <a:p>
          <a:endParaRPr lang="en-US"/>
        </a:p>
      </dgm:t>
    </dgm:pt>
    <dgm:pt modelId="{2F1D4733-3144-46D1-A933-B09D8478B77E}" type="sibTrans" cxnId="{464543B1-C1EB-412E-94A9-9A37085E118C}">
      <dgm:prSet/>
      <dgm:spPr/>
      <dgm:t>
        <a:bodyPr/>
        <a:lstStyle/>
        <a:p>
          <a:endParaRPr lang="en-US"/>
        </a:p>
      </dgm:t>
    </dgm:pt>
    <dgm:pt modelId="{0D71CC5B-F590-41B3-9E7C-BA6E44CAFF13}">
      <dgm:prSet phldrT="[Text]"/>
      <dgm:spPr/>
      <dgm:t>
        <a:bodyPr/>
        <a:lstStyle/>
        <a:p>
          <a:r>
            <a:rPr lang="en-US" dirty="0" smtClean="0"/>
            <a:t>Easy / Cheap</a:t>
          </a:r>
          <a:endParaRPr lang="en-US" dirty="0"/>
        </a:p>
      </dgm:t>
    </dgm:pt>
    <dgm:pt modelId="{FA155530-A5FD-45FE-B6D7-A89C44FEE54C}" type="parTrans" cxnId="{AF2E4E65-DC8B-4835-8B15-EC7F637F9E3F}">
      <dgm:prSet/>
      <dgm:spPr/>
      <dgm:t>
        <a:bodyPr/>
        <a:lstStyle/>
        <a:p>
          <a:endParaRPr lang="en-US"/>
        </a:p>
      </dgm:t>
    </dgm:pt>
    <dgm:pt modelId="{991BE43B-7F5A-4DDD-9CA6-1BF3CAE2EEEF}" type="sibTrans" cxnId="{AF2E4E65-DC8B-4835-8B15-EC7F637F9E3F}">
      <dgm:prSet/>
      <dgm:spPr/>
      <dgm:t>
        <a:bodyPr/>
        <a:lstStyle/>
        <a:p>
          <a:endParaRPr lang="en-US"/>
        </a:p>
      </dgm:t>
    </dgm:pt>
    <dgm:pt modelId="{26ACFA55-5DD7-4774-A115-0B3E1591663E}">
      <dgm:prSet phldrT="[Text]"/>
      <dgm:spPr/>
      <dgm:t>
        <a:bodyPr/>
        <a:lstStyle/>
        <a:p>
          <a:r>
            <a:rPr lang="en-US" dirty="0" smtClean="0"/>
            <a:t>▲</a:t>
          </a:r>
          <a:endParaRPr lang="en-US" dirty="0"/>
        </a:p>
      </dgm:t>
    </dgm:pt>
    <dgm:pt modelId="{59C3546E-CE30-468D-AC2D-E32FEB0C2B66}" type="parTrans" cxnId="{A15430F2-EE3E-4753-AB82-5935E03694A1}">
      <dgm:prSet/>
      <dgm:spPr/>
      <dgm:t>
        <a:bodyPr/>
        <a:lstStyle/>
        <a:p>
          <a:endParaRPr lang="en-US"/>
        </a:p>
      </dgm:t>
    </dgm:pt>
    <dgm:pt modelId="{3BA92526-6B18-47B5-8BC3-7F013628213B}" type="sibTrans" cxnId="{A15430F2-EE3E-4753-AB82-5935E03694A1}">
      <dgm:prSet/>
      <dgm:spPr/>
      <dgm:t>
        <a:bodyPr/>
        <a:lstStyle/>
        <a:p>
          <a:endParaRPr lang="en-US"/>
        </a:p>
      </dgm:t>
    </dgm:pt>
    <dgm:pt modelId="{2966697C-C21A-488B-863F-A7DDE0215FE7}">
      <dgm:prSet phldrT="[Text]"/>
      <dgm:spPr>
        <a:solidFill>
          <a:srgbClr val="FFC000">
            <a:alpha val="90000"/>
          </a:srgbClr>
        </a:solidFill>
      </dgm:spPr>
      <dgm:t>
        <a:bodyPr/>
        <a:lstStyle/>
        <a:p>
          <a:r>
            <a:rPr lang="en-US" dirty="0" smtClean="0"/>
            <a:t>Buy</a:t>
          </a:r>
          <a:endParaRPr lang="en-US" dirty="0"/>
        </a:p>
      </dgm:t>
    </dgm:pt>
    <dgm:pt modelId="{B5BB34BC-9774-4884-A447-0E8A5C478D97}" type="parTrans" cxnId="{114AC662-906D-4C1B-BE84-5B8D52D9230F}">
      <dgm:prSet/>
      <dgm:spPr/>
      <dgm:t>
        <a:bodyPr/>
        <a:lstStyle/>
        <a:p>
          <a:endParaRPr lang="en-US"/>
        </a:p>
      </dgm:t>
    </dgm:pt>
    <dgm:pt modelId="{84E8333B-384B-436E-8E4A-AAC626903448}" type="sibTrans" cxnId="{114AC662-906D-4C1B-BE84-5B8D52D9230F}">
      <dgm:prSet/>
      <dgm:spPr/>
      <dgm:t>
        <a:bodyPr/>
        <a:lstStyle/>
        <a:p>
          <a:endParaRPr lang="en-US"/>
        </a:p>
      </dgm:t>
    </dgm:pt>
    <dgm:pt modelId="{EAF258B1-4CE0-4822-A64A-F9EBEE226F6B}">
      <dgm:prSet phldrT="[Text]"/>
      <dgm:spPr/>
      <dgm:t>
        <a:bodyPr/>
        <a:lstStyle/>
        <a:p>
          <a:r>
            <a:rPr lang="en-US" dirty="0" smtClean="0"/>
            <a:t>Money Supply</a:t>
          </a:r>
          <a:endParaRPr lang="en-US" dirty="0"/>
        </a:p>
      </dgm:t>
    </dgm:pt>
    <dgm:pt modelId="{C1DB6B44-EC58-452B-BEDB-120CDD4F0B58}" type="parTrans" cxnId="{8C81C0A7-DF4F-4D67-963C-1682F5F4F208}">
      <dgm:prSet/>
      <dgm:spPr/>
      <dgm:t>
        <a:bodyPr/>
        <a:lstStyle/>
        <a:p>
          <a:endParaRPr lang="en-US"/>
        </a:p>
      </dgm:t>
    </dgm:pt>
    <dgm:pt modelId="{13F88403-F578-4FAC-B0E0-A6EABADBF1C3}" type="sibTrans" cxnId="{8C81C0A7-DF4F-4D67-963C-1682F5F4F208}">
      <dgm:prSet/>
      <dgm:spPr/>
      <dgm:t>
        <a:bodyPr/>
        <a:lstStyle/>
        <a:p>
          <a:endParaRPr lang="en-US"/>
        </a:p>
      </dgm:t>
    </dgm:pt>
    <dgm:pt modelId="{3CBE4EC5-624E-4AA5-B2EC-07DAA513AA81}">
      <dgm:prSet phldrT="[Text]"/>
      <dgm:spPr/>
      <dgm:t>
        <a:bodyPr/>
        <a:lstStyle/>
        <a:p>
          <a:r>
            <a:rPr lang="en-US" dirty="0" smtClean="0"/>
            <a:t>Decrease</a:t>
          </a:r>
          <a:endParaRPr lang="en-US" dirty="0"/>
        </a:p>
      </dgm:t>
    </dgm:pt>
    <dgm:pt modelId="{54322A4C-B243-49BA-93DE-D9F0277FB74C}" type="parTrans" cxnId="{B79A1022-A373-48B5-AFAE-D9FCC7C90E91}">
      <dgm:prSet/>
      <dgm:spPr/>
      <dgm:t>
        <a:bodyPr/>
        <a:lstStyle/>
        <a:p>
          <a:endParaRPr lang="en-US"/>
        </a:p>
      </dgm:t>
    </dgm:pt>
    <dgm:pt modelId="{924AD025-E54A-40AA-B6CD-15A8ADA9110C}" type="sibTrans" cxnId="{B79A1022-A373-48B5-AFAE-D9FCC7C90E91}">
      <dgm:prSet/>
      <dgm:spPr/>
      <dgm:t>
        <a:bodyPr/>
        <a:lstStyle/>
        <a:p>
          <a:endParaRPr lang="en-US"/>
        </a:p>
      </dgm:t>
    </dgm:pt>
    <dgm:pt modelId="{3824F229-2017-4EF7-BE2B-4314A90E02AA}">
      <dgm:prSet phldrT="[Text]"/>
      <dgm:spPr/>
      <dgm:t>
        <a:bodyPr/>
        <a:lstStyle/>
        <a:p>
          <a:r>
            <a:rPr lang="en-US" dirty="0" smtClean="0"/>
            <a:t>Increase</a:t>
          </a:r>
          <a:endParaRPr lang="en-US" dirty="0"/>
        </a:p>
      </dgm:t>
    </dgm:pt>
    <dgm:pt modelId="{CC73E948-E582-4460-B192-640BD1FC7213}" type="parTrans" cxnId="{C2A65EC0-0C6E-42E3-B5C4-81B0525D6718}">
      <dgm:prSet/>
      <dgm:spPr/>
      <dgm:t>
        <a:bodyPr/>
        <a:lstStyle/>
        <a:p>
          <a:endParaRPr lang="en-US"/>
        </a:p>
      </dgm:t>
    </dgm:pt>
    <dgm:pt modelId="{ECE433F9-37B1-4A8F-B18D-AE0E9C2E7611}" type="sibTrans" cxnId="{C2A65EC0-0C6E-42E3-B5C4-81B0525D6718}">
      <dgm:prSet/>
      <dgm:spPr/>
      <dgm:t>
        <a:bodyPr/>
        <a:lstStyle/>
        <a:p>
          <a:endParaRPr lang="en-US"/>
        </a:p>
      </dgm:t>
    </dgm:pt>
    <dgm:pt modelId="{64321754-AD5B-4C07-8D77-06A37D4CEE66}" type="pres">
      <dgm:prSet presAssocID="{92F4FEBB-920A-4228-AD31-D8A250165216}" presName="Name0" presStyleCnt="0">
        <dgm:presLayoutVars>
          <dgm:chPref val="3"/>
          <dgm:dir/>
          <dgm:animLvl val="lvl"/>
          <dgm:resizeHandles/>
        </dgm:presLayoutVars>
      </dgm:prSet>
      <dgm:spPr/>
      <dgm:t>
        <a:bodyPr/>
        <a:lstStyle/>
        <a:p>
          <a:endParaRPr lang="en-US"/>
        </a:p>
      </dgm:t>
    </dgm:pt>
    <dgm:pt modelId="{F27EEC53-2972-429B-8810-D4D99F33C45F}" type="pres">
      <dgm:prSet presAssocID="{4F5FEBB0-9DBB-454E-A489-CEDBE28E3702}" presName="horFlow" presStyleCnt="0"/>
      <dgm:spPr/>
    </dgm:pt>
    <dgm:pt modelId="{39B7407B-2AB8-49A8-8AF4-82784044E43D}" type="pres">
      <dgm:prSet presAssocID="{4F5FEBB0-9DBB-454E-A489-CEDBE28E3702}" presName="bigChev" presStyleLbl="node1" presStyleIdx="0" presStyleCnt="5" custScaleX="134962"/>
      <dgm:spPr/>
      <dgm:t>
        <a:bodyPr/>
        <a:lstStyle/>
        <a:p>
          <a:endParaRPr lang="en-US"/>
        </a:p>
      </dgm:t>
    </dgm:pt>
    <dgm:pt modelId="{95EA08F9-413E-4AB3-8894-D83B70D4191C}" type="pres">
      <dgm:prSet presAssocID="{0261F9EE-DDC2-4A1D-A617-F309F0C6E340}" presName="parTrans" presStyleCnt="0"/>
      <dgm:spPr/>
    </dgm:pt>
    <dgm:pt modelId="{9BA8E901-4F2C-4413-AEB1-30E519BCC3D8}" type="pres">
      <dgm:prSet presAssocID="{7E80D0C8-2816-4EDD-ABE0-31E7F154FFB1}" presName="node" presStyleLbl="alignAccFollowNode1" presStyleIdx="0" presStyleCnt="10" custScaleX="134962">
        <dgm:presLayoutVars>
          <dgm:bulletEnabled val="1"/>
        </dgm:presLayoutVars>
      </dgm:prSet>
      <dgm:spPr/>
      <dgm:t>
        <a:bodyPr/>
        <a:lstStyle/>
        <a:p>
          <a:endParaRPr lang="en-US"/>
        </a:p>
      </dgm:t>
    </dgm:pt>
    <dgm:pt modelId="{7CA91E98-5D6A-47E3-82A8-750C2A8BDDD3}" type="pres">
      <dgm:prSet presAssocID="{F1D836A5-71B5-4B71-856D-BFCB7AAADC11}" presName="sibTrans" presStyleCnt="0"/>
      <dgm:spPr/>
    </dgm:pt>
    <dgm:pt modelId="{F6758218-6559-4511-AFDE-13B4C6505DAE}" type="pres">
      <dgm:prSet presAssocID="{7BECF683-C79B-49CA-96DC-0AB3C1CC98A7}" presName="node" presStyleLbl="alignAccFollowNode1" presStyleIdx="1" presStyleCnt="10" custScaleX="134962">
        <dgm:presLayoutVars>
          <dgm:bulletEnabled val="1"/>
        </dgm:presLayoutVars>
      </dgm:prSet>
      <dgm:spPr/>
      <dgm:t>
        <a:bodyPr/>
        <a:lstStyle/>
        <a:p>
          <a:endParaRPr lang="en-US"/>
        </a:p>
      </dgm:t>
    </dgm:pt>
    <dgm:pt modelId="{919BB200-9527-498D-BE27-9BB143473EF6}" type="pres">
      <dgm:prSet presAssocID="{4F5FEBB0-9DBB-454E-A489-CEDBE28E3702}" presName="vSp" presStyleCnt="0"/>
      <dgm:spPr/>
    </dgm:pt>
    <dgm:pt modelId="{B96CCECD-C1AE-40A1-B59C-C63E885E887C}" type="pres">
      <dgm:prSet presAssocID="{0F0361C0-527E-42CF-86F4-3D8CD871AFA0}" presName="horFlow" presStyleCnt="0"/>
      <dgm:spPr/>
    </dgm:pt>
    <dgm:pt modelId="{275FCE47-43E0-48B9-A485-95D90BA45A4A}" type="pres">
      <dgm:prSet presAssocID="{0F0361C0-527E-42CF-86F4-3D8CD871AFA0}" presName="bigChev" presStyleLbl="node1" presStyleIdx="1" presStyleCnt="5" custScaleX="134962"/>
      <dgm:spPr/>
      <dgm:t>
        <a:bodyPr/>
        <a:lstStyle/>
        <a:p>
          <a:endParaRPr lang="en-US"/>
        </a:p>
      </dgm:t>
    </dgm:pt>
    <dgm:pt modelId="{4ABB432F-F513-4C2B-91CA-3D692E45CE44}" type="pres">
      <dgm:prSet presAssocID="{BD373CBD-51CE-4BEC-A649-C7503324CA07}" presName="parTrans" presStyleCnt="0"/>
      <dgm:spPr/>
    </dgm:pt>
    <dgm:pt modelId="{D1BFD676-7BA3-4EE2-B17F-C11FE4AAFBFD}" type="pres">
      <dgm:prSet presAssocID="{2A6624A6-82BC-44BF-862D-C4CA2D1CA166}" presName="node" presStyleLbl="alignAccFollowNode1" presStyleIdx="2" presStyleCnt="10" custScaleX="134962">
        <dgm:presLayoutVars>
          <dgm:bulletEnabled val="1"/>
        </dgm:presLayoutVars>
      </dgm:prSet>
      <dgm:spPr/>
      <dgm:t>
        <a:bodyPr/>
        <a:lstStyle/>
        <a:p>
          <a:endParaRPr lang="en-US"/>
        </a:p>
      </dgm:t>
    </dgm:pt>
    <dgm:pt modelId="{FDF11CA7-05B6-4C1F-9AD7-527B82529240}" type="pres">
      <dgm:prSet presAssocID="{2F1D4733-3144-46D1-A933-B09D8478B77E}" presName="sibTrans" presStyleCnt="0"/>
      <dgm:spPr/>
    </dgm:pt>
    <dgm:pt modelId="{E96EFA95-CC63-43AB-9DD8-90D204122696}" type="pres">
      <dgm:prSet presAssocID="{0D71CC5B-F590-41B3-9E7C-BA6E44CAFF13}" presName="node" presStyleLbl="alignAccFollowNode1" presStyleIdx="3" presStyleCnt="10" custScaleX="134962">
        <dgm:presLayoutVars>
          <dgm:bulletEnabled val="1"/>
        </dgm:presLayoutVars>
      </dgm:prSet>
      <dgm:spPr/>
      <dgm:t>
        <a:bodyPr/>
        <a:lstStyle/>
        <a:p>
          <a:endParaRPr lang="en-US"/>
        </a:p>
      </dgm:t>
    </dgm:pt>
    <dgm:pt modelId="{F764EF94-DBB7-4478-BC22-B64DB8EDB66D}" type="pres">
      <dgm:prSet presAssocID="{0F0361C0-527E-42CF-86F4-3D8CD871AFA0}" presName="vSp" presStyleCnt="0"/>
      <dgm:spPr/>
    </dgm:pt>
    <dgm:pt modelId="{21A71F22-AF5A-4A44-BEBA-E97BED1D8ED3}" type="pres">
      <dgm:prSet presAssocID="{EAF258B1-4CE0-4822-A64A-F9EBEE226F6B}" presName="horFlow" presStyleCnt="0"/>
      <dgm:spPr/>
    </dgm:pt>
    <dgm:pt modelId="{E79073C7-A292-49F1-90E5-75AFE8AC2C84}" type="pres">
      <dgm:prSet presAssocID="{EAF258B1-4CE0-4822-A64A-F9EBEE226F6B}" presName="bigChev" presStyleLbl="node1" presStyleIdx="2" presStyleCnt="5" custScaleX="134962"/>
      <dgm:spPr/>
      <dgm:t>
        <a:bodyPr/>
        <a:lstStyle/>
        <a:p>
          <a:endParaRPr lang="en-US"/>
        </a:p>
      </dgm:t>
    </dgm:pt>
    <dgm:pt modelId="{CF57807C-7699-4276-84A7-28847626550F}" type="pres">
      <dgm:prSet presAssocID="{54322A4C-B243-49BA-93DE-D9F0277FB74C}" presName="parTrans" presStyleCnt="0"/>
      <dgm:spPr/>
    </dgm:pt>
    <dgm:pt modelId="{D8279180-60DE-485A-9B2F-C58598E16E33}" type="pres">
      <dgm:prSet presAssocID="{3CBE4EC5-624E-4AA5-B2EC-07DAA513AA81}" presName="node" presStyleLbl="alignAccFollowNode1" presStyleIdx="4" presStyleCnt="10" custScaleX="134962">
        <dgm:presLayoutVars>
          <dgm:bulletEnabled val="1"/>
        </dgm:presLayoutVars>
      </dgm:prSet>
      <dgm:spPr/>
      <dgm:t>
        <a:bodyPr/>
        <a:lstStyle/>
        <a:p>
          <a:endParaRPr lang="en-US"/>
        </a:p>
      </dgm:t>
    </dgm:pt>
    <dgm:pt modelId="{99502190-2D6C-44CC-B4E4-977069F58A03}" type="pres">
      <dgm:prSet presAssocID="{924AD025-E54A-40AA-B6CD-15A8ADA9110C}" presName="sibTrans" presStyleCnt="0"/>
      <dgm:spPr/>
    </dgm:pt>
    <dgm:pt modelId="{90ECFCC2-B103-4202-9FE0-9138CCADFFC3}" type="pres">
      <dgm:prSet presAssocID="{3824F229-2017-4EF7-BE2B-4314A90E02AA}" presName="node" presStyleLbl="alignAccFollowNode1" presStyleIdx="5" presStyleCnt="10" custScaleX="134962">
        <dgm:presLayoutVars>
          <dgm:bulletEnabled val="1"/>
        </dgm:presLayoutVars>
      </dgm:prSet>
      <dgm:spPr/>
      <dgm:t>
        <a:bodyPr/>
        <a:lstStyle/>
        <a:p>
          <a:endParaRPr lang="en-US"/>
        </a:p>
      </dgm:t>
    </dgm:pt>
    <dgm:pt modelId="{DDEE1B34-91A4-4382-B7E9-A0E3E9D71B5E}" type="pres">
      <dgm:prSet presAssocID="{EAF258B1-4CE0-4822-A64A-F9EBEE226F6B}" presName="vSp" presStyleCnt="0"/>
      <dgm:spPr/>
    </dgm:pt>
    <dgm:pt modelId="{AFE73A07-8CCB-4F80-89A1-576541996011}" type="pres">
      <dgm:prSet presAssocID="{3B4D8C63-B9C7-4236-8AA2-7AD84F4537AD}" presName="horFlow" presStyleCnt="0"/>
      <dgm:spPr/>
    </dgm:pt>
    <dgm:pt modelId="{7FB618B3-B0AA-49A0-A29D-06DE778D713E}" type="pres">
      <dgm:prSet presAssocID="{3B4D8C63-B9C7-4236-8AA2-7AD84F4537AD}" presName="bigChev" presStyleLbl="node1" presStyleIdx="3" presStyleCnt="5" custScaleX="134962"/>
      <dgm:spPr/>
      <dgm:t>
        <a:bodyPr/>
        <a:lstStyle/>
        <a:p>
          <a:endParaRPr lang="en-US"/>
        </a:p>
      </dgm:t>
    </dgm:pt>
    <dgm:pt modelId="{217E0058-8611-41C1-A4A3-1C8383084BEA}" type="pres">
      <dgm:prSet presAssocID="{59C3546E-CE30-468D-AC2D-E32FEB0C2B66}" presName="parTrans" presStyleCnt="0"/>
      <dgm:spPr/>
    </dgm:pt>
    <dgm:pt modelId="{6C3BAA77-48E8-47D3-9E75-33E26DBBF6FC}" type="pres">
      <dgm:prSet presAssocID="{26ACFA55-5DD7-4774-A115-0B3E1591663E}" presName="node" presStyleLbl="alignAccFollowNode1" presStyleIdx="6" presStyleCnt="10" custScaleX="134962">
        <dgm:presLayoutVars>
          <dgm:bulletEnabled val="1"/>
        </dgm:presLayoutVars>
      </dgm:prSet>
      <dgm:spPr/>
      <dgm:t>
        <a:bodyPr/>
        <a:lstStyle/>
        <a:p>
          <a:endParaRPr lang="en-US"/>
        </a:p>
      </dgm:t>
    </dgm:pt>
    <dgm:pt modelId="{E65D7983-67B8-43FB-B06A-3F7D97FEE74F}" type="pres">
      <dgm:prSet presAssocID="{3BA92526-6B18-47B5-8BC3-7F013628213B}" presName="sibTrans" presStyleCnt="0"/>
      <dgm:spPr/>
    </dgm:pt>
    <dgm:pt modelId="{83A3A800-AA53-41C6-B5F0-41475BC1EF26}" type="pres">
      <dgm:prSet presAssocID="{AED4B576-4433-4A7C-8ABC-9E13D7D63F07}" presName="node" presStyleLbl="alignAccFollowNode1" presStyleIdx="7" presStyleCnt="10" custScaleX="134962">
        <dgm:presLayoutVars>
          <dgm:bulletEnabled val="1"/>
        </dgm:presLayoutVars>
      </dgm:prSet>
      <dgm:spPr/>
      <dgm:t>
        <a:bodyPr/>
        <a:lstStyle/>
        <a:p>
          <a:endParaRPr lang="en-US"/>
        </a:p>
      </dgm:t>
    </dgm:pt>
    <dgm:pt modelId="{5F1BA277-4EE2-4EC8-A774-3FD20F4288EA}" type="pres">
      <dgm:prSet presAssocID="{3B4D8C63-B9C7-4236-8AA2-7AD84F4537AD}" presName="vSp" presStyleCnt="0"/>
      <dgm:spPr/>
    </dgm:pt>
    <dgm:pt modelId="{35059E08-0177-4BFF-9A81-E8078C670270}" type="pres">
      <dgm:prSet presAssocID="{A3AB270D-FB59-4F53-87AC-2BF1F93FC7D9}" presName="horFlow" presStyleCnt="0"/>
      <dgm:spPr/>
    </dgm:pt>
    <dgm:pt modelId="{EC22C1BC-E190-417A-B570-91E16F9FF240}" type="pres">
      <dgm:prSet presAssocID="{A3AB270D-FB59-4F53-87AC-2BF1F93FC7D9}" presName="bigChev" presStyleLbl="node1" presStyleIdx="4" presStyleCnt="5" custScaleX="134962"/>
      <dgm:spPr/>
      <dgm:t>
        <a:bodyPr/>
        <a:lstStyle/>
        <a:p>
          <a:endParaRPr lang="en-US"/>
        </a:p>
      </dgm:t>
    </dgm:pt>
    <dgm:pt modelId="{E793AB1C-0992-4662-9130-53AD4343B2C9}" type="pres">
      <dgm:prSet presAssocID="{BE27CA70-62DF-415E-B206-794C37D24E7F}" presName="parTrans" presStyleCnt="0"/>
      <dgm:spPr/>
    </dgm:pt>
    <dgm:pt modelId="{C9B02E74-A60C-4418-8542-CD259CA4F115}" type="pres">
      <dgm:prSet presAssocID="{C03C302A-94BA-4EAA-9A82-15199E4FFF4A}" presName="node" presStyleLbl="alignAccFollowNode1" presStyleIdx="8" presStyleCnt="10" custScaleX="134962">
        <dgm:presLayoutVars>
          <dgm:bulletEnabled val="1"/>
        </dgm:presLayoutVars>
      </dgm:prSet>
      <dgm:spPr/>
      <dgm:t>
        <a:bodyPr/>
        <a:lstStyle/>
        <a:p>
          <a:endParaRPr lang="en-US"/>
        </a:p>
      </dgm:t>
    </dgm:pt>
    <dgm:pt modelId="{A3DC5392-ADAC-4781-858E-98CF7E33F53D}" type="pres">
      <dgm:prSet presAssocID="{022E85D9-68BE-443E-B413-FC101D016E0D}" presName="sibTrans" presStyleCnt="0"/>
      <dgm:spPr/>
    </dgm:pt>
    <dgm:pt modelId="{2749A164-6BA4-4824-8BA8-8CDDA7295012}" type="pres">
      <dgm:prSet presAssocID="{2966697C-C21A-488B-863F-A7DDE0215FE7}" presName="node" presStyleLbl="alignAccFollowNode1" presStyleIdx="9" presStyleCnt="10" custScaleX="134962">
        <dgm:presLayoutVars>
          <dgm:bulletEnabled val="1"/>
        </dgm:presLayoutVars>
      </dgm:prSet>
      <dgm:spPr/>
      <dgm:t>
        <a:bodyPr/>
        <a:lstStyle/>
        <a:p>
          <a:endParaRPr lang="en-US"/>
        </a:p>
      </dgm:t>
    </dgm:pt>
  </dgm:ptLst>
  <dgm:cxnLst>
    <dgm:cxn modelId="{E29ED2FB-ACC3-4BD3-A481-44E64D199F92}" type="presOf" srcId="{2966697C-C21A-488B-863F-A7DDE0215FE7}" destId="{2749A164-6BA4-4824-8BA8-8CDDA7295012}" srcOrd="0" destOrd="0" presId="urn:microsoft.com/office/officeart/2005/8/layout/lProcess3"/>
    <dgm:cxn modelId="{39EEB22C-A8EE-49DF-94D5-EC126C7D7333}" type="presOf" srcId="{3CBE4EC5-624E-4AA5-B2EC-07DAA513AA81}" destId="{D8279180-60DE-485A-9B2F-C58598E16E33}" srcOrd="0" destOrd="0" presId="urn:microsoft.com/office/officeart/2005/8/layout/lProcess3"/>
    <dgm:cxn modelId="{EFC9FCC0-D2D6-4EB2-83FE-196A31AA922A}" type="presOf" srcId="{0F0361C0-527E-42CF-86F4-3D8CD871AFA0}" destId="{275FCE47-43E0-48B9-A485-95D90BA45A4A}" srcOrd="0" destOrd="0" presId="urn:microsoft.com/office/officeart/2005/8/layout/lProcess3"/>
    <dgm:cxn modelId="{C2A65EC0-0C6E-42E3-B5C4-81B0525D6718}" srcId="{EAF258B1-4CE0-4822-A64A-F9EBEE226F6B}" destId="{3824F229-2017-4EF7-BE2B-4314A90E02AA}" srcOrd="1" destOrd="0" parTransId="{CC73E948-E582-4460-B192-640BD1FC7213}" sibTransId="{ECE433F9-37B1-4A8F-B18D-AE0E9C2E7611}"/>
    <dgm:cxn modelId="{7319887E-57A5-4596-930E-5F58D25845FC}" srcId="{4F5FEBB0-9DBB-454E-A489-CEDBE28E3702}" destId="{7BECF683-C79B-49CA-96DC-0AB3C1CC98A7}" srcOrd="1" destOrd="0" parTransId="{77350F09-795A-46F9-B4FB-EB2A40A85EA4}" sibTransId="{742E1049-D578-409B-ADF6-604682487DAF}"/>
    <dgm:cxn modelId="{B79A1022-A373-48B5-AFAE-D9FCC7C90E91}" srcId="{EAF258B1-4CE0-4822-A64A-F9EBEE226F6B}" destId="{3CBE4EC5-624E-4AA5-B2EC-07DAA513AA81}" srcOrd="0" destOrd="0" parTransId="{54322A4C-B243-49BA-93DE-D9F0277FB74C}" sibTransId="{924AD025-E54A-40AA-B6CD-15A8ADA9110C}"/>
    <dgm:cxn modelId="{464543B1-C1EB-412E-94A9-9A37085E118C}" srcId="{0F0361C0-527E-42CF-86F4-3D8CD871AFA0}" destId="{2A6624A6-82BC-44BF-862D-C4CA2D1CA166}" srcOrd="0" destOrd="0" parTransId="{BD373CBD-51CE-4BEC-A649-C7503324CA07}" sibTransId="{2F1D4733-3144-46D1-A933-B09D8478B77E}"/>
    <dgm:cxn modelId="{A0E772BE-609D-43B5-BF3F-E126A15CD2B2}" type="presOf" srcId="{C03C302A-94BA-4EAA-9A82-15199E4FFF4A}" destId="{C9B02E74-A60C-4418-8542-CD259CA4F115}" srcOrd="0" destOrd="0" presId="urn:microsoft.com/office/officeart/2005/8/layout/lProcess3"/>
    <dgm:cxn modelId="{2FC0DFBC-421D-4F94-83AE-DB248CE7CF39}" type="presOf" srcId="{4F5FEBB0-9DBB-454E-A489-CEDBE28E3702}" destId="{39B7407B-2AB8-49A8-8AF4-82784044E43D}" srcOrd="0" destOrd="0" presId="urn:microsoft.com/office/officeart/2005/8/layout/lProcess3"/>
    <dgm:cxn modelId="{3148FB55-6C40-4852-8CB8-A41A64976A99}" type="presOf" srcId="{7E80D0C8-2816-4EDD-ABE0-31E7F154FFB1}" destId="{9BA8E901-4F2C-4413-AEB1-30E519BCC3D8}" srcOrd="0" destOrd="0" presId="urn:microsoft.com/office/officeart/2005/8/layout/lProcess3"/>
    <dgm:cxn modelId="{114AC662-906D-4C1B-BE84-5B8D52D9230F}" srcId="{A3AB270D-FB59-4F53-87AC-2BF1F93FC7D9}" destId="{2966697C-C21A-488B-863F-A7DDE0215FE7}" srcOrd="1" destOrd="0" parTransId="{B5BB34BC-9774-4884-A447-0E8A5C478D97}" sibTransId="{84E8333B-384B-436E-8E4A-AAC626903448}"/>
    <dgm:cxn modelId="{19E10945-E585-401F-8DE7-5CF0C160790F}" srcId="{92F4FEBB-920A-4228-AD31-D8A250165216}" destId="{4F5FEBB0-9DBB-454E-A489-CEDBE28E3702}" srcOrd="0" destOrd="0" parTransId="{01B12097-7A20-4B14-89E3-6FDF175C23D9}" sibTransId="{1E3478A4-7490-4F73-8912-E2D8226680C8}"/>
    <dgm:cxn modelId="{EFDC2871-CD07-4F53-B058-833E8B0D407B}" type="presOf" srcId="{0D71CC5B-F590-41B3-9E7C-BA6E44CAFF13}" destId="{E96EFA95-CC63-43AB-9DD8-90D204122696}" srcOrd="0" destOrd="0" presId="urn:microsoft.com/office/officeart/2005/8/layout/lProcess3"/>
    <dgm:cxn modelId="{E1AFF4F0-4B32-46E0-975A-38FD2711D7D3}" type="presOf" srcId="{26ACFA55-5DD7-4774-A115-0B3E1591663E}" destId="{6C3BAA77-48E8-47D3-9E75-33E26DBBF6FC}" srcOrd="0" destOrd="0" presId="urn:microsoft.com/office/officeart/2005/8/layout/lProcess3"/>
    <dgm:cxn modelId="{E588F4C8-5E77-4B2A-9251-EF0657EC11E6}" type="presOf" srcId="{A3AB270D-FB59-4F53-87AC-2BF1F93FC7D9}" destId="{EC22C1BC-E190-417A-B570-91E16F9FF240}" srcOrd="0" destOrd="0" presId="urn:microsoft.com/office/officeart/2005/8/layout/lProcess3"/>
    <dgm:cxn modelId="{8C81C0A7-DF4F-4D67-963C-1682F5F4F208}" srcId="{92F4FEBB-920A-4228-AD31-D8A250165216}" destId="{EAF258B1-4CE0-4822-A64A-F9EBEE226F6B}" srcOrd="2" destOrd="0" parTransId="{C1DB6B44-EC58-452B-BEDB-120CDD4F0B58}" sibTransId="{13F88403-F578-4FAC-B0E0-A6EABADBF1C3}"/>
    <dgm:cxn modelId="{6D552BC8-9621-4D60-B062-C4EC0FF2253C}" srcId="{92F4FEBB-920A-4228-AD31-D8A250165216}" destId="{A3AB270D-FB59-4F53-87AC-2BF1F93FC7D9}" srcOrd="4" destOrd="0" parTransId="{40865CA2-3484-43CC-A174-9DC40C3C192E}" sibTransId="{A40DF590-AE46-4558-B1A8-9F850AD7EF69}"/>
    <dgm:cxn modelId="{ECBBF5AE-57BC-4686-A954-FCA85B0222E4}" srcId="{92F4FEBB-920A-4228-AD31-D8A250165216}" destId="{3B4D8C63-B9C7-4236-8AA2-7AD84F4537AD}" srcOrd="3" destOrd="0" parTransId="{F5646B9B-6267-433B-A898-E85F6DEF1342}" sibTransId="{71BEEA59-2B3D-4500-9311-8CF6B2FBAA5D}"/>
    <dgm:cxn modelId="{A15430F2-EE3E-4753-AB82-5935E03694A1}" srcId="{3B4D8C63-B9C7-4236-8AA2-7AD84F4537AD}" destId="{26ACFA55-5DD7-4774-A115-0B3E1591663E}" srcOrd="0" destOrd="0" parTransId="{59C3546E-CE30-468D-AC2D-E32FEB0C2B66}" sibTransId="{3BA92526-6B18-47B5-8BC3-7F013628213B}"/>
    <dgm:cxn modelId="{AF2E4E65-DC8B-4835-8B15-EC7F637F9E3F}" srcId="{0F0361C0-527E-42CF-86F4-3D8CD871AFA0}" destId="{0D71CC5B-F590-41B3-9E7C-BA6E44CAFF13}" srcOrd="1" destOrd="0" parTransId="{FA155530-A5FD-45FE-B6D7-A89C44FEE54C}" sibTransId="{991BE43B-7F5A-4DDD-9CA6-1BF3CAE2EEEF}"/>
    <dgm:cxn modelId="{D1107137-7265-48C9-919C-B7AED0788330}" srcId="{3B4D8C63-B9C7-4236-8AA2-7AD84F4537AD}" destId="{AED4B576-4433-4A7C-8ABC-9E13D7D63F07}" srcOrd="1" destOrd="0" parTransId="{FF80A164-C089-4E02-AE88-5A0F94F6AD0C}" sibTransId="{450E2B64-5653-400C-9849-F5324FA88AEB}"/>
    <dgm:cxn modelId="{6D0F181E-09F0-430C-BF99-A3C8DCEA83B2}" srcId="{92F4FEBB-920A-4228-AD31-D8A250165216}" destId="{0F0361C0-527E-42CF-86F4-3D8CD871AFA0}" srcOrd="1" destOrd="0" parTransId="{CB9BB719-549D-43D6-8AE0-2F200E086A45}" sibTransId="{25E60352-6D02-4945-B346-CEF0B23F9F52}"/>
    <dgm:cxn modelId="{9B8633B7-C791-4A4D-9F9B-C7F7712CB05E}" type="presOf" srcId="{7BECF683-C79B-49CA-96DC-0AB3C1CC98A7}" destId="{F6758218-6559-4511-AFDE-13B4C6505DAE}" srcOrd="0" destOrd="0" presId="urn:microsoft.com/office/officeart/2005/8/layout/lProcess3"/>
    <dgm:cxn modelId="{DBBF68C7-133B-4618-8B3F-8AD48938D8EB}" type="presOf" srcId="{92F4FEBB-920A-4228-AD31-D8A250165216}" destId="{64321754-AD5B-4C07-8D77-06A37D4CEE66}" srcOrd="0" destOrd="0" presId="urn:microsoft.com/office/officeart/2005/8/layout/lProcess3"/>
    <dgm:cxn modelId="{FC1AEDE9-D115-497C-B231-74EA78EC106D}" type="presOf" srcId="{2A6624A6-82BC-44BF-862D-C4CA2D1CA166}" destId="{D1BFD676-7BA3-4EE2-B17F-C11FE4AAFBFD}" srcOrd="0" destOrd="0" presId="urn:microsoft.com/office/officeart/2005/8/layout/lProcess3"/>
    <dgm:cxn modelId="{D37C6B1D-631E-4E6C-BDF6-9E582C89CF5B}" type="presOf" srcId="{3B4D8C63-B9C7-4236-8AA2-7AD84F4537AD}" destId="{7FB618B3-B0AA-49A0-A29D-06DE778D713E}" srcOrd="0" destOrd="0" presId="urn:microsoft.com/office/officeart/2005/8/layout/lProcess3"/>
    <dgm:cxn modelId="{F23ABCCB-29CA-4F5D-AB02-12375C9C98DC}" type="presOf" srcId="{EAF258B1-4CE0-4822-A64A-F9EBEE226F6B}" destId="{E79073C7-A292-49F1-90E5-75AFE8AC2C84}" srcOrd="0" destOrd="0" presId="urn:microsoft.com/office/officeart/2005/8/layout/lProcess3"/>
    <dgm:cxn modelId="{34F1F72D-F2AA-4AE8-9D07-B7D58A6D2BEE}" srcId="{4F5FEBB0-9DBB-454E-A489-CEDBE28E3702}" destId="{7E80D0C8-2816-4EDD-ABE0-31E7F154FFB1}" srcOrd="0" destOrd="0" parTransId="{0261F9EE-DDC2-4A1D-A617-F309F0C6E340}" sibTransId="{F1D836A5-71B5-4B71-856D-BFCB7AAADC11}"/>
    <dgm:cxn modelId="{C3B976ED-CD3A-4DC2-A7C1-FE663D8E09DC}" type="presOf" srcId="{AED4B576-4433-4A7C-8ABC-9E13D7D63F07}" destId="{83A3A800-AA53-41C6-B5F0-41475BC1EF26}" srcOrd="0" destOrd="0" presId="urn:microsoft.com/office/officeart/2005/8/layout/lProcess3"/>
    <dgm:cxn modelId="{5841265C-C278-4BA0-A51C-97B5738ADBF6}" type="presOf" srcId="{3824F229-2017-4EF7-BE2B-4314A90E02AA}" destId="{90ECFCC2-B103-4202-9FE0-9138CCADFFC3}" srcOrd="0" destOrd="0" presId="urn:microsoft.com/office/officeart/2005/8/layout/lProcess3"/>
    <dgm:cxn modelId="{2F74D958-5B9E-4778-ADBA-5623792EF630}" srcId="{A3AB270D-FB59-4F53-87AC-2BF1F93FC7D9}" destId="{C03C302A-94BA-4EAA-9A82-15199E4FFF4A}" srcOrd="0" destOrd="0" parTransId="{BE27CA70-62DF-415E-B206-794C37D24E7F}" sibTransId="{022E85D9-68BE-443E-B413-FC101D016E0D}"/>
    <dgm:cxn modelId="{1DD7B997-E93E-47F0-BF07-FBF1E83CCE90}" type="presParOf" srcId="{64321754-AD5B-4C07-8D77-06A37D4CEE66}" destId="{F27EEC53-2972-429B-8810-D4D99F33C45F}" srcOrd="0" destOrd="0" presId="urn:microsoft.com/office/officeart/2005/8/layout/lProcess3"/>
    <dgm:cxn modelId="{B311FBA1-5088-4796-A9BE-9B9B8F29788E}" type="presParOf" srcId="{F27EEC53-2972-429B-8810-D4D99F33C45F}" destId="{39B7407B-2AB8-49A8-8AF4-82784044E43D}" srcOrd="0" destOrd="0" presId="urn:microsoft.com/office/officeart/2005/8/layout/lProcess3"/>
    <dgm:cxn modelId="{4E35C6F5-4510-4E17-9F3A-67A6C86AA1F2}" type="presParOf" srcId="{F27EEC53-2972-429B-8810-D4D99F33C45F}" destId="{95EA08F9-413E-4AB3-8894-D83B70D4191C}" srcOrd="1" destOrd="0" presId="urn:microsoft.com/office/officeart/2005/8/layout/lProcess3"/>
    <dgm:cxn modelId="{799B5572-FDFB-4F10-AC6A-02EB1983F313}" type="presParOf" srcId="{F27EEC53-2972-429B-8810-D4D99F33C45F}" destId="{9BA8E901-4F2C-4413-AEB1-30E519BCC3D8}" srcOrd="2" destOrd="0" presId="urn:microsoft.com/office/officeart/2005/8/layout/lProcess3"/>
    <dgm:cxn modelId="{7E840B30-2A44-4E37-9A60-364FECEC22D8}" type="presParOf" srcId="{F27EEC53-2972-429B-8810-D4D99F33C45F}" destId="{7CA91E98-5D6A-47E3-82A8-750C2A8BDDD3}" srcOrd="3" destOrd="0" presId="urn:microsoft.com/office/officeart/2005/8/layout/lProcess3"/>
    <dgm:cxn modelId="{16F0CBA4-5905-454E-B71D-0DBABFDBBD71}" type="presParOf" srcId="{F27EEC53-2972-429B-8810-D4D99F33C45F}" destId="{F6758218-6559-4511-AFDE-13B4C6505DAE}" srcOrd="4" destOrd="0" presId="urn:microsoft.com/office/officeart/2005/8/layout/lProcess3"/>
    <dgm:cxn modelId="{FDC09DAE-CAD8-4134-9900-1592C5856B57}" type="presParOf" srcId="{64321754-AD5B-4C07-8D77-06A37D4CEE66}" destId="{919BB200-9527-498D-BE27-9BB143473EF6}" srcOrd="1" destOrd="0" presId="urn:microsoft.com/office/officeart/2005/8/layout/lProcess3"/>
    <dgm:cxn modelId="{C788A4BE-38A4-463F-8E66-A91CB2EB2C3A}" type="presParOf" srcId="{64321754-AD5B-4C07-8D77-06A37D4CEE66}" destId="{B96CCECD-C1AE-40A1-B59C-C63E885E887C}" srcOrd="2" destOrd="0" presId="urn:microsoft.com/office/officeart/2005/8/layout/lProcess3"/>
    <dgm:cxn modelId="{0C33A2CA-B9D4-4B8D-A051-63DB2AB46E44}" type="presParOf" srcId="{B96CCECD-C1AE-40A1-B59C-C63E885E887C}" destId="{275FCE47-43E0-48B9-A485-95D90BA45A4A}" srcOrd="0" destOrd="0" presId="urn:microsoft.com/office/officeart/2005/8/layout/lProcess3"/>
    <dgm:cxn modelId="{AD61A92C-D620-48E7-982A-DFAB50897666}" type="presParOf" srcId="{B96CCECD-C1AE-40A1-B59C-C63E885E887C}" destId="{4ABB432F-F513-4C2B-91CA-3D692E45CE44}" srcOrd="1" destOrd="0" presId="urn:microsoft.com/office/officeart/2005/8/layout/lProcess3"/>
    <dgm:cxn modelId="{195A4247-E149-4A9A-B280-3B299D46A209}" type="presParOf" srcId="{B96CCECD-C1AE-40A1-B59C-C63E885E887C}" destId="{D1BFD676-7BA3-4EE2-B17F-C11FE4AAFBFD}" srcOrd="2" destOrd="0" presId="urn:microsoft.com/office/officeart/2005/8/layout/lProcess3"/>
    <dgm:cxn modelId="{2BA87D04-9ECD-49F9-9D02-39F6A9F0F834}" type="presParOf" srcId="{B96CCECD-C1AE-40A1-B59C-C63E885E887C}" destId="{FDF11CA7-05B6-4C1F-9AD7-527B82529240}" srcOrd="3" destOrd="0" presId="urn:microsoft.com/office/officeart/2005/8/layout/lProcess3"/>
    <dgm:cxn modelId="{773B9574-5EE9-4168-95B4-945B37B08FB8}" type="presParOf" srcId="{B96CCECD-C1AE-40A1-B59C-C63E885E887C}" destId="{E96EFA95-CC63-43AB-9DD8-90D204122696}" srcOrd="4" destOrd="0" presId="urn:microsoft.com/office/officeart/2005/8/layout/lProcess3"/>
    <dgm:cxn modelId="{613F3132-2222-4D85-8AFA-324B2CD3F3C5}" type="presParOf" srcId="{64321754-AD5B-4C07-8D77-06A37D4CEE66}" destId="{F764EF94-DBB7-4478-BC22-B64DB8EDB66D}" srcOrd="3" destOrd="0" presId="urn:microsoft.com/office/officeart/2005/8/layout/lProcess3"/>
    <dgm:cxn modelId="{2157EE68-507F-4CFE-AE63-DFB0E7CB35B3}" type="presParOf" srcId="{64321754-AD5B-4C07-8D77-06A37D4CEE66}" destId="{21A71F22-AF5A-4A44-BEBA-E97BED1D8ED3}" srcOrd="4" destOrd="0" presId="urn:microsoft.com/office/officeart/2005/8/layout/lProcess3"/>
    <dgm:cxn modelId="{B5475D1A-80DF-4176-BB33-EC7297D05837}" type="presParOf" srcId="{21A71F22-AF5A-4A44-BEBA-E97BED1D8ED3}" destId="{E79073C7-A292-49F1-90E5-75AFE8AC2C84}" srcOrd="0" destOrd="0" presId="urn:microsoft.com/office/officeart/2005/8/layout/lProcess3"/>
    <dgm:cxn modelId="{E821DE39-A2CD-48DA-9C8A-5952D7D5C3A4}" type="presParOf" srcId="{21A71F22-AF5A-4A44-BEBA-E97BED1D8ED3}" destId="{CF57807C-7699-4276-84A7-28847626550F}" srcOrd="1" destOrd="0" presId="urn:microsoft.com/office/officeart/2005/8/layout/lProcess3"/>
    <dgm:cxn modelId="{9B6CF6A1-CAE5-4962-95D0-4A1F851F6D58}" type="presParOf" srcId="{21A71F22-AF5A-4A44-BEBA-E97BED1D8ED3}" destId="{D8279180-60DE-485A-9B2F-C58598E16E33}" srcOrd="2" destOrd="0" presId="urn:microsoft.com/office/officeart/2005/8/layout/lProcess3"/>
    <dgm:cxn modelId="{CC56F6DC-734F-4969-85CD-81603A9AFE18}" type="presParOf" srcId="{21A71F22-AF5A-4A44-BEBA-E97BED1D8ED3}" destId="{99502190-2D6C-44CC-B4E4-977069F58A03}" srcOrd="3" destOrd="0" presId="urn:microsoft.com/office/officeart/2005/8/layout/lProcess3"/>
    <dgm:cxn modelId="{71D082D0-DCC2-4320-84F1-305B4DB1979B}" type="presParOf" srcId="{21A71F22-AF5A-4A44-BEBA-E97BED1D8ED3}" destId="{90ECFCC2-B103-4202-9FE0-9138CCADFFC3}" srcOrd="4" destOrd="0" presId="urn:microsoft.com/office/officeart/2005/8/layout/lProcess3"/>
    <dgm:cxn modelId="{916DBC01-D278-4821-A269-27F1FC8C732F}" type="presParOf" srcId="{64321754-AD5B-4C07-8D77-06A37D4CEE66}" destId="{DDEE1B34-91A4-4382-B7E9-A0E3E9D71B5E}" srcOrd="5" destOrd="0" presId="urn:microsoft.com/office/officeart/2005/8/layout/lProcess3"/>
    <dgm:cxn modelId="{AEA1034F-EF17-4D77-88E4-94634187741E}" type="presParOf" srcId="{64321754-AD5B-4C07-8D77-06A37D4CEE66}" destId="{AFE73A07-8CCB-4F80-89A1-576541996011}" srcOrd="6" destOrd="0" presId="urn:microsoft.com/office/officeart/2005/8/layout/lProcess3"/>
    <dgm:cxn modelId="{2A7D3AEB-B258-4F9D-B90C-1339AAF04195}" type="presParOf" srcId="{AFE73A07-8CCB-4F80-89A1-576541996011}" destId="{7FB618B3-B0AA-49A0-A29D-06DE778D713E}" srcOrd="0" destOrd="0" presId="urn:microsoft.com/office/officeart/2005/8/layout/lProcess3"/>
    <dgm:cxn modelId="{FA798709-B184-4149-8E5C-F6F3AB9567D0}" type="presParOf" srcId="{AFE73A07-8CCB-4F80-89A1-576541996011}" destId="{217E0058-8611-41C1-A4A3-1C8383084BEA}" srcOrd="1" destOrd="0" presId="urn:microsoft.com/office/officeart/2005/8/layout/lProcess3"/>
    <dgm:cxn modelId="{CBE63F45-89A7-4D8E-9924-4AB0A51A96CD}" type="presParOf" srcId="{AFE73A07-8CCB-4F80-89A1-576541996011}" destId="{6C3BAA77-48E8-47D3-9E75-33E26DBBF6FC}" srcOrd="2" destOrd="0" presId="urn:microsoft.com/office/officeart/2005/8/layout/lProcess3"/>
    <dgm:cxn modelId="{BC727024-C0EA-4475-8AF5-0C76D894984F}" type="presParOf" srcId="{AFE73A07-8CCB-4F80-89A1-576541996011}" destId="{E65D7983-67B8-43FB-B06A-3F7D97FEE74F}" srcOrd="3" destOrd="0" presId="urn:microsoft.com/office/officeart/2005/8/layout/lProcess3"/>
    <dgm:cxn modelId="{F7F21CFF-82E0-48EB-B543-A2C91BA1795D}" type="presParOf" srcId="{AFE73A07-8CCB-4F80-89A1-576541996011}" destId="{83A3A800-AA53-41C6-B5F0-41475BC1EF26}" srcOrd="4" destOrd="0" presId="urn:microsoft.com/office/officeart/2005/8/layout/lProcess3"/>
    <dgm:cxn modelId="{30525A22-C608-48D6-AA43-C9695E8FD0E4}" type="presParOf" srcId="{64321754-AD5B-4C07-8D77-06A37D4CEE66}" destId="{5F1BA277-4EE2-4EC8-A774-3FD20F4288EA}" srcOrd="7" destOrd="0" presId="urn:microsoft.com/office/officeart/2005/8/layout/lProcess3"/>
    <dgm:cxn modelId="{8109D592-3228-452F-93DE-F8E49DEAED7B}" type="presParOf" srcId="{64321754-AD5B-4C07-8D77-06A37D4CEE66}" destId="{35059E08-0177-4BFF-9A81-E8078C670270}" srcOrd="8" destOrd="0" presId="urn:microsoft.com/office/officeart/2005/8/layout/lProcess3"/>
    <dgm:cxn modelId="{3A5CF079-2E29-446B-A869-2A13A8B4040C}" type="presParOf" srcId="{35059E08-0177-4BFF-9A81-E8078C670270}" destId="{EC22C1BC-E190-417A-B570-91E16F9FF240}" srcOrd="0" destOrd="0" presId="urn:microsoft.com/office/officeart/2005/8/layout/lProcess3"/>
    <dgm:cxn modelId="{75D84677-B500-48C5-A201-D22AF5236987}" type="presParOf" srcId="{35059E08-0177-4BFF-9A81-E8078C670270}" destId="{E793AB1C-0992-4662-9130-53AD4343B2C9}" srcOrd="1" destOrd="0" presId="urn:microsoft.com/office/officeart/2005/8/layout/lProcess3"/>
    <dgm:cxn modelId="{08E893E6-B42A-4C22-A0AA-FF2F20A78E66}" type="presParOf" srcId="{35059E08-0177-4BFF-9A81-E8078C670270}" destId="{C9B02E74-A60C-4418-8542-CD259CA4F115}" srcOrd="2" destOrd="0" presId="urn:microsoft.com/office/officeart/2005/8/layout/lProcess3"/>
    <dgm:cxn modelId="{617531D8-F6E0-48DA-967E-645301092996}" type="presParOf" srcId="{35059E08-0177-4BFF-9A81-E8078C670270}" destId="{A3DC5392-ADAC-4781-858E-98CF7E33F53D}" srcOrd="3" destOrd="0" presId="urn:microsoft.com/office/officeart/2005/8/layout/lProcess3"/>
    <dgm:cxn modelId="{D687F13C-42B2-407C-8683-3CA58ED34089}" type="presParOf" srcId="{35059E08-0177-4BFF-9A81-E8078C670270}" destId="{2749A164-6BA4-4824-8BA8-8CDDA7295012}"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57F8915-90E9-4488-98B0-F44A1307D65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99B22B8-6ADF-4380-8122-4D96077A332E}">
      <dgm:prSet phldrT="[Text]" custT="1"/>
      <dgm:spPr/>
      <dgm:t>
        <a:bodyPr/>
        <a:lstStyle/>
        <a:p>
          <a:r>
            <a:rPr lang="en-US" sz="2800" dirty="0" smtClean="0"/>
            <a:t>Type</a:t>
          </a:r>
          <a:endParaRPr lang="en-US" sz="2800" dirty="0"/>
        </a:p>
      </dgm:t>
    </dgm:pt>
    <dgm:pt modelId="{7CD9F55F-4F04-4B1F-AA0F-DC973A68FB50}" type="parTrans" cxnId="{81AFF5D2-FFDD-49C6-8F95-5C1D55A33189}">
      <dgm:prSet/>
      <dgm:spPr/>
      <dgm:t>
        <a:bodyPr/>
        <a:lstStyle/>
        <a:p>
          <a:endParaRPr lang="en-US"/>
        </a:p>
      </dgm:t>
    </dgm:pt>
    <dgm:pt modelId="{D124979A-C475-447F-94D5-6394C901F3AD}" type="sibTrans" cxnId="{81AFF5D2-FFDD-49C6-8F95-5C1D55A33189}">
      <dgm:prSet/>
      <dgm:spPr/>
      <dgm:t>
        <a:bodyPr/>
        <a:lstStyle/>
        <a:p>
          <a:endParaRPr lang="en-US"/>
        </a:p>
      </dgm:t>
    </dgm:pt>
    <dgm:pt modelId="{2F318430-DCDE-4628-AE1C-24564F018F9D}">
      <dgm:prSet phldrT="[Text]" custT="1"/>
      <dgm:spPr/>
      <dgm:t>
        <a:bodyPr/>
        <a:lstStyle/>
        <a:p>
          <a:r>
            <a:rPr lang="en-US" sz="2800" dirty="0" smtClean="0"/>
            <a:t>Purpose</a:t>
          </a:r>
          <a:endParaRPr lang="en-US" sz="2800" dirty="0"/>
        </a:p>
      </dgm:t>
    </dgm:pt>
    <dgm:pt modelId="{33D80EDB-96E7-4DE4-87ED-2336F530B5D2}" type="parTrans" cxnId="{03125E63-D42E-45A8-B54D-FAC90359A53E}">
      <dgm:prSet/>
      <dgm:spPr/>
      <dgm:t>
        <a:bodyPr/>
        <a:lstStyle/>
        <a:p>
          <a:endParaRPr lang="en-US"/>
        </a:p>
      </dgm:t>
    </dgm:pt>
    <dgm:pt modelId="{86577611-A6EF-476B-9D33-89E31D80512E}" type="sibTrans" cxnId="{03125E63-D42E-45A8-B54D-FAC90359A53E}">
      <dgm:prSet/>
      <dgm:spPr/>
      <dgm:t>
        <a:bodyPr/>
        <a:lstStyle/>
        <a:p>
          <a:endParaRPr lang="en-US"/>
        </a:p>
      </dgm:t>
    </dgm:pt>
    <dgm:pt modelId="{285DFEB7-54CD-4FB0-946D-79B49861441A}">
      <dgm:prSet phldrT="[Text]" custT="1"/>
      <dgm:spPr/>
      <dgm:t>
        <a:bodyPr/>
        <a:lstStyle/>
        <a:p>
          <a:r>
            <a:rPr lang="en-US" sz="2800" dirty="0" smtClean="0"/>
            <a:t>Mainly to Reduce liquidity</a:t>
          </a:r>
          <a:endParaRPr lang="en-US" sz="2800" dirty="0"/>
        </a:p>
      </dgm:t>
    </dgm:pt>
    <dgm:pt modelId="{C83535CA-4A95-4B25-AD86-FDBE01DDB5A2}" type="parTrans" cxnId="{4091B60D-9770-4651-8E7D-A2BB0EA5CF57}">
      <dgm:prSet/>
      <dgm:spPr/>
      <dgm:t>
        <a:bodyPr/>
        <a:lstStyle/>
        <a:p>
          <a:endParaRPr lang="en-US"/>
        </a:p>
      </dgm:t>
    </dgm:pt>
    <dgm:pt modelId="{BDCD282F-F563-4276-BE6E-1950E1CFC329}" type="sibTrans" cxnId="{4091B60D-9770-4651-8E7D-A2BB0EA5CF57}">
      <dgm:prSet/>
      <dgm:spPr/>
      <dgm:t>
        <a:bodyPr/>
        <a:lstStyle/>
        <a:p>
          <a:endParaRPr lang="en-US"/>
        </a:p>
      </dgm:t>
    </dgm:pt>
    <dgm:pt modelId="{46FD8337-1D41-4C5B-AF0C-36DC7EB6AF38}">
      <dgm:prSet phldrT="[Text]" custT="1"/>
      <dgm:spPr/>
      <dgm:t>
        <a:bodyPr/>
        <a:lstStyle/>
        <a:p>
          <a:r>
            <a:rPr lang="en-US" sz="2800" dirty="0" smtClean="0"/>
            <a:t>OMO</a:t>
          </a:r>
          <a:endParaRPr lang="en-US" sz="2800" dirty="0"/>
        </a:p>
      </dgm:t>
    </dgm:pt>
    <dgm:pt modelId="{3043DC2C-8823-438E-9EC7-2F3E73082275}" type="parTrans" cxnId="{8287E410-2DB6-4005-91D9-8E9AB2E2492D}">
      <dgm:prSet/>
      <dgm:spPr/>
      <dgm:t>
        <a:bodyPr/>
        <a:lstStyle/>
        <a:p>
          <a:endParaRPr lang="en-US"/>
        </a:p>
      </dgm:t>
    </dgm:pt>
    <dgm:pt modelId="{EE4D147B-91F0-412E-AFDD-782074B33811}" type="sibTrans" cxnId="{8287E410-2DB6-4005-91D9-8E9AB2E2492D}">
      <dgm:prSet/>
      <dgm:spPr/>
      <dgm:t>
        <a:bodyPr/>
        <a:lstStyle/>
        <a:p>
          <a:endParaRPr lang="en-US"/>
        </a:p>
      </dgm:t>
    </dgm:pt>
    <dgm:pt modelId="{7DB66419-C240-4C1A-BA25-0203B074078B}">
      <dgm:prSet phldrT="[Text]" custT="1"/>
      <dgm:spPr/>
      <dgm:t>
        <a:bodyPr/>
        <a:lstStyle/>
        <a:p>
          <a:r>
            <a:rPr lang="en-US" sz="2800" dirty="0" smtClean="0"/>
            <a:t>MSS</a:t>
          </a:r>
          <a:endParaRPr lang="en-US" sz="2800" dirty="0"/>
        </a:p>
      </dgm:t>
    </dgm:pt>
    <dgm:pt modelId="{1CC493BF-2E49-49BA-8D57-77FAD8377D2E}" type="parTrans" cxnId="{E2199285-C4E9-4767-8B76-8E522F2CDEC9}">
      <dgm:prSet/>
      <dgm:spPr/>
      <dgm:t>
        <a:bodyPr/>
        <a:lstStyle/>
        <a:p>
          <a:endParaRPr lang="en-US"/>
        </a:p>
      </dgm:t>
    </dgm:pt>
    <dgm:pt modelId="{516059F8-D23D-4E6D-B964-B38F97EE7E21}" type="sibTrans" cxnId="{E2199285-C4E9-4767-8B76-8E522F2CDEC9}">
      <dgm:prSet/>
      <dgm:spPr/>
      <dgm:t>
        <a:bodyPr/>
        <a:lstStyle/>
        <a:p>
          <a:endParaRPr lang="en-US"/>
        </a:p>
      </dgm:t>
    </dgm:pt>
    <dgm:pt modelId="{331157B9-EB44-4291-A63E-2B22CB605D5E}">
      <dgm:prSet phldrT="[Text]" custT="1"/>
      <dgm:spPr/>
      <dgm:t>
        <a:bodyPr/>
        <a:lstStyle/>
        <a:p>
          <a:r>
            <a:rPr lang="en-US" sz="2800" dirty="0" smtClean="0"/>
            <a:t>Expand/reduce liquidity </a:t>
          </a:r>
          <a:endParaRPr lang="en-US" sz="2800" dirty="0"/>
        </a:p>
      </dgm:t>
    </dgm:pt>
    <dgm:pt modelId="{BD303032-DF9A-457B-871E-CEC571B37A15}" type="parTrans" cxnId="{E6838EE2-BCDD-4AF3-8790-513CF7AB0462}">
      <dgm:prSet/>
      <dgm:spPr/>
      <dgm:t>
        <a:bodyPr/>
        <a:lstStyle/>
        <a:p>
          <a:endParaRPr lang="en-US"/>
        </a:p>
      </dgm:t>
    </dgm:pt>
    <dgm:pt modelId="{59364DF3-FE4D-4670-859C-C53C94A26435}" type="sibTrans" cxnId="{E6838EE2-BCDD-4AF3-8790-513CF7AB0462}">
      <dgm:prSet/>
      <dgm:spPr/>
      <dgm:t>
        <a:bodyPr/>
        <a:lstStyle/>
        <a:p>
          <a:endParaRPr lang="en-US"/>
        </a:p>
      </dgm:t>
    </dgm:pt>
    <dgm:pt modelId="{197E88A6-24FB-4237-B2D3-C183DD323D82}">
      <dgm:prSet phldrT="[Text]" custT="1"/>
      <dgm:spPr/>
      <dgm:t>
        <a:bodyPr/>
        <a:lstStyle/>
        <a:p>
          <a:r>
            <a:rPr lang="en-US" sz="3200" dirty="0" err="1" smtClean="0"/>
            <a:t>Govt</a:t>
          </a:r>
          <a:endParaRPr lang="en-US" sz="3200" dirty="0"/>
        </a:p>
      </dgm:t>
    </dgm:pt>
    <dgm:pt modelId="{454DCD27-102D-4F12-946D-FBB4C0D69B9B}" type="parTrans" cxnId="{819F91C0-635C-4BF8-A9BA-0EC9DD73EAE9}">
      <dgm:prSet/>
      <dgm:spPr/>
      <dgm:t>
        <a:bodyPr/>
        <a:lstStyle/>
        <a:p>
          <a:endParaRPr lang="en-US"/>
        </a:p>
      </dgm:t>
    </dgm:pt>
    <dgm:pt modelId="{AECA6F00-E738-4952-A70D-21BAF8100E75}" type="sibTrans" cxnId="{819F91C0-635C-4BF8-A9BA-0EC9DD73EAE9}">
      <dgm:prSet/>
      <dgm:spPr/>
      <dgm:t>
        <a:bodyPr/>
        <a:lstStyle/>
        <a:p>
          <a:endParaRPr lang="en-US"/>
        </a:p>
      </dgm:t>
    </dgm:pt>
    <dgm:pt modelId="{7833E661-36B9-4135-B532-445A9A049422}">
      <dgm:prSet phldrT="[Text]" custT="1"/>
      <dgm:spPr/>
      <dgm:t>
        <a:bodyPr/>
        <a:lstStyle/>
        <a:p>
          <a:r>
            <a:rPr lang="en-US" sz="2800" dirty="0" smtClean="0"/>
            <a:t>Part of Borrowing program</a:t>
          </a:r>
          <a:endParaRPr lang="en-US" sz="2800" dirty="0"/>
        </a:p>
      </dgm:t>
    </dgm:pt>
    <dgm:pt modelId="{9DF17E1C-FF83-4630-9FAF-B37067E916D8}" type="parTrans" cxnId="{C48ADD76-B5A5-40CF-A742-C3B502042461}">
      <dgm:prSet/>
      <dgm:spPr/>
      <dgm:t>
        <a:bodyPr/>
        <a:lstStyle/>
        <a:p>
          <a:endParaRPr lang="en-US"/>
        </a:p>
      </dgm:t>
    </dgm:pt>
    <dgm:pt modelId="{E483145D-9B03-418F-B7DF-7A1FDAE292D6}" type="sibTrans" cxnId="{C48ADD76-B5A5-40CF-A742-C3B502042461}">
      <dgm:prSet/>
      <dgm:spPr/>
      <dgm:t>
        <a:bodyPr/>
        <a:lstStyle/>
        <a:p>
          <a:endParaRPr lang="en-US"/>
        </a:p>
      </dgm:t>
    </dgm:pt>
    <dgm:pt modelId="{98BB0C56-057B-4A3D-A60E-29D43915CD8E}">
      <dgm:prSet phldrT="[Text]" custT="1"/>
      <dgm:spPr/>
      <dgm:t>
        <a:bodyPr/>
        <a:lstStyle/>
        <a:p>
          <a:r>
            <a:rPr lang="en-US" sz="2800" dirty="0" smtClean="0"/>
            <a:t>Not, but still pays interest.</a:t>
          </a:r>
          <a:endParaRPr lang="en-US" sz="2800" dirty="0"/>
        </a:p>
      </dgm:t>
    </dgm:pt>
    <dgm:pt modelId="{E92C3C2B-E833-467A-9CE5-CDAF4C62CCC1}" type="parTrans" cxnId="{5E53F211-D09F-4025-8271-554F24679C98}">
      <dgm:prSet/>
      <dgm:spPr/>
      <dgm:t>
        <a:bodyPr/>
        <a:lstStyle/>
        <a:p>
          <a:endParaRPr lang="en-US"/>
        </a:p>
      </dgm:t>
    </dgm:pt>
    <dgm:pt modelId="{E9202866-E00F-4B63-A0C7-49A085DDA231}" type="sibTrans" cxnId="{5E53F211-D09F-4025-8271-554F24679C98}">
      <dgm:prSet/>
      <dgm:spPr/>
      <dgm:t>
        <a:bodyPr/>
        <a:lstStyle/>
        <a:p>
          <a:endParaRPr lang="en-US"/>
        </a:p>
      </dgm:t>
    </dgm:pt>
    <dgm:pt modelId="{661001BA-DAD4-4FD8-A358-55799E68EDFA}" type="pres">
      <dgm:prSet presAssocID="{B57F8915-90E9-4488-98B0-F44A1307D650}" presName="Name0" presStyleCnt="0">
        <dgm:presLayoutVars>
          <dgm:chPref val="3"/>
          <dgm:dir/>
          <dgm:animLvl val="lvl"/>
          <dgm:resizeHandles/>
        </dgm:presLayoutVars>
      </dgm:prSet>
      <dgm:spPr/>
      <dgm:t>
        <a:bodyPr/>
        <a:lstStyle/>
        <a:p>
          <a:endParaRPr lang="en-US"/>
        </a:p>
      </dgm:t>
    </dgm:pt>
    <dgm:pt modelId="{332481B3-0945-4A95-A999-CF32E72F1CA4}" type="pres">
      <dgm:prSet presAssocID="{299B22B8-6ADF-4380-8122-4D96077A332E}" presName="horFlow" presStyleCnt="0"/>
      <dgm:spPr/>
    </dgm:pt>
    <dgm:pt modelId="{47FA779F-11D2-4191-BCBF-58BF6B0CB817}" type="pres">
      <dgm:prSet presAssocID="{299B22B8-6ADF-4380-8122-4D96077A332E}" presName="bigChev" presStyleLbl="node1" presStyleIdx="0" presStyleCnt="3" custScaleX="165521" custLinFactNeighborX="-21719"/>
      <dgm:spPr/>
      <dgm:t>
        <a:bodyPr/>
        <a:lstStyle/>
        <a:p>
          <a:endParaRPr lang="en-US"/>
        </a:p>
      </dgm:t>
    </dgm:pt>
    <dgm:pt modelId="{130A5198-A87B-4763-B9A0-C372555A1118}" type="pres">
      <dgm:prSet presAssocID="{3043DC2C-8823-438E-9EC7-2F3E73082275}" presName="parTrans" presStyleCnt="0"/>
      <dgm:spPr/>
    </dgm:pt>
    <dgm:pt modelId="{225E217A-8238-4BB1-AA70-2A4B47C04543}" type="pres">
      <dgm:prSet presAssocID="{46FD8337-1D41-4C5B-AF0C-36DC7EB6AF38}" presName="node" presStyleLbl="alignAccFollowNode1" presStyleIdx="0" presStyleCnt="6" custScaleX="165522" custLinFactNeighborX="-24298">
        <dgm:presLayoutVars>
          <dgm:bulletEnabled val="1"/>
        </dgm:presLayoutVars>
      </dgm:prSet>
      <dgm:spPr/>
      <dgm:t>
        <a:bodyPr/>
        <a:lstStyle/>
        <a:p>
          <a:endParaRPr lang="en-US"/>
        </a:p>
      </dgm:t>
    </dgm:pt>
    <dgm:pt modelId="{905B53AD-7781-4C69-A117-322399EF1F6C}" type="pres">
      <dgm:prSet presAssocID="{EE4D147B-91F0-412E-AFDD-782074B33811}" presName="sibTrans" presStyleCnt="0"/>
      <dgm:spPr/>
    </dgm:pt>
    <dgm:pt modelId="{7C8AD0F7-2204-43DB-895E-9FA6720222C3}" type="pres">
      <dgm:prSet presAssocID="{7DB66419-C240-4C1A-BA25-0203B074078B}" presName="node" presStyleLbl="alignAccFollowNode1" presStyleIdx="1" presStyleCnt="6" custScaleX="165522" custLinFactNeighborX="-24298">
        <dgm:presLayoutVars>
          <dgm:bulletEnabled val="1"/>
        </dgm:presLayoutVars>
      </dgm:prSet>
      <dgm:spPr/>
      <dgm:t>
        <a:bodyPr/>
        <a:lstStyle/>
        <a:p>
          <a:endParaRPr lang="en-US"/>
        </a:p>
      </dgm:t>
    </dgm:pt>
    <dgm:pt modelId="{D0066FAF-7E03-4A21-A583-BA29EEEA7B12}" type="pres">
      <dgm:prSet presAssocID="{299B22B8-6ADF-4380-8122-4D96077A332E}" presName="vSp" presStyleCnt="0"/>
      <dgm:spPr/>
    </dgm:pt>
    <dgm:pt modelId="{E4CEB752-7B3E-4D7F-9241-B14432814A91}" type="pres">
      <dgm:prSet presAssocID="{2F318430-DCDE-4628-AE1C-24564F018F9D}" presName="horFlow" presStyleCnt="0"/>
      <dgm:spPr/>
    </dgm:pt>
    <dgm:pt modelId="{AF90871E-EFFB-4992-B0F1-7C9930B07F6A}" type="pres">
      <dgm:prSet presAssocID="{2F318430-DCDE-4628-AE1C-24564F018F9D}" presName="bigChev" presStyleLbl="node1" presStyleIdx="1" presStyleCnt="3" custScaleX="165521" custLinFactNeighborX="-21719"/>
      <dgm:spPr/>
      <dgm:t>
        <a:bodyPr/>
        <a:lstStyle/>
        <a:p>
          <a:endParaRPr lang="en-US"/>
        </a:p>
      </dgm:t>
    </dgm:pt>
    <dgm:pt modelId="{5FF5AFDE-2F71-40FF-B8AB-B8B301BC1780}" type="pres">
      <dgm:prSet presAssocID="{BD303032-DF9A-457B-871E-CEC571B37A15}" presName="parTrans" presStyleCnt="0"/>
      <dgm:spPr/>
    </dgm:pt>
    <dgm:pt modelId="{D5994CFF-4E7D-4A51-AD07-4C1C60E4F388}" type="pres">
      <dgm:prSet presAssocID="{331157B9-EB44-4291-A63E-2B22CB605D5E}" presName="node" presStyleLbl="alignAccFollowNode1" presStyleIdx="2" presStyleCnt="6" custScaleX="165522" custLinFactNeighborX="-24298">
        <dgm:presLayoutVars>
          <dgm:bulletEnabled val="1"/>
        </dgm:presLayoutVars>
      </dgm:prSet>
      <dgm:spPr/>
      <dgm:t>
        <a:bodyPr/>
        <a:lstStyle/>
        <a:p>
          <a:endParaRPr lang="en-US"/>
        </a:p>
      </dgm:t>
    </dgm:pt>
    <dgm:pt modelId="{C8BF7634-1901-4EB2-B6C1-67CD2C386E38}" type="pres">
      <dgm:prSet presAssocID="{59364DF3-FE4D-4670-859C-C53C94A26435}" presName="sibTrans" presStyleCnt="0"/>
      <dgm:spPr/>
    </dgm:pt>
    <dgm:pt modelId="{5B8BE08C-51F0-4F5C-A582-A64D7F669F09}" type="pres">
      <dgm:prSet presAssocID="{285DFEB7-54CD-4FB0-946D-79B49861441A}" presName="node" presStyleLbl="alignAccFollowNode1" presStyleIdx="3" presStyleCnt="6" custScaleX="165522" custLinFactNeighborX="-24298">
        <dgm:presLayoutVars>
          <dgm:bulletEnabled val="1"/>
        </dgm:presLayoutVars>
      </dgm:prSet>
      <dgm:spPr/>
      <dgm:t>
        <a:bodyPr/>
        <a:lstStyle/>
        <a:p>
          <a:endParaRPr lang="en-US"/>
        </a:p>
      </dgm:t>
    </dgm:pt>
    <dgm:pt modelId="{35BC1605-CC11-48B9-BA42-EC5BFA7FF096}" type="pres">
      <dgm:prSet presAssocID="{2F318430-DCDE-4628-AE1C-24564F018F9D}" presName="vSp" presStyleCnt="0"/>
      <dgm:spPr/>
    </dgm:pt>
    <dgm:pt modelId="{175C7860-2A0E-4E11-AA91-7449E9B6BB51}" type="pres">
      <dgm:prSet presAssocID="{197E88A6-24FB-4237-B2D3-C183DD323D82}" presName="horFlow" presStyleCnt="0"/>
      <dgm:spPr/>
    </dgm:pt>
    <dgm:pt modelId="{D962CBF1-AF02-4E00-882A-7FFCF03CAB42}" type="pres">
      <dgm:prSet presAssocID="{197E88A6-24FB-4237-B2D3-C183DD323D82}" presName="bigChev" presStyleLbl="node1" presStyleIdx="2" presStyleCnt="3" custScaleX="165521" custLinFactNeighborX="-21719"/>
      <dgm:spPr/>
      <dgm:t>
        <a:bodyPr/>
        <a:lstStyle/>
        <a:p>
          <a:endParaRPr lang="en-US"/>
        </a:p>
      </dgm:t>
    </dgm:pt>
    <dgm:pt modelId="{1CF92A7F-B03E-4363-8829-77EAEF60CE72}" type="pres">
      <dgm:prSet presAssocID="{9DF17E1C-FF83-4630-9FAF-B37067E916D8}" presName="parTrans" presStyleCnt="0"/>
      <dgm:spPr/>
    </dgm:pt>
    <dgm:pt modelId="{3FD0CA72-22DE-49A6-B8AE-14A34A7887AC}" type="pres">
      <dgm:prSet presAssocID="{7833E661-36B9-4135-B532-445A9A049422}" presName="node" presStyleLbl="alignAccFollowNode1" presStyleIdx="4" presStyleCnt="6" custScaleX="165522" custLinFactNeighborX="-24298">
        <dgm:presLayoutVars>
          <dgm:bulletEnabled val="1"/>
        </dgm:presLayoutVars>
      </dgm:prSet>
      <dgm:spPr/>
      <dgm:t>
        <a:bodyPr/>
        <a:lstStyle/>
        <a:p>
          <a:endParaRPr lang="en-US"/>
        </a:p>
      </dgm:t>
    </dgm:pt>
    <dgm:pt modelId="{88810257-7780-488A-8C91-90218F07C5B9}" type="pres">
      <dgm:prSet presAssocID="{E483145D-9B03-418F-B7DF-7A1FDAE292D6}" presName="sibTrans" presStyleCnt="0"/>
      <dgm:spPr/>
    </dgm:pt>
    <dgm:pt modelId="{31AD88B7-3E25-46DA-8190-71C97F90A39B}" type="pres">
      <dgm:prSet presAssocID="{98BB0C56-057B-4A3D-A60E-29D43915CD8E}" presName="node" presStyleLbl="alignAccFollowNode1" presStyleIdx="5" presStyleCnt="6" custScaleX="165522" custLinFactNeighborX="-24298">
        <dgm:presLayoutVars>
          <dgm:bulletEnabled val="1"/>
        </dgm:presLayoutVars>
      </dgm:prSet>
      <dgm:spPr/>
      <dgm:t>
        <a:bodyPr/>
        <a:lstStyle/>
        <a:p>
          <a:endParaRPr lang="en-US"/>
        </a:p>
      </dgm:t>
    </dgm:pt>
  </dgm:ptLst>
  <dgm:cxnLst>
    <dgm:cxn modelId="{D7504F35-E961-4F49-8507-2312A137CD16}" type="presOf" srcId="{197E88A6-24FB-4237-B2D3-C183DD323D82}" destId="{D962CBF1-AF02-4E00-882A-7FFCF03CAB42}" srcOrd="0" destOrd="0" presId="urn:microsoft.com/office/officeart/2005/8/layout/lProcess3"/>
    <dgm:cxn modelId="{EB798DAF-AA84-4112-B6FF-2CC8CF7847CA}" type="presOf" srcId="{285DFEB7-54CD-4FB0-946D-79B49861441A}" destId="{5B8BE08C-51F0-4F5C-A582-A64D7F669F09}" srcOrd="0" destOrd="0" presId="urn:microsoft.com/office/officeart/2005/8/layout/lProcess3"/>
    <dgm:cxn modelId="{E602AEA1-273E-488E-AE7B-BE6DA4DE6D82}" type="presOf" srcId="{98BB0C56-057B-4A3D-A60E-29D43915CD8E}" destId="{31AD88B7-3E25-46DA-8190-71C97F90A39B}" srcOrd="0" destOrd="0" presId="urn:microsoft.com/office/officeart/2005/8/layout/lProcess3"/>
    <dgm:cxn modelId="{E6838EE2-BCDD-4AF3-8790-513CF7AB0462}" srcId="{2F318430-DCDE-4628-AE1C-24564F018F9D}" destId="{331157B9-EB44-4291-A63E-2B22CB605D5E}" srcOrd="0" destOrd="0" parTransId="{BD303032-DF9A-457B-871E-CEC571B37A15}" sibTransId="{59364DF3-FE4D-4670-859C-C53C94A26435}"/>
    <dgm:cxn modelId="{03125E63-D42E-45A8-B54D-FAC90359A53E}" srcId="{B57F8915-90E9-4488-98B0-F44A1307D650}" destId="{2F318430-DCDE-4628-AE1C-24564F018F9D}" srcOrd="1" destOrd="0" parTransId="{33D80EDB-96E7-4DE4-87ED-2336F530B5D2}" sibTransId="{86577611-A6EF-476B-9D33-89E31D80512E}"/>
    <dgm:cxn modelId="{8287E410-2DB6-4005-91D9-8E9AB2E2492D}" srcId="{299B22B8-6ADF-4380-8122-4D96077A332E}" destId="{46FD8337-1D41-4C5B-AF0C-36DC7EB6AF38}" srcOrd="0" destOrd="0" parTransId="{3043DC2C-8823-438E-9EC7-2F3E73082275}" sibTransId="{EE4D147B-91F0-412E-AFDD-782074B33811}"/>
    <dgm:cxn modelId="{1292807C-FC67-4214-A24F-6DF9F8691A15}" type="presOf" srcId="{46FD8337-1D41-4C5B-AF0C-36DC7EB6AF38}" destId="{225E217A-8238-4BB1-AA70-2A4B47C04543}" srcOrd="0" destOrd="0" presId="urn:microsoft.com/office/officeart/2005/8/layout/lProcess3"/>
    <dgm:cxn modelId="{5E53F211-D09F-4025-8271-554F24679C98}" srcId="{197E88A6-24FB-4237-B2D3-C183DD323D82}" destId="{98BB0C56-057B-4A3D-A60E-29D43915CD8E}" srcOrd="1" destOrd="0" parTransId="{E92C3C2B-E833-467A-9CE5-CDAF4C62CCC1}" sibTransId="{E9202866-E00F-4B63-A0C7-49A085DDA231}"/>
    <dgm:cxn modelId="{FC258CE6-16FA-43A5-AC97-9E437D0BB91C}" type="presOf" srcId="{7833E661-36B9-4135-B532-445A9A049422}" destId="{3FD0CA72-22DE-49A6-B8AE-14A34A7887AC}" srcOrd="0" destOrd="0" presId="urn:microsoft.com/office/officeart/2005/8/layout/lProcess3"/>
    <dgm:cxn modelId="{4091B60D-9770-4651-8E7D-A2BB0EA5CF57}" srcId="{2F318430-DCDE-4628-AE1C-24564F018F9D}" destId="{285DFEB7-54CD-4FB0-946D-79B49861441A}" srcOrd="1" destOrd="0" parTransId="{C83535CA-4A95-4B25-AD86-FDBE01DDB5A2}" sibTransId="{BDCD282F-F563-4276-BE6E-1950E1CFC329}"/>
    <dgm:cxn modelId="{160F8A9A-615E-4961-8E79-58A302C14367}" type="presOf" srcId="{7DB66419-C240-4C1A-BA25-0203B074078B}" destId="{7C8AD0F7-2204-43DB-895E-9FA6720222C3}" srcOrd="0" destOrd="0" presId="urn:microsoft.com/office/officeart/2005/8/layout/lProcess3"/>
    <dgm:cxn modelId="{819F91C0-635C-4BF8-A9BA-0EC9DD73EAE9}" srcId="{B57F8915-90E9-4488-98B0-F44A1307D650}" destId="{197E88A6-24FB-4237-B2D3-C183DD323D82}" srcOrd="2" destOrd="0" parTransId="{454DCD27-102D-4F12-946D-FBB4C0D69B9B}" sibTransId="{AECA6F00-E738-4952-A70D-21BAF8100E75}"/>
    <dgm:cxn modelId="{6A7A9C5E-9713-4F03-B1E5-2FB4CA9A4E7E}" type="presOf" srcId="{331157B9-EB44-4291-A63E-2B22CB605D5E}" destId="{D5994CFF-4E7D-4A51-AD07-4C1C60E4F388}" srcOrd="0" destOrd="0" presId="urn:microsoft.com/office/officeart/2005/8/layout/lProcess3"/>
    <dgm:cxn modelId="{E2199285-C4E9-4767-8B76-8E522F2CDEC9}" srcId="{299B22B8-6ADF-4380-8122-4D96077A332E}" destId="{7DB66419-C240-4C1A-BA25-0203B074078B}" srcOrd="1" destOrd="0" parTransId="{1CC493BF-2E49-49BA-8D57-77FAD8377D2E}" sibTransId="{516059F8-D23D-4E6D-B964-B38F97EE7E21}"/>
    <dgm:cxn modelId="{81AFF5D2-FFDD-49C6-8F95-5C1D55A33189}" srcId="{B57F8915-90E9-4488-98B0-F44A1307D650}" destId="{299B22B8-6ADF-4380-8122-4D96077A332E}" srcOrd="0" destOrd="0" parTransId="{7CD9F55F-4F04-4B1F-AA0F-DC973A68FB50}" sibTransId="{D124979A-C475-447F-94D5-6394C901F3AD}"/>
    <dgm:cxn modelId="{C48ADD76-B5A5-40CF-A742-C3B502042461}" srcId="{197E88A6-24FB-4237-B2D3-C183DD323D82}" destId="{7833E661-36B9-4135-B532-445A9A049422}" srcOrd="0" destOrd="0" parTransId="{9DF17E1C-FF83-4630-9FAF-B37067E916D8}" sibTransId="{E483145D-9B03-418F-B7DF-7A1FDAE292D6}"/>
    <dgm:cxn modelId="{B8E30B95-5633-4D28-8ABA-ED9C9A932313}" type="presOf" srcId="{B57F8915-90E9-4488-98B0-F44A1307D650}" destId="{661001BA-DAD4-4FD8-A358-55799E68EDFA}" srcOrd="0" destOrd="0" presId="urn:microsoft.com/office/officeart/2005/8/layout/lProcess3"/>
    <dgm:cxn modelId="{5944B7F2-3391-402B-B835-E1F677B7AA29}" type="presOf" srcId="{299B22B8-6ADF-4380-8122-4D96077A332E}" destId="{47FA779F-11D2-4191-BCBF-58BF6B0CB817}" srcOrd="0" destOrd="0" presId="urn:microsoft.com/office/officeart/2005/8/layout/lProcess3"/>
    <dgm:cxn modelId="{2A8B6642-887A-4CB1-97F3-A6D5BC893EE1}" type="presOf" srcId="{2F318430-DCDE-4628-AE1C-24564F018F9D}" destId="{AF90871E-EFFB-4992-B0F1-7C9930B07F6A}" srcOrd="0" destOrd="0" presId="urn:microsoft.com/office/officeart/2005/8/layout/lProcess3"/>
    <dgm:cxn modelId="{D804E38C-E9CA-4D80-84B7-0BC429CAF969}" type="presParOf" srcId="{661001BA-DAD4-4FD8-A358-55799E68EDFA}" destId="{332481B3-0945-4A95-A999-CF32E72F1CA4}" srcOrd="0" destOrd="0" presId="urn:microsoft.com/office/officeart/2005/8/layout/lProcess3"/>
    <dgm:cxn modelId="{4BF638BA-2BF3-4D67-ABD6-7F3A5D5065B7}" type="presParOf" srcId="{332481B3-0945-4A95-A999-CF32E72F1CA4}" destId="{47FA779F-11D2-4191-BCBF-58BF6B0CB817}" srcOrd="0" destOrd="0" presId="urn:microsoft.com/office/officeart/2005/8/layout/lProcess3"/>
    <dgm:cxn modelId="{04CF5F76-3804-4672-BDAF-3DB2590CD688}" type="presParOf" srcId="{332481B3-0945-4A95-A999-CF32E72F1CA4}" destId="{130A5198-A87B-4763-B9A0-C372555A1118}" srcOrd="1" destOrd="0" presId="urn:microsoft.com/office/officeart/2005/8/layout/lProcess3"/>
    <dgm:cxn modelId="{7DC26336-2CA6-470C-A393-B8D5DF465CDD}" type="presParOf" srcId="{332481B3-0945-4A95-A999-CF32E72F1CA4}" destId="{225E217A-8238-4BB1-AA70-2A4B47C04543}" srcOrd="2" destOrd="0" presId="urn:microsoft.com/office/officeart/2005/8/layout/lProcess3"/>
    <dgm:cxn modelId="{071108AE-580A-473F-BDCC-80A707B33B71}" type="presParOf" srcId="{332481B3-0945-4A95-A999-CF32E72F1CA4}" destId="{905B53AD-7781-4C69-A117-322399EF1F6C}" srcOrd="3" destOrd="0" presId="urn:microsoft.com/office/officeart/2005/8/layout/lProcess3"/>
    <dgm:cxn modelId="{AB5456EF-A8CF-45CF-A53A-AB1B1B6C0D6D}" type="presParOf" srcId="{332481B3-0945-4A95-A999-CF32E72F1CA4}" destId="{7C8AD0F7-2204-43DB-895E-9FA6720222C3}" srcOrd="4" destOrd="0" presId="urn:microsoft.com/office/officeart/2005/8/layout/lProcess3"/>
    <dgm:cxn modelId="{ECD369AD-EA49-4745-9339-FC8417F9DD7B}" type="presParOf" srcId="{661001BA-DAD4-4FD8-A358-55799E68EDFA}" destId="{D0066FAF-7E03-4A21-A583-BA29EEEA7B12}" srcOrd="1" destOrd="0" presId="urn:microsoft.com/office/officeart/2005/8/layout/lProcess3"/>
    <dgm:cxn modelId="{DEAF2289-7F2D-4935-8BCD-C921FEB511BF}" type="presParOf" srcId="{661001BA-DAD4-4FD8-A358-55799E68EDFA}" destId="{E4CEB752-7B3E-4D7F-9241-B14432814A91}" srcOrd="2" destOrd="0" presId="urn:microsoft.com/office/officeart/2005/8/layout/lProcess3"/>
    <dgm:cxn modelId="{6703B8BD-5FCB-4F46-876C-63C1D6E0BA7A}" type="presParOf" srcId="{E4CEB752-7B3E-4D7F-9241-B14432814A91}" destId="{AF90871E-EFFB-4992-B0F1-7C9930B07F6A}" srcOrd="0" destOrd="0" presId="urn:microsoft.com/office/officeart/2005/8/layout/lProcess3"/>
    <dgm:cxn modelId="{9BE085A7-7DD8-40E6-8249-3FD1D528A9F7}" type="presParOf" srcId="{E4CEB752-7B3E-4D7F-9241-B14432814A91}" destId="{5FF5AFDE-2F71-40FF-B8AB-B8B301BC1780}" srcOrd="1" destOrd="0" presId="urn:microsoft.com/office/officeart/2005/8/layout/lProcess3"/>
    <dgm:cxn modelId="{E17A6746-AC6B-4F12-8589-4176F05A1DD5}" type="presParOf" srcId="{E4CEB752-7B3E-4D7F-9241-B14432814A91}" destId="{D5994CFF-4E7D-4A51-AD07-4C1C60E4F388}" srcOrd="2" destOrd="0" presId="urn:microsoft.com/office/officeart/2005/8/layout/lProcess3"/>
    <dgm:cxn modelId="{88C34B02-53B8-4896-8AD2-AF11B39BE25E}" type="presParOf" srcId="{E4CEB752-7B3E-4D7F-9241-B14432814A91}" destId="{C8BF7634-1901-4EB2-B6C1-67CD2C386E38}" srcOrd="3" destOrd="0" presId="urn:microsoft.com/office/officeart/2005/8/layout/lProcess3"/>
    <dgm:cxn modelId="{68E35859-A22C-4227-92C2-79FFF59210B6}" type="presParOf" srcId="{E4CEB752-7B3E-4D7F-9241-B14432814A91}" destId="{5B8BE08C-51F0-4F5C-A582-A64D7F669F09}" srcOrd="4" destOrd="0" presId="urn:microsoft.com/office/officeart/2005/8/layout/lProcess3"/>
    <dgm:cxn modelId="{9F36494C-BCD2-43ED-A887-F18F193B0E19}" type="presParOf" srcId="{661001BA-DAD4-4FD8-A358-55799E68EDFA}" destId="{35BC1605-CC11-48B9-BA42-EC5BFA7FF096}" srcOrd="3" destOrd="0" presId="urn:microsoft.com/office/officeart/2005/8/layout/lProcess3"/>
    <dgm:cxn modelId="{70DC7724-ECC2-4451-8CFD-300D51895711}" type="presParOf" srcId="{661001BA-DAD4-4FD8-A358-55799E68EDFA}" destId="{175C7860-2A0E-4E11-AA91-7449E9B6BB51}" srcOrd="4" destOrd="0" presId="urn:microsoft.com/office/officeart/2005/8/layout/lProcess3"/>
    <dgm:cxn modelId="{B7A69A5E-98D2-4F94-BFE2-5221FEA8BAD3}" type="presParOf" srcId="{175C7860-2A0E-4E11-AA91-7449E9B6BB51}" destId="{D962CBF1-AF02-4E00-882A-7FFCF03CAB42}" srcOrd="0" destOrd="0" presId="urn:microsoft.com/office/officeart/2005/8/layout/lProcess3"/>
    <dgm:cxn modelId="{C7E171D4-18C6-45F0-B65A-ADE48D367E4C}" type="presParOf" srcId="{175C7860-2A0E-4E11-AA91-7449E9B6BB51}" destId="{1CF92A7F-B03E-4363-8829-77EAEF60CE72}" srcOrd="1" destOrd="0" presId="urn:microsoft.com/office/officeart/2005/8/layout/lProcess3"/>
    <dgm:cxn modelId="{C5113DA9-CD10-4B99-80A2-6688355FC865}" type="presParOf" srcId="{175C7860-2A0E-4E11-AA91-7449E9B6BB51}" destId="{3FD0CA72-22DE-49A6-B8AE-14A34A7887AC}" srcOrd="2" destOrd="0" presId="urn:microsoft.com/office/officeart/2005/8/layout/lProcess3"/>
    <dgm:cxn modelId="{C6BAA78A-7AE2-4609-B90F-0DEEB527B173}" type="presParOf" srcId="{175C7860-2A0E-4E11-AA91-7449E9B6BB51}" destId="{88810257-7780-488A-8C91-90218F07C5B9}" srcOrd="3" destOrd="0" presId="urn:microsoft.com/office/officeart/2005/8/layout/lProcess3"/>
    <dgm:cxn modelId="{87D1252F-E311-4C52-BFF8-90ECE7AD63D6}" type="presParOf" srcId="{175C7860-2A0E-4E11-AA91-7449E9B6BB51}" destId="{31AD88B7-3E25-46DA-8190-71C97F90A39B}"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2F4FEBB-920A-4228-AD31-D8A25016521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4F5FEBB0-9DBB-454E-A489-CEDBE28E3702}">
      <dgm:prSet phldrT="[Text]"/>
      <dgm:spPr/>
      <dgm:t>
        <a:bodyPr/>
        <a:lstStyle/>
        <a:p>
          <a:r>
            <a:rPr lang="en-US" dirty="0" smtClean="0"/>
            <a:t>Combat</a:t>
          </a:r>
          <a:endParaRPr lang="en-US" dirty="0"/>
        </a:p>
      </dgm:t>
    </dgm:pt>
    <dgm:pt modelId="{01B12097-7A20-4B14-89E3-6FDF175C23D9}" type="parTrans" cxnId="{19E10945-E585-401F-8DE7-5CF0C160790F}">
      <dgm:prSet/>
      <dgm:spPr/>
      <dgm:t>
        <a:bodyPr/>
        <a:lstStyle/>
        <a:p>
          <a:endParaRPr lang="en-US"/>
        </a:p>
      </dgm:t>
    </dgm:pt>
    <dgm:pt modelId="{1E3478A4-7490-4F73-8912-E2D8226680C8}" type="sibTrans" cxnId="{19E10945-E585-401F-8DE7-5CF0C160790F}">
      <dgm:prSet/>
      <dgm:spPr/>
      <dgm:t>
        <a:bodyPr/>
        <a:lstStyle/>
        <a:p>
          <a:endParaRPr lang="en-US"/>
        </a:p>
      </dgm:t>
    </dgm:pt>
    <dgm:pt modelId="{3B4D8C63-B9C7-4236-8AA2-7AD84F4537AD}">
      <dgm:prSet phldrT="[Text]"/>
      <dgm:spPr/>
      <dgm:t>
        <a:bodyPr/>
        <a:lstStyle/>
        <a:p>
          <a:r>
            <a:rPr lang="en-US" dirty="0" smtClean="0"/>
            <a:t>CRR/SLR</a:t>
          </a:r>
          <a:endParaRPr lang="en-US" dirty="0"/>
        </a:p>
      </dgm:t>
    </dgm:pt>
    <dgm:pt modelId="{F5646B9B-6267-433B-A898-E85F6DEF1342}" type="parTrans" cxnId="{ECBBF5AE-57BC-4686-A954-FCA85B0222E4}">
      <dgm:prSet/>
      <dgm:spPr/>
      <dgm:t>
        <a:bodyPr/>
        <a:lstStyle/>
        <a:p>
          <a:endParaRPr lang="en-US"/>
        </a:p>
      </dgm:t>
    </dgm:pt>
    <dgm:pt modelId="{71BEEA59-2B3D-4500-9311-8CF6B2FBAA5D}" type="sibTrans" cxnId="{ECBBF5AE-57BC-4686-A954-FCA85B0222E4}">
      <dgm:prSet/>
      <dgm:spPr/>
      <dgm:t>
        <a:bodyPr/>
        <a:lstStyle/>
        <a:p>
          <a:endParaRPr lang="en-US"/>
        </a:p>
      </dgm:t>
    </dgm:pt>
    <dgm:pt modelId="{AED4B576-4433-4A7C-8ABC-9E13D7D63F07}">
      <dgm:prSet phldrT="[Text]"/>
      <dgm:spPr/>
      <dgm:t>
        <a:bodyPr/>
        <a:lstStyle/>
        <a:p>
          <a:r>
            <a:rPr lang="en-US" dirty="0" smtClean="0">
              <a:latin typeface="Franklin Gothic Demi Cond" panose="020B0706030402020204" pitchFamily="34" charset="0"/>
            </a:rPr>
            <a:t>▼</a:t>
          </a:r>
          <a:endParaRPr lang="en-US" dirty="0"/>
        </a:p>
      </dgm:t>
    </dgm:pt>
    <dgm:pt modelId="{FF80A164-C089-4E02-AE88-5A0F94F6AD0C}" type="parTrans" cxnId="{D1107137-7265-48C9-919C-B7AED0788330}">
      <dgm:prSet/>
      <dgm:spPr/>
      <dgm:t>
        <a:bodyPr/>
        <a:lstStyle/>
        <a:p>
          <a:endParaRPr lang="en-US"/>
        </a:p>
      </dgm:t>
    </dgm:pt>
    <dgm:pt modelId="{450E2B64-5653-400C-9849-F5324FA88AEB}" type="sibTrans" cxnId="{D1107137-7265-48C9-919C-B7AED0788330}">
      <dgm:prSet/>
      <dgm:spPr/>
      <dgm:t>
        <a:bodyPr/>
        <a:lstStyle/>
        <a:p>
          <a:endParaRPr lang="en-US"/>
        </a:p>
      </dgm:t>
    </dgm:pt>
    <dgm:pt modelId="{A3AB270D-FB59-4F53-87AC-2BF1F93FC7D9}">
      <dgm:prSet phldrT="[Text]"/>
      <dgm:spPr/>
      <dgm:t>
        <a:bodyPr/>
        <a:lstStyle/>
        <a:p>
          <a:r>
            <a:rPr lang="en-US" dirty="0" smtClean="0"/>
            <a:t>OMO</a:t>
          </a:r>
          <a:endParaRPr lang="en-US" dirty="0"/>
        </a:p>
      </dgm:t>
    </dgm:pt>
    <dgm:pt modelId="{40865CA2-3484-43CC-A174-9DC40C3C192E}" type="parTrans" cxnId="{6D552BC8-9621-4D60-B062-C4EC0FF2253C}">
      <dgm:prSet/>
      <dgm:spPr/>
      <dgm:t>
        <a:bodyPr/>
        <a:lstStyle/>
        <a:p>
          <a:endParaRPr lang="en-US"/>
        </a:p>
      </dgm:t>
    </dgm:pt>
    <dgm:pt modelId="{A40DF590-AE46-4558-B1A8-9F850AD7EF69}" type="sibTrans" cxnId="{6D552BC8-9621-4D60-B062-C4EC0FF2253C}">
      <dgm:prSet/>
      <dgm:spPr/>
      <dgm:t>
        <a:bodyPr/>
        <a:lstStyle/>
        <a:p>
          <a:endParaRPr lang="en-US"/>
        </a:p>
      </dgm:t>
    </dgm:pt>
    <dgm:pt modelId="{C03C302A-94BA-4EAA-9A82-15199E4FFF4A}">
      <dgm:prSet phldrT="[Text]"/>
      <dgm:spPr/>
      <dgm:t>
        <a:bodyPr/>
        <a:lstStyle/>
        <a:p>
          <a:r>
            <a:rPr lang="en-US" dirty="0" smtClean="0"/>
            <a:t>Sell</a:t>
          </a:r>
          <a:endParaRPr lang="en-US" dirty="0"/>
        </a:p>
      </dgm:t>
    </dgm:pt>
    <dgm:pt modelId="{BE27CA70-62DF-415E-B206-794C37D24E7F}" type="parTrans" cxnId="{2F74D958-5B9E-4778-ADBA-5623792EF630}">
      <dgm:prSet/>
      <dgm:spPr/>
      <dgm:t>
        <a:bodyPr/>
        <a:lstStyle/>
        <a:p>
          <a:endParaRPr lang="en-US"/>
        </a:p>
      </dgm:t>
    </dgm:pt>
    <dgm:pt modelId="{022E85D9-68BE-443E-B413-FC101D016E0D}" type="sibTrans" cxnId="{2F74D958-5B9E-4778-ADBA-5623792EF630}">
      <dgm:prSet/>
      <dgm:spPr/>
      <dgm:t>
        <a:bodyPr/>
        <a:lstStyle/>
        <a:p>
          <a:endParaRPr lang="en-US"/>
        </a:p>
      </dgm:t>
    </dgm:pt>
    <dgm:pt modelId="{7E80D0C8-2816-4EDD-ABE0-31E7F154FFB1}">
      <dgm:prSet phldrT="[Text]"/>
      <dgm:spPr/>
      <dgm:t>
        <a:bodyPr/>
        <a:lstStyle/>
        <a:p>
          <a:r>
            <a:rPr lang="en-US" dirty="0" smtClean="0"/>
            <a:t>Inflation</a:t>
          </a:r>
          <a:endParaRPr lang="en-US" dirty="0"/>
        </a:p>
      </dgm:t>
    </dgm:pt>
    <dgm:pt modelId="{0261F9EE-DDC2-4A1D-A617-F309F0C6E340}" type="parTrans" cxnId="{34F1F72D-F2AA-4AE8-9D07-B7D58A6D2BEE}">
      <dgm:prSet/>
      <dgm:spPr/>
      <dgm:t>
        <a:bodyPr/>
        <a:lstStyle/>
        <a:p>
          <a:endParaRPr lang="en-US"/>
        </a:p>
      </dgm:t>
    </dgm:pt>
    <dgm:pt modelId="{F1D836A5-71B5-4B71-856D-BFCB7AAADC11}" type="sibTrans" cxnId="{34F1F72D-F2AA-4AE8-9D07-B7D58A6D2BEE}">
      <dgm:prSet/>
      <dgm:spPr/>
      <dgm:t>
        <a:bodyPr/>
        <a:lstStyle/>
        <a:p>
          <a:endParaRPr lang="en-US"/>
        </a:p>
      </dgm:t>
    </dgm:pt>
    <dgm:pt modelId="{7BECF683-C79B-49CA-96DC-0AB3C1CC98A7}">
      <dgm:prSet phldrT="[Text]"/>
      <dgm:spPr/>
      <dgm:t>
        <a:bodyPr/>
        <a:lstStyle/>
        <a:p>
          <a:r>
            <a:rPr lang="en-US" dirty="0" smtClean="0"/>
            <a:t>Deflation</a:t>
          </a:r>
          <a:endParaRPr lang="en-US" dirty="0"/>
        </a:p>
      </dgm:t>
    </dgm:pt>
    <dgm:pt modelId="{77350F09-795A-46F9-B4FB-EB2A40A85EA4}" type="parTrans" cxnId="{7319887E-57A5-4596-930E-5F58D25845FC}">
      <dgm:prSet/>
      <dgm:spPr/>
      <dgm:t>
        <a:bodyPr/>
        <a:lstStyle/>
        <a:p>
          <a:endParaRPr lang="en-US"/>
        </a:p>
      </dgm:t>
    </dgm:pt>
    <dgm:pt modelId="{742E1049-D578-409B-ADF6-604682487DAF}" type="sibTrans" cxnId="{7319887E-57A5-4596-930E-5F58D25845FC}">
      <dgm:prSet/>
      <dgm:spPr/>
      <dgm:t>
        <a:bodyPr/>
        <a:lstStyle/>
        <a:p>
          <a:endParaRPr lang="en-US"/>
        </a:p>
      </dgm:t>
    </dgm:pt>
    <dgm:pt modelId="{0F0361C0-527E-42CF-86F4-3D8CD871AFA0}">
      <dgm:prSet phldrT="[Text]"/>
      <dgm:spPr/>
      <dgm:t>
        <a:bodyPr/>
        <a:lstStyle/>
        <a:p>
          <a:r>
            <a:rPr lang="en-US" dirty="0" smtClean="0"/>
            <a:t>Money?</a:t>
          </a:r>
          <a:endParaRPr lang="en-US" dirty="0"/>
        </a:p>
      </dgm:t>
    </dgm:pt>
    <dgm:pt modelId="{CB9BB719-549D-43D6-8AE0-2F200E086A45}" type="parTrans" cxnId="{6D0F181E-09F0-430C-BF99-A3C8DCEA83B2}">
      <dgm:prSet/>
      <dgm:spPr/>
      <dgm:t>
        <a:bodyPr/>
        <a:lstStyle/>
        <a:p>
          <a:endParaRPr lang="en-US"/>
        </a:p>
      </dgm:t>
    </dgm:pt>
    <dgm:pt modelId="{25E60352-6D02-4945-B346-CEF0B23F9F52}" type="sibTrans" cxnId="{6D0F181E-09F0-430C-BF99-A3C8DCEA83B2}">
      <dgm:prSet/>
      <dgm:spPr/>
      <dgm:t>
        <a:bodyPr/>
        <a:lstStyle/>
        <a:p>
          <a:endParaRPr lang="en-US"/>
        </a:p>
      </dgm:t>
    </dgm:pt>
    <dgm:pt modelId="{2A6624A6-82BC-44BF-862D-C4CA2D1CA166}">
      <dgm:prSet phldrT="[Text]"/>
      <dgm:spPr/>
      <dgm:t>
        <a:bodyPr/>
        <a:lstStyle/>
        <a:p>
          <a:r>
            <a:rPr lang="en-US" dirty="0" smtClean="0"/>
            <a:t>Tight / Dear</a:t>
          </a:r>
          <a:endParaRPr lang="en-US" dirty="0"/>
        </a:p>
      </dgm:t>
    </dgm:pt>
    <dgm:pt modelId="{BD373CBD-51CE-4BEC-A649-C7503324CA07}" type="parTrans" cxnId="{464543B1-C1EB-412E-94A9-9A37085E118C}">
      <dgm:prSet/>
      <dgm:spPr/>
      <dgm:t>
        <a:bodyPr/>
        <a:lstStyle/>
        <a:p>
          <a:endParaRPr lang="en-US"/>
        </a:p>
      </dgm:t>
    </dgm:pt>
    <dgm:pt modelId="{2F1D4733-3144-46D1-A933-B09D8478B77E}" type="sibTrans" cxnId="{464543B1-C1EB-412E-94A9-9A37085E118C}">
      <dgm:prSet/>
      <dgm:spPr/>
      <dgm:t>
        <a:bodyPr/>
        <a:lstStyle/>
        <a:p>
          <a:endParaRPr lang="en-US"/>
        </a:p>
      </dgm:t>
    </dgm:pt>
    <dgm:pt modelId="{0D71CC5B-F590-41B3-9E7C-BA6E44CAFF13}">
      <dgm:prSet phldrT="[Text]"/>
      <dgm:spPr/>
      <dgm:t>
        <a:bodyPr/>
        <a:lstStyle/>
        <a:p>
          <a:r>
            <a:rPr lang="en-US" dirty="0" smtClean="0"/>
            <a:t>Easy / Cheap</a:t>
          </a:r>
          <a:endParaRPr lang="en-US" dirty="0"/>
        </a:p>
      </dgm:t>
    </dgm:pt>
    <dgm:pt modelId="{FA155530-A5FD-45FE-B6D7-A89C44FEE54C}" type="parTrans" cxnId="{AF2E4E65-DC8B-4835-8B15-EC7F637F9E3F}">
      <dgm:prSet/>
      <dgm:spPr/>
      <dgm:t>
        <a:bodyPr/>
        <a:lstStyle/>
        <a:p>
          <a:endParaRPr lang="en-US"/>
        </a:p>
      </dgm:t>
    </dgm:pt>
    <dgm:pt modelId="{991BE43B-7F5A-4DDD-9CA6-1BF3CAE2EEEF}" type="sibTrans" cxnId="{AF2E4E65-DC8B-4835-8B15-EC7F637F9E3F}">
      <dgm:prSet/>
      <dgm:spPr/>
      <dgm:t>
        <a:bodyPr/>
        <a:lstStyle/>
        <a:p>
          <a:endParaRPr lang="en-US"/>
        </a:p>
      </dgm:t>
    </dgm:pt>
    <dgm:pt modelId="{26ACFA55-5DD7-4774-A115-0B3E1591663E}">
      <dgm:prSet phldrT="[Text]"/>
      <dgm:spPr/>
      <dgm:t>
        <a:bodyPr/>
        <a:lstStyle/>
        <a:p>
          <a:r>
            <a:rPr lang="en-US" dirty="0" smtClean="0"/>
            <a:t>▲</a:t>
          </a:r>
          <a:endParaRPr lang="en-US" dirty="0"/>
        </a:p>
      </dgm:t>
    </dgm:pt>
    <dgm:pt modelId="{59C3546E-CE30-468D-AC2D-E32FEB0C2B66}" type="parTrans" cxnId="{A15430F2-EE3E-4753-AB82-5935E03694A1}">
      <dgm:prSet/>
      <dgm:spPr/>
      <dgm:t>
        <a:bodyPr/>
        <a:lstStyle/>
        <a:p>
          <a:endParaRPr lang="en-US"/>
        </a:p>
      </dgm:t>
    </dgm:pt>
    <dgm:pt modelId="{3BA92526-6B18-47B5-8BC3-7F013628213B}" type="sibTrans" cxnId="{A15430F2-EE3E-4753-AB82-5935E03694A1}">
      <dgm:prSet/>
      <dgm:spPr/>
      <dgm:t>
        <a:bodyPr/>
        <a:lstStyle/>
        <a:p>
          <a:endParaRPr lang="en-US"/>
        </a:p>
      </dgm:t>
    </dgm:pt>
    <dgm:pt modelId="{2966697C-C21A-488B-863F-A7DDE0215FE7}">
      <dgm:prSet phldrT="[Text]"/>
      <dgm:spPr/>
      <dgm:t>
        <a:bodyPr/>
        <a:lstStyle/>
        <a:p>
          <a:r>
            <a:rPr lang="en-US" dirty="0" smtClean="0"/>
            <a:t>Buy</a:t>
          </a:r>
          <a:endParaRPr lang="en-US" dirty="0"/>
        </a:p>
      </dgm:t>
    </dgm:pt>
    <dgm:pt modelId="{B5BB34BC-9774-4884-A447-0E8A5C478D97}" type="parTrans" cxnId="{114AC662-906D-4C1B-BE84-5B8D52D9230F}">
      <dgm:prSet/>
      <dgm:spPr/>
      <dgm:t>
        <a:bodyPr/>
        <a:lstStyle/>
        <a:p>
          <a:endParaRPr lang="en-US"/>
        </a:p>
      </dgm:t>
    </dgm:pt>
    <dgm:pt modelId="{84E8333B-384B-436E-8E4A-AAC626903448}" type="sibTrans" cxnId="{114AC662-906D-4C1B-BE84-5B8D52D9230F}">
      <dgm:prSet/>
      <dgm:spPr/>
      <dgm:t>
        <a:bodyPr/>
        <a:lstStyle/>
        <a:p>
          <a:endParaRPr lang="en-US"/>
        </a:p>
      </dgm:t>
    </dgm:pt>
    <dgm:pt modelId="{3D2F0965-A43D-46BC-BE93-690BFC5E0C7E}">
      <dgm:prSet phldrT="[Text]"/>
      <dgm:spPr/>
      <dgm:t>
        <a:bodyPr/>
        <a:lstStyle/>
        <a:p>
          <a:r>
            <a:rPr lang="en-US" dirty="0" smtClean="0"/>
            <a:t>MSS</a:t>
          </a:r>
          <a:endParaRPr lang="en-US" dirty="0"/>
        </a:p>
      </dgm:t>
    </dgm:pt>
    <dgm:pt modelId="{8ADF6AEF-6D6E-447E-9BE3-72BAEE7E1C17}" type="parTrans" cxnId="{2908E770-E2E9-41C4-9195-D50A504FAFDB}">
      <dgm:prSet/>
      <dgm:spPr/>
      <dgm:t>
        <a:bodyPr/>
        <a:lstStyle/>
        <a:p>
          <a:endParaRPr lang="en-US"/>
        </a:p>
      </dgm:t>
    </dgm:pt>
    <dgm:pt modelId="{DB43B3CE-C5BE-461A-A7AF-B7361261AA1F}" type="sibTrans" cxnId="{2908E770-E2E9-41C4-9195-D50A504FAFDB}">
      <dgm:prSet/>
      <dgm:spPr/>
      <dgm:t>
        <a:bodyPr/>
        <a:lstStyle/>
        <a:p>
          <a:endParaRPr lang="en-US"/>
        </a:p>
      </dgm:t>
    </dgm:pt>
    <dgm:pt modelId="{7EE8B6C5-7AF5-437D-90B8-336130D71D19}">
      <dgm:prSet phldrT="[Text]"/>
      <dgm:spPr/>
      <dgm:t>
        <a:bodyPr/>
        <a:lstStyle/>
        <a:p>
          <a:r>
            <a:rPr lang="en-US" dirty="0" smtClean="0"/>
            <a:t>Sell</a:t>
          </a:r>
          <a:endParaRPr lang="en-US" dirty="0"/>
        </a:p>
      </dgm:t>
    </dgm:pt>
    <dgm:pt modelId="{6C533B81-C8FF-483D-9BD4-5C47A06B3337}" type="parTrans" cxnId="{1AB0DBE8-C5A6-42E6-BB35-FFCD280B7AC1}">
      <dgm:prSet/>
      <dgm:spPr/>
      <dgm:t>
        <a:bodyPr/>
        <a:lstStyle/>
        <a:p>
          <a:endParaRPr lang="en-US"/>
        </a:p>
      </dgm:t>
    </dgm:pt>
    <dgm:pt modelId="{A4A4B806-44CB-42B2-BC1D-46E7288126CF}" type="sibTrans" cxnId="{1AB0DBE8-C5A6-42E6-BB35-FFCD280B7AC1}">
      <dgm:prSet/>
      <dgm:spPr/>
      <dgm:t>
        <a:bodyPr/>
        <a:lstStyle/>
        <a:p>
          <a:endParaRPr lang="en-US"/>
        </a:p>
      </dgm:t>
    </dgm:pt>
    <dgm:pt modelId="{D82100FD-BD86-49E1-901F-C7F21F49C091}">
      <dgm:prSet phldrT="[Text]"/>
      <dgm:spPr>
        <a:solidFill>
          <a:schemeClr val="accent2">
            <a:lumMod val="20000"/>
            <a:lumOff val="80000"/>
            <a:alpha val="90000"/>
          </a:schemeClr>
        </a:solidFill>
      </dgm:spPr>
      <dgm:t>
        <a:bodyPr/>
        <a:lstStyle/>
        <a:p>
          <a:r>
            <a:rPr lang="en-US" dirty="0" smtClean="0"/>
            <a:t>NA?</a:t>
          </a:r>
          <a:endParaRPr lang="en-US" dirty="0"/>
        </a:p>
      </dgm:t>
    </dgm:pt>
    <dgm:pt modelId="{BF4D2EEB-A332-4377-8EC5-DC78C1F44792}" type="parTrans" cxnId="{6E1A1BFA-A83E-4159-9283-10A2DD0C5234}">
      <dgm:prSet/>
      <dgm:spPr/>
      <dgm:t>
        <a:bodyPr/>
        <a:lstStyle/>
        <a:p>
          <a:endParaRPr lang="en-US"/>
        </a:p>
      </dgm:t>
    </dgm:pt>
    <dgm:pt modelId="{735F5DBE-870A-4C17-90AE-4E134204EE58}" type="sibTrans" cxnId="{6E1A1BFA-A83E-4159-9283-10A2DD0C5234}">
      <dgm:prSet/>
      <dgm:spPr/>
      <dgm:t>
        <a:bodyPr/>
        <a:lstStyle/>
        <a:p>
          <a:endParaRPr lang="en-US"/>
        </a:p>
      </dgm:t>
    </dgm:pt>
    <dgm:pt modelId="{35016FF8-7A3D-45BC-97AA-12DFF8A2258A}">
      <dgm:prSet phldrT="[Text]"/>
      <dgm:spPr/>
      <dgm:t>
        <a:bodyPr/>
        <a:lstStyle/>
        <a:p>
          <a:r>
            <a:rPr lang="en-US" dirty="0" smtClean="0"/>
            <a:t>Money supply</a:t>
          </a:r>
          <a:endParaRPr lang="en-US" dirty="0"/>
        </a:p>
      </dgm:t>
    </dgm:pt>
    <dgm:pt modelId="{C7779310-F010-4448-90DF-FA69742A6000}" type="parTrans" cxnId="{9F204A3F-1A11-47CC-BC29-532AA8D754C6}">
      <dgm:prSet/>
      <dgm:spPr/>
      <dgm:t>
        <a:bodyPr/>
        <a:lstStyle/>
        <a:p>
          <a:endParaRPr lang="en-US"/>
        </a:p>
      </dgm:t>
    </dgm:pt>
    <dgm:pt modelId="{E1835E58-E68D-4675-BFD5-565E7DA11EDC}" type="sibTrans" cxnId="{9F204A3F-1A11-47CC-BC29-532AA8D754C6}">
      <dgm:prSet/>
      <dgm:spPr/>
      <dgm:t>
        <a:bodyPr/>
        <a:lstStyle/>
        <a:p>
          <a:endParaRPr lang="en-US"/>
        </a:p>
      </dgm:t>
    </dgm:pt>
    <dgm:pt modelId="{05C664C7-5E55-4AA6-B90E-DBD762AA6741}">
      <dgm:prSet phldrT="[Text]"/>
      <dgm:spPr/>
      <dgm:t>
        <a:bodyPr/>
        <a:lstStyle/>
        <a:p>
          <a:r>
            <a:rPr lang="en-US" dirty="0" smtClean="0"/>
            <a:t>Decrease</a:t>
          </a:r>
          <a:endParaRPr lang="en-US" dirty="0"/>
        </a:p>
      </dgm:t>
    </dgm:pt>
    <dgm:pt modelId="{8BC8B2F4-390A-4793-9917-36AB2E115269}" type="parTrans" cxnId="{2EC149B5-3A0C-43E2-9C68-273A90B818F9}">
      <dgm:prSet/>
      <dgm:spPr/>
      <dgm:t>
        <a:bodyPr/>
        <a:lstStyle/>
        <a:p>
          <a:endParaRPr lang="en-US"/>
        </a:p>
      </dgm:t>
    </dgm:pt>
    <dgm:pt modelId="{EE2DB397-C34F-4E8B-89D5-2780692D8BF1}" type="sibTrans" cxnId="{2EC149B5-3A0C-43E2-9C68-273A90B818F9}">
      <dgm:prSet/>
      <dgm:spPr/>
      <dgm:t>
        <a:bodyPr/>
        <a:lstStyle/>
        <a:p>
          <a:endParaRPr lang="en-US"/>
        </a:p>
      </dgm:t>
    </dgm:pt>
    <dgm:pt modelId="{EB8D7CF0-F060-416D-ADDA-91A76CDF51A2}">
      <dgm:prSet phldrT="[Text]"/>
      <dgm:spPr/>
      <dgm:t>
        <a:bodyPr/>
        <a:lstStyle/>
        <a:p>
          <a:r>
            <a:rPr lang="en-US" dirty="0" smtClean="0"/>
            <a:t>Increase</a:t>
          </a:r>
          <a:endParaRPr lang="en-US" dirty="0"/>
        </a:p>
      </dgm:t>
    </dgm:pt>
    <dgm:pt modelId="{0CD4DF03-17F7-4456-BA5A-B8FEC11D9103}" type="parTrans" cxnId="{DDC26D20-D17B-44B9-821D-803977434AF0}">
      <dgm:prSet/>
      <dgm:spPr/>
      <dgm:t>
        <a:bodyPr/>
        <a:lstStyle/>
        <a:p>
          <a:endParaRPr lang="en-US"/>
        </a:p>
      </dgm:t>
    </dgm:pt>
    <dgm:pt modelId="{D02F4822-00B5-411D-9B1F-2C1E064913F8}" type="sibTrans" cxnId="{DDC26D20-D17B-44B9-821D-803977434AF0}">
      <dgm:prSet/>
      <dgm:spPr/>
      <dgm:t>
        <a:bodyPr/>
        <a:lstStyle/>
        <a:p>
          <a:endParaRPr lang="en-US"/>
        </a:p>
      </dgm:t>
    </dgm:pt>
    <dgm:pt modelId="{64321754-AD5B-4C07-8D77-06A37D4CEE66}" type="pres">
      <dgm:prSet presAssocID="{92F4FEBB-920A-4228-AD31-D8A250165216}" presName="Name0" presStyleCnt="0">
        <dgm:presLayoutVars>
          <dgm:chPref val="3"/>
          <dgm:dir/>
          <dgm:animLvl val="lvl"/>
          <dgm:resizeHandles/>
        </dgm:presLayoutVars>
      </dgm:prSet>
      <dgm:spPr/>
      <dgm:t>
        <a:bodyPr/>
        <a:lstStyle/>
        <a:p>
          <a:endParaRPr lang="en-US"/>
        </a:p>
      </dgm:t>
    </dgm:pt>
    <dgm:pt modelId="{F27EEC53-2972-429B-8810-D4D99F33C45F}" type="pres">
      <dgm:prSet presAssocID="{4F5FEBB0-9DBB-454E-A489-CEDBE28E3702}" presName="horFlow" presStyleCnt="0"/>
      <dgm:spPr/>
    </dgm:pt>
    <dgm:pt modelId="{39B7407B-2AB8-49A8-8AF4-82784044E43D}" type="pres">
      <dgm:prSet presAssocID="{4F5FEBB0-9DBB-454E-A489-CEDBE28E3702}" presName="bigChev" presStyleLbl="node1" presStyleIdx="0" presStyleCnt="6" custScaleX="143938"/>
      <dgm:spPr/>
      <dgm:t>
        <a:bodyPr/>
        <a:lstStyle/>
        <a:p>
          <a:endParaRPr lang="en-US"/>
        </a:p>
      </dgm:t>
    </dgm:pt>
    <dgm:pt modelId="{95EA08F9-413E-4AB3-8894-D83B70D4191C}" type="pres">
      <dgm:prSet presAssocID="{0261F9EE-DDC2-4A1D-A617-F309F0C6E340}" presName="parTrans" presStyleCnt="0"/>
      <dgm:spPr/>
    </dgm:pt>
    <dgm:pt modelId="{9BA8E901-4F2C-4413-AEB1-30E519BCC3D8}" type="pres">
      <dgm:prSet presAssocID="{7E80D0C8-2816-4EDD-ABE0-31E7F154FFB1}" presName="node" presStyleLbl="alignAccFollowNode1" presStyleIdx="0" presStyleCnt="12" custScaleX="143938">
        <dgm:presLayoutVars>
          <dgm:bulletEnabled val="1"/>
        </dgm:presLayoutVars>
      </dgm:prSet>
      <dgm:spPr/>
      <dgm:t>
        <a:bodyPr/>
        <a:lstStyle/>
        <a:p>
          <a:endParaRPr lang="en-US"/>
        </a:p>
      </dgm:t>
    </dgm:pt>
    <dgm:pt modelId="{7CA91E98-5D6A-47E3-82A8-750C2A8BDDD3}" type="pres">
      <dgm:prSet presAssocID="{F1D836A5-71B5-4B71-856D-BFCB7AAADC11}" presName="sibTrans" presStyleCnt="0"/>
      <dgm:spPr/>
    </dgm:pt>
    <dgm:pt modelId="{F6758218-6559-4511-AFDE-13B4C6505DAE}" type="pres">
      <dgm:prSet presAssocID="{7BECF683-C79B-49CA-96DC-0AB3C1CC98A7}" presName="node" presStyleLbl="alignAccFollowNode1" presStyleIdx="1" presStyleCnt="12" custScaleX="143938">
        <dgm:presLayoutVars>
          <dgm:bulletEnabled val="1"/>
        </dgm:presLayoutVars>
      </dgm:prSet>
      <dgm:spPr/>
      <dgm:t>
        <a:bodyPr/>
        <a:lstStyle/>
        <a:p>
          <a:endParaRPr lang="en-US"/>
        </a:p>
      </dgm:t>
    </dgm:pt>
    <dgm:pt modelId="{919BB200-9527-498D-BE27-9BB143473EF6}" type="pres">
      <dgm:prSet presAssocID="{4F5FEBB0-9DBB-454E-A489-CEDBE28E3702}" presName="vSp" presStyleCnt="0"/>
      <dgm:spPr/>
    </dgm:pt>
    <dgm:pt modelId="{B96CCECD-C1AE-40A1-B59C-C63E885E887C}" type="pres">
      <dgm:prSet presAssocID="{0F0361C0-527E-42CF-86F4-3D8CD871AFA0}" presName="horFlow" presStyleCnt="0"/>
      <dgm:spPr/>
    </dgm:pt>
    <dgm:pt modelId="{275FCE47-43E0-48B9-A485-95D90BA45A4A}" type="pres">
      <dgm:prSet presAssocID="{0F0361C0-527E-42CF-86F4-3D8CD871AFA0}" presName="bigChev" presStyleLbl="node1" presStyleIdx="1" presStyleCnt="6" custScaleX="143938"/>
      <dgm:spPr/>
      <dgm:t>
        <a:bodyPr/>
        <a:lstStyle/>
        <a:p>
          <a:endParaRPr lang="en-US"/>
        </a:p>
      </dgm:t>
    </dgm:pt>
    <dgm:pt modelId="{4ABB432F-F513-4C2B-91CA-3D692E45CE44}" type="pres">
      <dgm:prSet presAssocID="{BD373CBD-51CE-4BEC-A649-C7503324CA07}" presName="parTrans" presStyleCnt="0"/>
      <dgm:spPr/>
    </dgm:pt>
    <dgm:pt modelId="{D1BFD676-7BA3-4EE2-B17F-C11FE4AAFBFD}" type="pres">
      <dgm:prSet presAssocID="{2A6624A6-82BC-44BF-862D-C4CA2D1CA166}" presName="node" presStyleLbl="alignAccFollowNode1" presStyleIdx="2" presStyleCnt="12" custScaleX="143938">
        <dgm:presLayoutVars>
          <dgm:bulletEnabled val="1"/>
        </dgm:presLayoutVars>
      </dgm:prSet>
      <dgm:spPr/>
      <dgm:t>
        <a:bodyPr/>
        <a:lstStyle/>
        <a:p>
          <a:endParaRPr lang="en-US"/>
        </a:p>
      </dgm:t>
    </dgm:pt>
    <dgm:pt modelId="{FDF11CA7-05B6-4C1F-9AD7-527B82529240}" type="pres">
      <dgm:prSet presAssocID="{2F1D4733-3144-46D1-A933-B09D8478B77E}" presName="sibTrans" presStyleCnt="0"/>
      <dgm:spPr/>
    </dgm:pt>
    <dgm:pt modelId="{E96EFA95-CC63-43AB-9DD8-90D204122696}" type="pres">
      <dgm:prSet presAssocID="{0D71CC5B-F590-41B3-9E7C-BA6E44CAFF13}" presName="node" presStyleLbl="alignAccFollowNode1" presStyleIdx="3" presStyleCnt="12" custScaleX="143938">
        <dgm:presLayoutVars>
          <dgm:bulletEnabled val="1"/>
        </dgm:presLayoutVars>
      </dgm:prSet>
      <dgm:spPr/>
      <dgm:t>
        <a:bodyPr/>
        <a:lstStyle/>
        <a:p>
          <a:endParaRPr lang="en-US"/>
        </a:p>
      </dgm:t>
    </dgm:pt>
    <dgm:pt modelId="{F764EF94-DBB7-4478-BC22-B64DB8EDB66D}" type="pres">
      <dgm:prSet presAssocID="{0F0361C0-527E-42CF-86F4-3D8CD871AFA0}" presName="vSp" presStyleCnt="0"/>
      <dgm:spPr/>
    </dgm:pt>
    <dgm:pt modelId="{50D76DB6-BC8A-45E2-B96E-1952863DF92D}" type="pres">
      <dgm:prSet presAssocID="{35016FF8-7A3D-45BC-97AA-12DFF8A2258A}" presName="horFlow" presStyleCnt="0"/>
      <dgm:spPr/>
    </dgm:pt>
    <dgm:pt modelId="{64D50C29-DD8E-4BCE-A6C7-E445CB3B33F6}" type="pres">
      <dgm:prSet presAssocID="{35016FF8-7A3D-45BC-97AA-12DFF8A2258A}" presName="bigChev" presStyleLbl="node1" presStyleIdx="2" presStyleCnt="6" custScaleX="146156"/>
      <dgm:spPr/>
      <dgm:t>
        <a:bodyPr/>
        <a:lstStyle/>
        <a:p>
          <a:endParaRPr lang="en-US"/>
        </a:p>
      </dgm:t>
    </dgm:pt>
    <dgm:pt modelId="{092DBDFB-E1EB-4865-AF28-B83DA4F3A00F}" type="pres">
      <dgm:prSet presAssocID="{8BC8B2F4-390A-4793-9917-36AB2E115269}" presName="parTrans" presStyleCnt="0"/>
      <dgm:spPr/>
    </dgm:pt>
    <dgm:pt modelId="{AC8DAAF0-3741-4F9D-BC50-B2D10084352E}" type="pres">
      <dgm:prSet presAssocID="{05C664C7-5E55-4AA6-B90E-DBD762AA6741}" presName="node" presStyleLbl="alignAccFollowNode1" presStyleIdx="4" presStyleCnt="12" custScaleX="146156">
        <dgm:presLayoutVars>
          <dgm:bulletEnabled val="1"/>
        </dgm:presLayoutVars>
      </dgm:prSet>
      <dgm:spPr/>
      <dgm:t>
        <a:bodyPr/>
        <a:lstStyle/>
        <a:p>
          <a:endParaRPr lang="en-US"/>
        </a:p>
      </dgm:t>
    </dgm:pt>
    <dgm:pt modelId="{72AA1BC8-129B-40A7-B322-B1A609751BF1}" type="pres">
      <dgm:prSet presAssocID="{EE2DB397-C34F-4E8B-89D5-2780692D8BF1}" presName="sibTrans" presStyleCnt="0"/>
      <dgm:spPr/>
    </dgm:pt>
    <dgm:pt modelId="{604DDDE6-D11F-448B-8EBD-B5214B5D27F5}" type="pres">
      <dgm:prSet presAssocID="{EB8D7CF0-F060-416D-ADDA-91A76CDF51A2}" presName="node" presStyleLbl="alignAccFollowNode1" presStyleIdx="5" presStyleCnt="12" custScaleX="146156">
        <dgm:presLayoutVars>
          <dgm:bulletEnabled val="1"/>
        </dgm:presLayoutVars>
      </dgm:prSet>
      <dgm:spPr/>
      <dgm:t>
        <a:bodyPr/>
        <a:lstStyle/>
        <a:p>
          <a:endParaRPr lang="en-US"/>
        </a:p>
      </dgm:t>
    </dgm:pt>
    <dgm:pt modelId="{14B6147F-588D-4722-A06A-1D16FD7547B4}" type="pres">
      <dgm:prSet presAssocID="{35016FF8-7A3D-45BC-97AA-12DFF8A2258A}" presName="vSp" presStyleCnt="0"/>
      <dgm:spPr/>
    </dgm:pt>
    <dgm:pt modelId="{AFE73A07-8CCB-4F80-89A1-576541996011}" type="pres">
      <dgm:prSet presAssocID="{3B4D8C63-B9C7-4236-8AA2-7AD84F4537AD}" presName="horFlow" presStyleCnt="0"/>
      <dgm:spPr/>
    </dgm:pt>
    <dgm:pt modelId="{7FB618B3-B0AA-49A0-A29D-06DE778D713E}" type="pres">
      <dgm:prSet presAssocID="{3B4D8C63-B9C7-4236-8AA2-7AD84F4537AD}" presName="bigChev" presStyleLbl="node1" presStyleIdx="3" presStyleCnt="6" custScaleX="143938"/>
      <dgm:spPr/>
      <dgm:t>
        <a:bodyPr/>
        <a:lstStyle/>
        <a:p>
          <a:endParaRPr lang="en-US"/>
        </a:p>
      </dgm:t>
    </dgm:pt>
    <dgm:pt modelId="{217E0058-8611-41C1-A4A3-1C8383084BEA}" type="pres">
      <dgm:prSet presAssocID="{59C3546E-CE30-468D-AC2D-E32FEB0C2B66}" presName="parTrans" presStyleCnt="0"/>
      <dgm:spPr/>
    </dgm:pt>
    <dgm:pt modelId="{6C3BAA77-48E8-47D3-9E75-33E26DBBF6FC}" type="pres">
      <dgm:prSet presAssocID="{26ACFA55-5DD7-4774-A115-0B3E1591663E}" presName="node" presStyleLbl="alignAccFollowNode1" presStyleIdx="6" presStyleCnt="12" custScaleX="143938">
        <dgm:presLayoutVars>
          <dgm:bulletEnabled val="1"/>
        </dgm:presLayoutVars>
      </dgm:prSet>
      <dgm:spPr/>
      <dgm:t>
        <a:bodyPr/>
        <a:lstStyle/>
        <a:p>
          <a:endParaRPr lang="en-US"/>
        </a:p>
      </dgm:t>
    </dgm:pt>
    <dgm:pt modelId="{E65D7983-67B8-43FB-B06A-3F7D97FEE74F}" type="pres">
      <dgm:prSet presAssocID="{3BA92526-6B18-47B5-8BC3-7F013628213B}" presName="sibTrans" presStyleCnt="0"/>
      <dgm:spPr/>
    </dgm:pt>
    <dgm:pt modelId="{83A3A800-AA53-41C6-B5F0-41475BC1EF26}" type="pres">
      <dgm:prSet presAssocID="{AED4B576-4433-4A7C-8ABC-9E13D7D63F07}" presName="node" presStyleLbl="alignAccFollowNode1" presStyleIdx="7" presStyleCnt="12" custScaleX="143938">
        <dgm:presLayoutVars>
          <dgm:bulletEnabled val="1"/>
        </dgm:presLayoutVars>
      </dgm:prSet>
      <dgm:spPr/>
      <dgm:t>
        <a:bodyPr/>
        <a:lstStyle/>
        <a:p>
          <a:endParaRPr lang="en-US"/>
        </a:p>
      </dgm:t>
    </dgm:pt>
    <dgm:pt modelId="{5F1BA277-4EE2-4EC8-A774-3FD20F4288EA}" type="pres">
      <dgm:prSet presAssocID="{3B4D8C63-B9C7-4236-8AA2-7AD84F4537AD}" presName="vSp" presStyleCnt="0"/>
      <dgm:spPr/>
    </dgm:pt>
    <dgm:pt modelId="{35059E08-0177-4BFF-9A81-E8078C670270}" type="pres">
      <dgm:prSet presAssocID="{A3AB270D-FB59-4F53-87AC-2BF1F93FC7D9}" presName="horFlow" presStyleCnt="0"/>
      <dgm:spPr/>
    </dgm:pt>
    <dgm:pt modelId="{EC22C1BC-E190-417A-B570-91E16F9FF240}" type="pres">
      <dgm:prSet presAssocID="{A3AB270D-FB59-4F53-87AC-2BF1F93FC7D9}" presName="bigChev" presStyleLbl="node1" presStyleIdx="4" presStyleCnt="6" custScaleX="143938"/>
      <dgm:spPr/>
      <dgm:t>
        <a:bodyPr/>
        <a:lstStyle/>
        <a:p>
          <a:endParaRPr lang="en-US"/>
        </a:p>
      </dgm:t>
    </dgm:pt>
    <dgm:pt modelId="{E793AB1C-0992-4662-9130-53AD4343B2C9}" type="pres">
      <dgm:prSet presAssocID="{BE27CA70-62DF-415E-B206-794C37D24E7F}" presName="parTrans" presStyleCnt="0"/>
      <dgm:spPr/>
    </dgm:pt>
    <dgm:pt modelId="{C9B02E74-A60C-4418-8542-CD259CA4F115}" type="pres">
      <dgm:prSet presAssocID="{C03C302A-94BA-4EAA-9A82-15199E4FFF4A}" presName="node" presStyleLbl="alignAccFollowNode1" presStyleIdx="8" presStyleCnt="12" custScaleX="143938">
        <dgm:presLayoutVars>
          <dgm:bulletEnabled val="1"/>
        </dgm:presLayoutVars>
      </dgm:prSet>
      <dgm:spPr/>
      <dgm:t>
        <a:bodyPr/>
        <a:lstStyle/>
        <a:p>
          <a:endParaRPr lang="en-US"/>
        </a:p>
      </dgm:t>
    </dgm:pt>
    <dgm:pt modelId="{A3DC5392-ADAC-4781-858E-98CF7E33F53D}" type="pres">
      <dgm:prSet presAssocID="{022E85D9-68BE-443E-B413-FC101D016E0D}" presName="sibTrans" presStyleCnt="0"/>
      <dgm:spPr/>
    </dgm:pt>
    <dgm:pt modelId="{2749A164-6BA4-4824-8BA8-8CDDA7295012}" type="pres">
      <dgm:prSet presAssocID="{2966697C-C21A-488B-863F-A7DDE0215FE7}" presName="node" presStyleLbl="alignAccFollowNode1" presStyleIdx="9" presStyleCnt="12" custScaleX="143938">
        <dgm:presLayoutVars>
          <dgm:bulletEnabled val="1"/>
        </dgm:presLayoutVars>
      </dgm:prSet>
      <dgm:spPr/>
      <dgm:t>
        <a:bodyPr/>
        <a:lstStyle/>
        <a:p>
          <a:endParaRPr lang="en-US"/>
        </a:p>
      </dgm:t>
    </dgm:pt>
    <dgm:pt modelId="{2F7769BF-697E-4275-AB25-7C3293863F73}" type="pres">
      <dgm:prSet presAssocID="{A3AB270D-FB59-4F53-87AC-2BF1F93FC7D9}" presName="vSp" presStyleCnt="0"/>
      <dgm:spPr/>
    </dgm:pt>
    <dgm:pt modelId="{4DCA7096-C269-4F20-82FB-5634A91EA529}" type="pres">
      <dgm:prSet presAssocID="{3D2F0965-A43D-46BC-BE93-690BFC5E0C7E}" presName="horFlow" presStyleCnt="0"/>
      <dgm:spPr/>
    </dgm:pt>
    <dgm:pt modelId="{49670A67-EEB4-4DD8-85C4-7C9AB76783B2}" type="pres">
      <dgm:prSet presAssocID="{3D2F0965-A43D-46BC-BE93-690BFC5E0C7E}" presName="bigChev" presStyleLbl="node1" presStyleIdx="5" presStyleCnt="6" custScaleX="143938"/>
      <dgm:spPr/>
      <dgm:t>
        <a:bodyPr/>
        <a:lstStyle/>
        <a:p>
          <a:endParaRPr lang="en-US"/>
        </a:p>
      </dgm:t>
    </dgm:pt>
    <dgm:pt modelId="{274D8DA0-38F6-4227-8EB0-918955C92FA5}" type="pres">
      <dgm:prSet presAssocID="{6C533B81-C8FF-483D-9BD4-5C47A06B3337}" presName="parTrans" presStyleCnt="0"/>
      <dgm:spPr/>
    </dgm:pt>
    <dgm:pt modelId="{2D5A66F6-3F03-4DF8-A2E8-0CDBDC786E02}" type="pres">
      <dgm:prSet presAssocID="{7EE8B6C5-7AF5-437D-90B8-336130D71D19}" presName="node" presStyleLbl="alignAccFollowNode1" presStyleIdx="10" presStyleCnt="12" custScaleX="143938">
        <dgm:presLayoutVars>
          <dgm:bulletEnabled val="1"/>
        </dgm:presLayoutVars>
      </dgm:prSet>
      <dgm:spPr/>
      <dgm:t>
        <a:bodyPr/>
        <a:lstStyle/>
        <a:p>
          <a:endParaRPr lang="en-US"/>
        </a:p>
      </dgm:t>
    </dgm:pt>
    <dgm:pt modelId="{9D5EF348-4A0A-4BE0-A117-ABF636DDD2D8}" type="pres">
      <dgm:prSet presAssocID="{A4A4B806-44CB-42B2-BC1D-46E7288126CF}" presName="sibTrans" presStyleCnt="0"/>
      <dgm:spPr/>
    </dgm:pt>
    <dgm:pt modelId="{B3346A60-B1F4-4463-9B70-90DCA85DA21B}" type="pres">
      <dgm:prSet presAssocID="{D82100FD-BD86-49E1-901F-C7F21F49C091}" presName="node" presStyleLbl="alignAccFollowNode1" presStyleIdx="11" presStyleCnt="12" custScaleX="143938">
        <dgm:presLayoutVars>
          <dgm:bulletEnabled val="1"/>
        </dgm:presLayoutVars>
      </dgm:prSet>
      <dgm:spPr/>
      <dgm:t>
        <a:bodyPr/>
        <a:lstStyle/>
        <a:p>
          <a:endParaRPr lang="en-US"/>
        </a:p>
      </dgm:t>
    </dgm:pt>
  </dgm:ptLst>
  <dgm:cxnLst>
    <dgm:cxn modelId="{EFDC2871-CD07-4F53-B058-833E8B0D407B}" type="presOf" srcId="{0D71CC5B-F590-41B3-9E7C-BA6E44CAFF13}" destId="{E96EFA95-CC63-43AB-9DD8-90D204122696}" srcOrd="0" destOrd="0" presId="urn:microsoft.com/office/officeart/2005/8/layout/lProcess3"/>
    <dgm:cxn modelId="{DBBF68C7-133B-4618-8B3F-8AD48938D8EB}" type="presOf" srcId="{92F4FEBB-920A-4228-AD31-D8A250165216}" destId="{64321754-AD5B-4C07-8D77-06A37D4CEE66}" srcOrd="0" destOrd="0" presId="urn:microsoft.com/office/officeart/2005/8/layout/lProcess3"/>
    <dgm:cxn modelId="{AF2E4E65-DC8B-4835-8B15-EC7F637F9E3F}" srcId="{0F0361C0-527E-42CF-86F4-3D8CD871AFA0}" destId="{0D71CC5B-F590-41B3-9E7C-BA6E44CAFF13}" srcOrd="1" destOrd="0" parTransId="{FA155530-A5FD-45FE-B6D7-A89C44FEE54C}" sibTransId="{991BE43B-7F5A-4DDD-9CA6-1BF3CAE2EEEF}"/>
    <dgm:cxn modelId="{2FC0DFBC-421D-4F94-83AE-DB248CE7CF39}" type="presOf" srcId="{4F5FEBB0-9DBB-454E-A489-CEDBE28E3702}" destId="{39B7407B-2AB8-49A8-8AF4-82784044E43D}" srcOrd="0" destOrd="0" presId="urn:microsoft.com/office/officeart/2005/8/layout/lProcess3"/>
    <dgm:cxn modelId="{D37C6B1D-631E-4E6C-BDF6-9E582C89CF5B}" type="presOf" srcId="{3B4D8C63-B9C7-4236-8AA2-7AD84F4537AD}" destId="{7FB618B3-B0AA-49A0-A29D-06DE778D713E}" srcOrd="0" destOrd="0" presId="urn:microsoft.com/office/officeart/2005/8/layout/lProcess3"/>
    <dgm:cxn modelId="{7319887E-57A5-4596-930E-5F58D25845FC}" srcId="{4F5FEBB0-9DBB-454E-A489-CEDBE28E3702}" destId="{7BECF683-C79B-49CA-96DC-0AB3C1CC98A7}" srcOrd="1" destOrd="0" parTransId="{77350F09-795A-46F9-B4FB-EB2A40A85EA4}" sibTransId="{742E1049-D578-409B-ADF6-604682487DAF}"/>
    <dgm:cxn modelId="{34F1F72D-F2AA-4AE8-9D07-B7D58A6D2BEE}" srcId="{4F5FEBB0-9DBB-454E-A489-CEDBE28E3702}" destId="{7E80D0C8-2816-4EDD-ABE0-31E7F154FFB1}" srcOrd="0" destOrd="0" parTransId="{0261F9EE-DDC2-4A1D-A617-F309F0C6E340}" sibTransId="{F1D836A5-71B5-4B71-856D-BFCB7AAADC11}"/>
    <dgm:cxn modelId="{9F204A3F-1A11-47CC-BC29-532AA8D754C6}" srcId="{92F4FEBB-920A-4228-AD31-D8A250165216}" destId="{35016FF8-7A3D-45BC-97AA-12DFF8A2258A}" srcOrd="2" destOrd="0" parTransId="{C7779310-F010-4448-90DF-FA69742A6000}" sibTransId="{E1835E58-E68D-4675-BFD5-565E7DA11EDC}"/>
    <dgm:cxn modelId="{F82E259D-75BF-4E70-9CAC-108DF21B47D9}" type="presOf" srcId="{05C664C7-5E55-4AA6-B90E-DBD762AA6741}" destId="{AC8DAAF0-3741-4F9D-BC50-B2D10084352E}" srcOrd="0" destOrd="0" presId="urn:microsoft.com/office/officeart/2005/8/layout/lProcess3"/>
    <dgm:cxn modelId="{2EC149B5-3A0C-43E2-9C68-273A90B818F9}" srcId="{35016FF8-7A3D-45BC-97AA-12DFF8A2258A}" destId="{05C664C7-5E55-4AA6-B90E-DBD762AA6741}" srcOrd="0" destOrd="0" parTransId="{8BC8B2F4-390A-4793-9917-36AB2E115269}" sibTransId="{EE2DB397-C34F-4E8B-89D5-2780692D8BF1}"/>
    <dgm:cxn modelId="{ECBBF5AE-57BC-4686-A954-FCA85B0222E4}" srcId="{92F4FEBB-920A-4228-AD31-D8A250165216}" destId="{3B4D8C63-B9C7-4236-8AA2-7AD84F4537AD}" srcOrd="3" destOrd="0" parTransId="{F5646B9B-6267-433B-A898-E85F6DEF1342}" sibTransId="{71BEEA59-2B3D-4500-9311-8CF6B2FBAA5D}"/>
    <dgm:cxn modelId="{1AB0DBE8-C5A6-42E6-BB35-FFCD280B7AC1}" srcId="{3D2F0965-A43D-46BC-BE93-690BFC5E0C7E}" destId="{7EE8B6C5-7AF5-437D-90B8-336130D71D19}" srcOrd="0" destOrd="0" parTransId="{6C533B81-C8FF-483D-9BD4-5C47A06B3337}" sibTransId="{A4A4B806-44CB-42B2-BC1D-46E7288126CF}"/>
    <dgm:cxn modelId="{6D0F181E-09F0-430C-BF99-A3C8DCEA83B2}" srcId="{92F4FEBB-920A-4228-AD31-D8A250165216}" destId="{0F0361C0-527E-42CF-86F4-3D8CD871AFA0}" srcOrd="1" destOrd="0" parTransId="{CB9BB719-549D-43D6-8AE0-2F200E086A45}" sibTransId="{25E60352-6D02-4945-B346-CEF0B23F9F52}"/>
    <dgm:cxn modelId="{2F74D958-5B9E-4778-ADBA-5623792EF630}" srcId="{A3AB270D-FB59-4F53-87AC-2BF1F93FC7D9}" destId="{C03C302A-94BA-4EAA-9A82-15199E4FFF4A}" srcOrd="0" destOrd="0" parTransId="{BE27CA70-62DF-415E-B206-794C37D24E7F}" sibTransId="{022E85D9-68BE-443E-B413-FC101D016E0D}"/>
    <dgm:cxn modelId="{E29ED2FB-ACC3-4BD3-A481-44E64D199F92}" type="presOf" srcId="{2966697C-C21A-488B-863F-A7DDE0215FE7}" destId="{2749A164-6BA4-4824-8BA8-8CDDA7295012}" srcOrd="0" destOrd="0" presId="urn:microsoft.com/office/officeart/2005/8/layout/lProcess3"/>
    <dgm:cxn modelId="{6D552BC8-9621-4D60-B062-C4EC0FF2253C}" srcId="{92F4FEBB-920A-4228-AD31-D8A250165216}" destId="{A3AB270D-FB59-4F53-87AC-2BF1F93FC7D9}" srcOrd="4" destOrd="0" parTransId="{40865CA2-3484-43CC-A174-9DC40C3C192E}" sibTransId="{A40DF590-AE46-4558-B1A8-9F850AD7EF69}"/>
    <dgm:cxn modelId="{FC1AEDE9-D115-497C-B231-74EA78EC106D}" type="presOf" srcId="{2A6624A6-82BC-44BF-862D-C4CA2D1CA166}" destId="{D1BFD676-7BA3-4EE2-B17F-C11FE4AAFBFD}" srcOrd="0" destOrd="0" presId="urn:microsoft.com/office/officeart/2005/8/layout/lProcess3"/>
    <dgm:cxn modelId="{19E10945-E585-401F-8DE7-5CF0C160790F}" srcId="{92F4FEBB-920A-4228-AD31-D8A250165216}" destId="{4F5FEBB0-9DBB-454E-A489-CEDBE28E3702}" srcOrd="0" destOrd="0" parTransId="{01B12097-7A20-4B14-89E3-6FDF175C23D9}" sibTransId="{1E3478A4-7490-4F73-8912-E2D8226680C8}"/>
    <dgm:cxn modelId="{2908E770-E2E9-41C4-9195-D50A504FAFDB}" srcId="{92F4FEBB-920A-4228-AD31-D8A250165216}" destId="{3D2F0965-A43D-46BC-BE93-690BFC5E0C7E}" srcOrd="5" destOrd="0" parTransId="{8ADF6AEF-6D6E-447E-9BE3-72BAEE7E1C17}" sibTransId="{DB43B3CE-C5BE-461A-A7AF-B7361261AA1F}"/>
    <dgm:cxn modelId="{55D9D95F-DAE6-49B7-84FA-762412B11DA3}" type="presOf" srcId="{D82100FD-BD86-49E1-901F-C7F21F49C091}" destId="{B3346A60-B1F4-4463-9B70-90DCA85DA21B}" srcOrd="0" destOrd="0" presId="urn:microsoft.com/office/officeart/2005/8/layout/lProcess3"/>
    <dgm:cxn modelId="{E588F4C8-5E77-4B2A-9251-EF0657EC11E6}" type="presOf" srcId="{A3AB270D-FB59-4F53-87AC-2BF1F93FC7D9}" destId="{EC22C1BC-E190-417A-B570-91E16F9FF240}" srcOrd="0" destOrd="0" presId="urn:microsoft.com/office/officeart/2005/8/layout/lProcess3"/>
    <dgm:cxn modelId="{464543B1-C1EB-412E-94A9-9A37085E118C}" srcId="{0F0361C0-527E-42CF-86F4-3D8CD871AFA0}" destId="{2A6624A6-82BC-44BF-862D-C4CA2D1CA166}" srcOrd="0" destOrd="0" parTransId="{BD373CBD-51CE-4BEC-A649-C7503324CA07}" sibTransId="{2F1D4733-3144-46D1-A933-B09D8478B77E}"/>
    <dgm:cxn modelId="{6E1A1BFA-A83E-4159-9283-10A2DD0C5234}" srcId="{3D2F0965-A43D-46BC-BE93-690BFC5E0C7E}" destId="{D82100FD-BD86-49E1-901F-C7F21F49C091}" srcOrd="1" destOrd="0" parTransId="{BF4D2EEB-A332-4377-8EC5-DC78C1F44792}" sibTransId="{735F5DBE-870A-4C17-90AE-4E134204EE58}"/>
    <dgm:cxn modelId="{DDC26D20-D17B-44B9-821D-803977434AF0}" srcId="{35016FF8-7A3D-45BC-97AA-12DFF8A2258A}" destId="{EB8D7CF0-F060-416D-ADDA-91A76CDF51A2}" srcOrd="1" destOrd="0" parTransId="{0CD4DF03-17F7-4456-BA5A-B8FEC11D9103}" sibTransId="{D02F4822-00B5-411D-9B1F-2C1E064913F8}"/>
    <dgm:cxn modelId="{EFC9FCC0-D2D6-4EB2-83FE-196A31AA922A}" type="presOf" srcId="{0F0361C0-527E-42CF-86F4-3D8CD871AFA0}" destId="{275FCE47-43E0-48B9-A485-95D90BA45A4A}" srcOrd="0" destOrd="0" presId="urn:microsoft.com/office/officeart/2005/8/layout/lProcess3"/>
    <dgm:cxn modelId="{114AC662-906D-4C1B-BE84-5B8D52D9230F}" srcId="{A3AB270D-FB59-4F53-87AC-2BF1F93FC7D9}" destId="{2966697C-C21A-488B-863F-A7DDE0215FE7}" srcOrd="1" destOrd="0" parTransId="{B5BB34BC-9774-4884-A447-0E8A5C478D97}" sibTransId="{84E8333B-384B-436E-8E4A-AAC626903448}"/>
    <dgm:cxn modelId="{E1AFF4F0-4B32-46E0-975A-38FD2711D7D3}" type="presOf" srcId="{26ACFA55-5DD7-4774-A115-0B3E1591663E}" destId="{6C3BAA77-48E8-47D3-9E75-33E26DBBF6FC}" srcOrd="0" destOrd="0" presId="urn:microsoft.com/office/officeart/2005/8/layout/lProcess3"/>
    <dgm:cxn modelId="{5CF868BB-7909-420C-9130-4C99ED6145AC}" type="presOf" srcId="{EB8D7CF0-F060-416D-ADDA-91A76CDF51A2}" destId="{604DDDE6-D11F-448B-8EBD-B5214B5D27F5}" srcOrd="0" destOrd="0" presId="urn:microsoft.com/office/officeart/2005/8/layout/lProcess3"/>
    <dgm:cxn modelId="{C3B976ED-CD3A-4DC2-A7C1-FE663D8E09DC}" type="presOf" srcId="{AED4B576-4433-4A7C-8ABC-9E13D7D63F07}" destId="{83A3A800-AA53-41C6-B5F0-41475BC1EF26}" srcOrd="0" destOrd="0" presId="urn:microsoft.com/office/officeart/2005/8/layout/lProcess3"/>
    <dgm:cxn modelId="{3148FB55-6C40-4852-8CB8-A41A64976A99}" type="presOf" srcId="{7E80D0C8-2816-4EDD-ABE0-31E7F154FFB1}" destId="{9BA8E901-4F2C-4413-AEB1-30E519BCC3D8}" srcOrd="0" destOrd="0" presId="urn:microsoft.com/office/officeart/2005/8/layout/lProcess3"/>
    <dgm:cxn modelId="{9B8633B7-C791-4A4D-9F9B-C7F7712CB05E}" type="presOf" srcId="{7BECF683-C79B-49CA-96DC-0AB3C1CC98A7}" destId="{F6758218-6559-4511-AFDE-13B4C6505DAE}" srcOrd="0" destOrd="0" presId="urn:microsoft.com/office/officeart/2005/8/layout/lProcess3"/>
    <dgm:cxn modelId="{A0E772BE-609D-43B5-BF3F-E126A15CD2B2}" type="presOf" srcId="{C03C302A-94BA-4EAA-9A82-15199E4FFF4A}" destId="{C9B02E74-A60C-4418-8542-CD259CA4F115}" srcOrd="0" destOrd="0" presId="urn:microsoft.com/office/officeart/2005/8/layout/lProcess3"/>
    <dgm:cxn modelId="{EA02D6BC-66D7-43C5-AA11-AE473AF375BB}" type="presOf" srcId="{7EE8B6C5-7AF5-437D-90B8-336130D71D19}" destId="{2D5A66F6-3F03-4DF8-A2E8-0CDBDC786E02}" srcOrd="0" destOrd="0" presId="urn:microsoft.com/office/officeart/2005/8/layout/lProcess3"/>
    <dgm:cxn modelId="{A15430F2-EE3E-4753-AB82-5935E03694A1}" srcId="{3B4D8C63-B9C7-4236-8AA2-7AD84F4537AD}" destId="{26ACFA55-5DD7-4774-A115-0B3E1591663E}" srcOrd="0" destOrd="0" parTransId="{59C3546E-CE30-468D-AC2D-E32FEB0C2B66}" sibTransId="{3BA92526-6B18-47B5-8BC3-7F013628213B}"/>
    <dgm:cxn modelId="{60EB5A95-34DF-4395-A0A0-6A219D5A6A91}" type="presOf" srcId="{3D2F0965-A43D-46BC-BE93-690BFC5E0C7E}" destId="{49670A67-EEB4-4DD8-85C4-7C9AB76783B2}" srcOrd="0" destOrd="0" presId="urn:microsoft.com/office/officeart/2005/8/layout/lProcess3"/>
    <dgm:cxn modelId="{51F1172E-F43C-4BBC-BAA2-13881A9543D4}" type="presOf" srcId="{35016FF8-7A3D-45BC-97AA-12DFF8A2258A}" destId="{64D50C29-DD8E-4BCE-A6C7-E445CB3B33F6}" srcOrd="0" destOrd="0" presId="urn:microsoft.com/office/officeart/2005/8/layout/lProcess3"/>
    <dgm:cxn modelId="{D1107137-7265-48C9-919C-B7AED0788330}" srcId="{3B4D8C63-B9C7-4236-8AA2-7AD84F4537AD}" destId="{AED4B576-4433-4A7C-8ABC-9E13D7D63F07}" srcOrd="1" destOrd="0" parTransId="{FF80A164-C089-4E02-AE88-5A0F94F6AD0C}" sibTransId="{450E2B64-5653-400C-9849-F5324FA88AEB}"/>
    <dgm:cxn modelId="{1DD7B997-E93E-47F0-BF07-FBF1E83CCE90}" type="presParOf" srcId="{64321754-AD5B-4C07-8D77-06A37D4CEE66}" destId="{F27EEC53-2972-429B-8810-D4D99F33C45F}" srcOrd="0" destOrd="0" presId="urn:microsoft.com/office/officeart/2005/8/layout/lProcess3"/>
    <dgm:cxn modelId="{B311FBA1-5088-4796-A9BE-9B9B8F29788E}" type="presParOf" srcId="{F27EEC53-2972-429B-8810-D4D99F33C45F}" destId="{39B7407B-2AB8-49A8-8AF4-82784044E43D}" srcOrd="0" destOrd="0" presId="urn:microsoft.com/office/officeart/2005/8/layout/lProcess3"/>
    <dgm:cxn modelId="{4E35C6F5-4510-4E17-9F3A-67A6C86AA1F2}" type="presParOf" srcId="{F27EEC53-2972-429B-8810-D4D99F33C45F}" destId="{95EA08F9-413E-4AB3-8894-D83B70D4191C}" srcOrd="1" destOrd="0" presId="urn:microsoft.com/office/officeart/2005/8/layout/lProcess3"/>
    <dgm:cxn modelId="{799B5572-FDFB-4F10-AC6A-02EB1983F313}" type="presParOf" srcId="{F27EEC53-2972-429B-8810-D4D99F33C45F}" destId="{9BA8E901-4F2C-4413-AEB1-30E519BCC3D8}" srcOrd="2" destOrd="0" presId="urn:microsoft.com/office/officeart/2005/8/layout/lProcess3"/>
    <dgm:cxn modelId="{7E840B30-2A44-4E37-9A60-364FECEC22D8}" type="presParOf" srcId="{F27EEC53-2972-429B-8810-D4D99F33C45F}" destId="{7CA91E98-5D6A-47E3-82A8-750C2A8BDDD3}" srcOrd="3" destOrd="0" presId="urn:microsoft.com/office/officeart/2005/8/layout/lProcess3"/>
    <dgm:cxn modelId="{16F0CBA4-5905-454E-B71D-0DBABFDBBD71}" type="presParOf" srcId="{F27EEC53-2972-429B-8810-D4D99F33C45F}" destId="{F6758218-6559-4511-AFDE-13B4C6505DAE}" srcOrd="4" destOrd="0" presId="urn:microsoft.com/office/officeart/2005/8/layout/lProcess3"/>
    <dgm:cxn modelId="{FDC09DAE-CAD8-4134-9900-1592C5856B57}" type="presParOf" srcId="{64321754-AD5B-4C07-8D77-06A37D4CEE66}" destId="{919BB200-9527-498D-BE27-9BB143473EF6}" srcOrd="1" destOrd="0" presId="urn:microsoft.com/office/officeart/2005/8/layout/lProcess3"/>
    <dgm:cxn modelId="{C788A4BE-38A4-463F-8E66-A91CB2EB2C3A}" type="presParOf" srcId="{64321754-AD5B-4C07-8D77-06A37D4CEE66}" destId="{B96CCECD-C1AE-40A1-B59C-C63E885E887C}" srcOrd="2" destOrd="0" presId="urn:microsoft.com/office/officeart/2005/8/layout/lProcess3"/>
    <dgm:cxn modelId="{0C33A2CA-B9D4-4B8D-A051-63DB2AB46E44}" type="presParOf" srcId="{B96CCECD-C1AE-40A1-B59C-C63E885E887C}" destId="{275FCE47-43E0-48B9-A485-95D90BA45A4A}" srcOrd="0" destOrd="0" presId="urn:microsoft.com/office/officeart/2005/8/layout/lProcess3"/>
    <dgm:cxn modelId="{AD61A92C-D620-48E7-982A-DFAB50897666}" type="presParOf" srcId="{B96CCECD-C1AE-40A1-B59C-C63E885E887C}" destId="{4ABB432F-F513-4C2B-91CA-3D692E45CE44}" srcOrd="1" destOrd="0" presId="urn:microsoft.com/office/officeart/2005/8/layout/lProcess3"/>
    <dgm:cxn modelId="{195A4247-E149-4A9A-B280-3B299D46A209}" type="presParOf" srcId="{B96CCECD-C1AE-40A1-B59C-C63E885E887C}" destId="{D1BFD676-7BA3-4EE2-B17F-C11FE4AAFBFD}" srcOrd="2" destOrd="0" presId="urn:microsoft.com/office/officeart/2005/8/layout/lProcess3"/>
    <dgm:cxn modelId="{2BA87D04-9ECD-49F9-9D02-39F6A9F0F834}" type="presParOf" srcId="{B96CCECD-C1AE-40A1-B59C-C63E885E887C}" destId="{FDF11CA7-05B6-4C1F-9AD7-527B82529240}" srcOrd="3" destOrd="0" presId="urn:microsoft.com/office/officeart/2005/8/layout/lProcess3"/>
    <dgm:cxn modelId="{773B9574-5EE9-4168-95B4-945B37B08FB8}" type="presParOf" srcId="{B96CCECD-C1AE-40A1-B59C-C63E885E887C}" destId="{E96EFA95-CC63-43AB-9DD8-90D204122696}" srcOrd="4" destOrd="0" presId="urn:microsoft.com/office/officeart/2005/8/layout/lProcess3"/>
    <dgm:cxn modelId="{613F3132-2222-4D85-8AFA-324B2CD3F3C5}" type="presParOf" srcId="{64321754-AD5B-4C07-8D77-06A37D4CEE66}" destId="{F764EF94-DBB7-4478-BC22-B64DB8EDB66D}" srcOrd="3" destOrd="0" presId="urn:microsoft.com/office/officeart/2005/8/layout/lProcess3"/>
    <dgm:cxn modelId="{7DEA8889-BFEC-4092-ACA1-11E0734E3E97}" type="presParOf" srcId="{64321754-AD5B-4C07-8D77-06A37D4CEE66}" destId="{50D76DB6-BC8A-45E2-B96E-1952863DF92D}" srcOrd="4" destOrd="0" presId="urn:microsoft.com/office/officeart/2005/8/layout/lProcess3"/>
    <dgm:cxn modelId="{5A23540A-79F4-4C54-B25D-7D5B90B1C890}" type="presParOf" srcId="{50D76DB6-BC8A-45E2-B96E-1952863DF92D}" destId="{64D50C29-DD8E-4BCE-A6C7-E445CB3B33F6}" srcOrd="0" destOrd="0" presId="urn:microsoft.com/office/officeart/2005/8/layout/lProcess3"/>
    <dgm:cxn modelId="{149750F1-C809-40C7-93CC-8EB2EC938ABC}" type="presParOf" srcId="{50D76DB6-BC8A-45E2-B96E-1952863DF92D}" destId="{092DBDFB-E1EB-4865-AF28-B83DA4F3A00F}" srcOrd="1" destOrd="0" presId="urn:microsoft.com/office/officeart/2005/8/layout/lProcess3"/>
    <dgm:cxn modelId="{88307F45-C2EA-4361-A355-2DEE35C316FC}" type="presParOf" srcId="{50D76DB6-BC8A-45E2-B96E-1952863DF92D}" destId="{AC8DAAF0-3741-4F9D-BC50-B2D10084352E}" srcOrd="2" destOrd="0" presId="urn:microsoft.com/office/officeart/2005/8/layout/lProcess3"/>
    <dgm:cxn modelId="{FA45ED8F-1C8C-4DE3-8B81-B09A3D947E60}" type="presParOf" srcId="{50D76DB6-BC8A-45E2-B96E-1952863DF92D}" destId="{72AA1BC8-129B-40A7-B322-B1A609751BF1}" srcOrd="3" destOrd="0" presId="urn:microsoft.com/office/officeart/2005/8/layout/lProcess3"/>
    <dgm:cxn modelId="{1A36928D-61BE-41D5-B690-63766D2D9ACD}" type="presParOf" srcId="{50D76DB6-BC8A-45E2-B96E-1952863DF92D}" destId="{604DDDE6-D11F-448B-8EBD-B5214B5D27F5}" srcOrd="4" destOrd="0" presId="urn:microsoft.com/office/officeart/2005/8/layout/lProcess3"/>
    <dgm:cxn modelId="{08FFB500-557A-4C37-AC25-7E44688A52C1}" type="presParOf" srcId="{64321754-AD5B-4C07-8D77-06A37D4CEE66}" destId="{14B6147F-588D-4722-A06A-1D16FD7547B4}" srcOrd="5" destOrd="0" presId="urn:microsoft.com/office/officeart/2005/8/layout/lProcess3"/>
    <dgm:cxn modelId="{AEA1034F-EF17-4D77-88E4-94634187741E}" type="presParOf" srcId="{64321754-AD5B-4C07-8D77-06A37D4CEE66}" destId="{AFE73A07-8CCB-4F80-89A1-576541996011}" srcOrd="6" destOrd="0" presId="urn:microsoft.com/office/officeart/2005/8/layout/lProcess3"/>
    <dgm:cxn modelId="{2A7D3AEB-B258-4F9D-B90C-1339AAF04195}" type="presParOf" srcId="{AFE73A07-8CCB-4F80-89A1-576541996011}" destId="{7FB618B3-B0AA-49A0-A29D-06DE778D713E}" srcOrd="0" destOrd="0" presId="urn:microsoft.com/office/officeart/2005/8/layout/lProcess3"/>
    <dgm:cxn modelId="{FA798709-B184-4149-8E5C-F6F3AB9567D0}" type="presParOf" srcId="{AFE73A07-8CCB-4F80-89A1-576541996011}" destId="{217E0058-8611-41C1-A4A3-1C8383084BEA}" srcOrd="1" destOrd="0" presId="urn:microsoft.com/office/officeart/2005/8/layout/lProcess3"/>
    <dgm:cxn modelId="{CBE63F45-89A7-4D8E-9924-4AB0A51A96CD}" type="presParOf" srcId="{AFE73A07-8CCB-4F80-89A1-576541996011}" destId="{6C3BAA77-48E8-47D3-9E75-33E26DBBF6FC}" srcOrd="2" destOrd="0" presId="urn:microsoft.com/office/officeart/2005/8/layout/lProcess3"/>
    <dgm:cxn modelId="{BC727024-C0EA-4475-8AF5-0C76D894984F}" type="presParOf" srcId="{AFE73A07-8CCB-4F80-89A1-576541996011}" destId="{E65D7983-67B8-43FB-B06A-3F7D97FEE74F}" srcOrd="3" destOrd="0" presId="urn:microsoft.com/office/officeart/2005/8/layout/lProcess3"/>
    <dgm:cxn modelId="{F7F21CFF-82E0-48EB-B543-A2C91BA1795D}" type="presParOf" srcId="{AFE73A07-8CCB-4F80-89A1-576541996011}" destId="{83A3A800-AA53-41C6-B5F0-41475BC1EF26}" srcOrd="4" destOrd="0" presId="urn:microsoft.com/office/officeart/2005/8/layout/lProcess3"/>
    <dgm:cxn modelId="{30525A22-C608-48D6-AA43-C9695E8FD0E4}" type="presParOf" srcId="{64321754-AD5B-4C07-8D77-06A37D4CEE66}" destId="{5F1BA277-4EE2-4EC8-A774-3FD20F4288EA}" srcOrd="7" destOrd="0" presId="urn:microsoft.com/office/officeart/2005/8/layout/lProcess3"/>
    <dgm:cxn modelId="{8109D592-3228-452F-93DE-F8E49DEAED7B}" type="presParOf" srcId="{64321754-AD5B-4C07-8D77-06A37D4CEE66}" destId="{35059E08-0177-4BFF-9A81-E8078C670270}" srcOrd="8" destOrd="0" presId="urn:microsoft.com/office/officeart/2005/8/layout/lProcess3"/>
    <dgm:cxn modelId="{3A5CF079-2E29-446B-A869-2A13A8B4040C}" type="presParOf" srcId="{35059E08-0177-4BFF-9A81-E8078C670270}" destId="{EC22C1BC-E190-417A-B570-91E16F9FF240}" srcOrd="0" destOrd="0" presId="urn:microsoft.com/office/officeart/2005/8/layout/lProcess3"/>
    <dgm:cxn modelId="{75D84677-B500-48C5-A201-D22AF5236987}" type="presParOf" srcId="{35059E08-0177-4BFF-9A81-E8078C670270}" destId="{E793AB1C-0992-4662-9130-53AD4343B2C9}" srcOrd="1" destOrd="0" presId="urn:microsoft.com/office/officeart/2005/8/layout/lProcess3"/>
    <dgm:cxn modelId="{08E893E6-B42A-4C22-A0AA-FF2F20A78E66}" type="presParOf" srcId="{35059E08-0177-4BFF-9A81-E8078C670270}" destId="{C9B02E74-A60C-4418-8542-CD259CA4F115}" srcOrd="2" destOrd="0" presId="urn:microsoft.com/office/officeart/2005/8/layout/lProcess3"/>
    <dgm:cxn modelId="{617531D8-F6E0-48DA-967E-645301092996}" type="presParOf" srcId="{35059E08-0177-4BFF-9A81-E8078C670270}" destId="{A3DC5392-ADAC-4781-858E-98CF7E33F53D}" srcOrd="3" destOrd="0" presId="urn:microsoft.com/office/officeart/2005/8/layout/lProcess3"/>
    <dgm:cxn modelId="{D687F13C-42B2-407C-8683-3CA58ED34089}" type="presParOf" srcId="{35059E08-0177-4BFF-9A81-E8078C670270}" destId="{2749A164-6BA4-4824-8BA8-8CDDA7295012}" srcOrd="4" destOrd="0" presId="urn:microsoft.com/office/officeart/2005/8/layout/lProcess3"/>
    <dgm:cxn modelId="{63DC4210-DDC6-436C-BB62-48A55EE93678}" type="presParOf" srcId="{64321754-AD5B-4C07-8D77-06A37D4CEE66}" destId="{2F7769BF-697E-4275-AB25-7C3293863F73}" srcOrd="9" destOrd="0" presId="urn:microsoft.com/office/officeart/2005/8/layout/lProcess3"/>
    <dgm:cxn modelId="{FACDA1DA-ACB6-478E-8E0C-CFF1D6B7768A}" type="presParOf" srcId="{64321754-AD5B-4C07-8D77-06A37D4CEE66}" destId="{4DCA7096-C269-4F20-82FB-5634A91EA529}" srcOrd="10" destOrd="0" presId="urn:microsoft.com/office/officeart/2005/8/layout/lProcess3"/>
    <dgm:cxn modelId="{EBC0C054-5910-4DE2-9556-386368F51DBD}" type="presParOf" srcId="{4DCA7096-C269-4F20-82FB-5634A91EA529}" destId="{49670A67-EEB4-4DD8-85C4-7C9AB76783B2}" srcOrd="0" destOrd="0" presId="urn:microsoft.com/office/officeart/2005/8/layout/lProcess3"/>
    <dgm:cxn modelId="{1D1C305F-9974-4140-8FB8-CD86BB77B3DA}" type="presParOf" srcId="{4DCA7096-C269-4F20-82FB-5634A91EA529}" destId="{274D8DA0-38F6-4227-8EB0-918955C92FA5}" srcOrd="1" destOrd="0" presId="urn:microsoft.com/office/officeart/2005/8/layout/lProcess3"/>
    <dgm:cxn modelId="{F5FF30C6-0931-4A27-B75D-B8338809E759}" type="presParOf" srcId="{4DCA7096-C269-4F20-82FB-5634A91EA529}" destId="{2D5A66F6-3F03-4DF8-A2E8-0CDBDC786E02}" srcOrd="2" destOrd="0" presId="urn:microsoft.com/office/officeart/2005/8/layout/lProcess3"/>
    <dgm:cxn modelId="{DE5EA0D3-9651-486C-997F-30D358E8E7A5}" type="presParOf" srcId="{4DCA7096-C269-4F20-82FB-5634A91EA529}" destId="{9D5EF348-4A0A-4BE0-A117-ABF636DDD2D8}" srcOrd="3" destOrd="0" presId="urn:microsoft.com/office/officeart/2005/8/layout/lProcess3"/>
    <dgm:cxn modelId="{9328E5CE-C307-43CA-B981-FCF2D29FFB51}" type="presParOf" srcId="{4DCA7096-C269-4F20-82FB-5634A91EA529}" destId="{B3346A60-B1F4-4463-9B70-90DCA85DA21B}"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trike="sngStrike" dirty="0" smtClean="0">
              <a:solidFill>
                <a:schemeClr val="bg1"/>
              </a:solidFill>
              <a:effectLst>
                <a:outerShdw blurRad="38100" dist="38100" dir="2700000" algn="tl">
                  <a:srgbClr val="000000">
                    <a:alpha val="43137"/>
                  </a:srgbClr>
                </a:outerShdw>
              </a:effectLst>
              <a:latin typeface="Franklin Gothic Medium Cond" panose="020B0606030402020204" pitchFamily="34" charset="0"/>
              <a:ea typeface="+mn-ea"/>
              <a:cs typeface="+mn-cs"/>
            </a:rPr>
            <a:t>Ratios: SLR, CRR &amp; Incremental CRR</a:t>
          </a:r>
          <a:endParaRPr lang="en-US" strike="sngStrike" dirty="0">
            <a:solidFill>
              <a:schemeClr val="bg1"/>
            </a:solidFill>
            <a:latin typeface="Franklin Gothic Medium Cond" panose="020B0606030402020204" pitchFamily="34" charset="0"/>
            <a:ea typeface="+mn-ea"/>
            <a:cs typeface="+mn-cs"/>
          </a:endParaRP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950B78CE-2D42-4270-B46F-F4322BB3D2F3}">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Margin / LTV </a:t>
          </a:r>
        </a:p>
      </dgm:t>
    </dgm:pt>
    <dgm:pt modelId="{FFB2C535-495F-4E56-8074-6DF28B634981}" type="parTrans" cxnId="{39FEDB97-651D-4C49-BCC3-39A605DE3B87}">
      <dgm:prSet/>
      <dgm:spPr/>
      <dgm:t>
        <a:bodyPr/>
        <a:lstStyle/>
        <a:p>
          <a:endParaRPr lang="en-US"/>
        </a:p>
      </dgm:t>
    </dgm:pt>
    <dgm:pt modelId="{DF984230-9065-493A-AC38-DA4E71BB9CAC}" type="sibTrans" cxnId="{39FEDB97-651D-4C49-BCC3-39A605DE3B87}">
      <dgm:prSet/>
      <dgm:spPr/>
      <dgm:t>
        <a:bodyPr/>
        <a:lstStyle/>
        <a:p>
          <a:endParaRPr lang="en-US"/>
        </a:p>
      </dgm:t>
    </dgm:pt>
    <dgm:pt modelId="{87E2BD46-0118-4A9E-BF97-62CB1CB78B93}">
      <dgm:prSet/>
      <dgm:spPr/>
      <dgm:t>
        <a:bodyPr/>
        <a:lstStyle/>
        <a:p>
          <a:pPr>
            <a:buNone/>
          </a:pPr>
          <a:r>
            <a:rPr lang="en-US" strike="sngStrike" dirty="0" smtClean="0">
              <a:solidFill>
                <a:sysClr val="window" lastClr="FFFFFF"/>
              </a:solidFill>
              <a:latin typeface="Franklin Gothic Medium Cond" panose="020B0606030402020204" pitchFamily="34" charset="0"/>
              <a:ea typeface="+mn-ea"/>
              <a:cs typeface="+mn-cs"/>
            </a:rPr>
            <a:t>OMO &amp; MSS</a:t>
          </a:r>
          <a:endParaRPr lang="en-US" strike="sngStrike" dirty="0">
            <a:solidFill>
              <a:sysClr val="window" lastClr="FFFFFF"/>
            </a:solidFill>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dirty="0">
              <a:solidFill>
                <a:srgbClr val="FFFF00"/>
              </a:solidFill>
              <a:latin typeface="Franklin Gothic Medium Cond" panose="020B0606030402020204" pitchFamily="34" charset="0"/>
              <a:ea typeface="+mn-ea"/>
              <a:cs typeface="+mn-cs"/>
            </a:rPr>
            <a:t>Rates: Bank, MSF, LAF [Repo, RR</a:t>
          </a:r>
          <a:r>
            <a:rPr lang="en-US" dirty="0" smtClean="0">
              <a:solidFill>
                <a:srgbClr val="FFFF00"/>
              </a:solidFill>
              <a:latin typeface="Franklin Gothic Medium Cond" panose="020B0606030402020204" pitchFamily="34" charset="0"/>
              <a:ea typeface="+mn-ea"/>
              <a:cs typeface="+mn-cs"/>
            </a:rPr>
            <a:t>] </a:t>
          </a:r>
          <a:endParaRPr lang="en-US" dirty="0">
            <a:solidFill>
              <a:srgbClr val="FFFF00"/>
            </a:solidFill>
            <a:latin typeface="Franklin Gothic Medium Cond" panose="020B0606030402020204" pitchFamily="34" charset="0"/>
            <a:ea typeface="+mn-ea"/>
            <a:cs typeface="+mn-cs"/>
          </a:endParaRP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683B50E7-23B1-46DA-892D-829A5D92590D}">
      <dgm:prSet/>
      <dgm:spPr/>
      <dgm:t>
        <a:bodyPr/>
        <a:lstStyle/>
        <a:p>
          <a:pPr>
            <a:buNone/>
          </a:pPr>
          <a:r>
            <a:rPr lang="en-US" dirty="0">
              <a:solidFill>
                <a:sysClr val="window" lastClr="FFFFFF"/>
              </a:solidFill>
              <a:latin typeface="Franklin Gothic Medium Cond" panose="020B0606030402020204" pitchFamily="34" charset="0"/>
              <a:ea typeface="+mn-ea"/>
              <a:cs typeface="+mn-cs"/>
            </a:rPr>
            <a:t>Consumer Credit control / EMI</a:t>
          </a:r>
        </a:p>
      </dgm:t>
    </dgm:pt>
    <dgm:pt modelId="{E925364C-5160-48C2-AA0E-9C1E649E9E3A}" type="parTrans" cxnId="{EE2201F1-8CC1-45EC-8394-3BAB010B903A}">
      <dgm:prSet/>
      <dgm:spPr/>
      <dgm:t>
        <a:bodyPr/>
        <a:lstStyle/>
        <a:p>
          <a:endParaRPr lang="en-US"/>
        </a:p>
      </dgm:t>
    </dgm:pt>
    <dgm:pt modelId="{DF51BA05-C15C-4C98-9B32-7077B4BE111F}" type="sibTrans" cxnId="{EE2201F1-8CC1-45EC-8394-3BAB010B903A}">
      <dgm:prSet/>
      <dgm:spPr/>
      <dgm:t>
        <a:bodyPr/>
        <a:lstStyle/>
        <a:p>
          <a:endParaRPr lang="en-US"/>
        </a:p>
      </dgm:t>
    </dgm:pt>
    <dgm:pt modelId="{403C6F33-E66A-4D60-B41A-9560CCD783A2}">
      <dgm:prSet/>
      <dgm:spPr/>
      <dgm:t>
        <a:bodyPr/>
        <a:lstStyle/>
        <a:p>
          <a:pPr>
            <a:buNone/>
          </a:pPr>
          <a:r>
            <a:rPr lang="en-US" dirty="0">
              <a:solidFill>
                <a:sysClr val="window" lastClr="FFFFFF"/>
              </a:solidFill>
              <a:latin typeface="Franklin Gothic Medium Cond" panose="020B0606030402020204" pitchFamily="34" charset="0"/>
              <a:ea typeface="+mn-ea"/>
              <a:cs typeface="+mn-cs"/>
            </a:rPr>
            <a:t>Credit Rationing  /PSL</a:t>
          </a: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B9CB84C3-D47B-4F0F-99FA-7D9477EDBDAB}">
      <dgm:prSet/>
      <dgm:spPr/>
      <dgm:t>
        <a:bodyPr/>
        <a:lstStyle/>
        <a:p>
          <a:pPr>
            <a:buNone/>
          </a:pPr>
          <a:r>
            <a:rPr lang="en-US" b="0" dirty="0" smtClean="0">
              <a:solidFill>
                <a:sysClr val="window" lastClr="FFFFFF"/>
              </a:solidFill>
              <a:latin typeface="Franklin Gothic Medium Cond" panose="020B0606030402020204" pitchFamily="34" charset="0"/>
              <a:ea typeface="+mn-ea"/>
              <a:cs typeface="+mn-cs"/>
            </a:rPr>
            <a:t>Review of last one year’s Monetary policies.</a:t>
          </a:r>
          <a:endParaRPr lang="en-US" b="0" dirty="0">
            <a:solidFill>
              <a:sysClr val="window" lastClr="FFFFFF"/>
            </a:solidFill>
            <a:latin typeface="Franklin Gothic Medium Cond" panose="020B0606030402020204" pitchFamily="34" charset="0"/>
            <a:ea typeface="+mn-ea"/>
            <a:cs typeface="+mn-cs"/>
          </a:endParaRPr>
        </a:p>
      </dgm:t>
    </dgm:pt>
    <dgm:pt modelId="{61AA73D0-C93F-4301-A348-DA0E54D30D97}" type="parTrans" cxnId="{68A29E57-9518-4057-9C4C-68E0D921F2DE}">
      <dgm:prSet/>
      <dgm:spPr/>
      <dgm:t>
        <a:bodyPr/>
        <a:lstStyle/>
        <a:p>
          <a:endParaRPr lang="en-US"/>
        </a:p>
      </dgm:t>
    </dgm:pt>
    <dgm:pt modelId="{DDA82E23-FFF0-4EE6-BB53-EAB6AE15AC13}" type="sibTrans" cxnId="{68A29E57-9518-4057-9C4C-68E0D921F2DE}">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dgm:spPr/>
      <dgm:t>
        <a:bodyPr/>
        <a:lstStyle/>
        <a:p>
          <a:endParaRPr lang="en-US"/>
        </a:p>
      </dgm:t>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6984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39441C47-F4B4-43AB-948F-526E6A7EAE4B}" srcId="{B5E7C52D-FAB4-42E9-9181-D662FC70933E}" destId="{403C6F33-E66A-4D60-B41A-9560CCD783A2}" srcOrd="2" destOrd="0" parTransId="{8E2DA6EA-DE11-4D93-90B5-8834B9E33B1F}" sibTransId="{8C31EC1F-B09C-4654-BF47-73D70228F3C3}"/>
    <dgm:cxn modelId="{AE9F3C3F-F9A4-4E2E-A19C-BBB0A0C37AFC}" type="presOf" srcId="{B9CB84C3-D47B-4F0F-99FA-7D9477EDBDAB}" destId="{7010B559-FB08-4893-B1DA-5F8BF00CF383}" srcOrd="0" destOrd="4" presId="urn:microsoft.com/office/officeart/2005/8/layout/vList4"/>
    <dgm:cxn modelId="{A8237340-4DDE-4839-B34A-59CF1931C915}" type="presOf" srcId="{403C6F33-E66A-4D60-B41A-9560CCD783A2}" destId="{D47389BE-DC75-4EF3-BEA6-37D69BABEED5}" srcOrd="1" destOrd="3" presId="urn:microsoft.com/office/officeart/2005/8/layout/vList4"/>
    <dgm:cxn modelId="{86963B51-7F43-4617-BBC5-38E7317FBD16}" type="presOf" srcId="{5266C817-9BD3-4039-9582-15A85EC2FBD4}" destId="{BE49013F-3FE3-47B4-891D-F63CD62B100D}" srcOrd="0" destOrd="0" presId="urn:microsoft.com/office/officeart/2005/8/layout/vList4"/>
    <dgm:cxn modelId="{2ED1558C-2094-425D-8594-DC652CD08396}" srcId="{90C1CFE9-B1A6-4B2B-8238-CFCC25176E00}" destId="{B339E8DF-D633-4DC0-BCE6-C05DB1510C5A}" srcOrd="0" destOrd="0" parTransId="{1F51839F-ADDB-49D9-81F8-E8263180A94A}" sibTransId="{D09C590C-21D5-4555-A152-DF9A37A52F73}"/>
    <dgm:cxn modelId="{E511D65D-1FDB-487F-B64F-6C1E944E7433}" type="presOf" srcId="{B339E8DF-D633-4DC0-BCE6-C05DB1510C5A}" destId="{7010B559-FB08-4893-B1DA-5F8BF00CF383}" srcOrd="0" destOrd="1"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F9702B34-94C3-4998-945B-BCD60EC0AC6D}" type="presOf" srcId="{4B2288E3-E3D6-4541-ACBC-15708AA8FEFD}" destId="{839B7839-990A-43CC-A7E1-6883DC84DFE5}" srcOrd="0" destOrd="5" presId="urn:microsoft.com/office/officeart/2005/8/layout/vList4"/>
    <dgm:cxn modelId="{DE570BD8-0C30-4A8E-BB66-43BF3C21139B}" type="presOf" srcId="{4B2288E3-E3D6-4541-ACBC-15708AA8FEFD}" destId="{D47389BE-DC75-4EF3-BEA6-37D69BABEED5}" srcOrd="1" destOrd="5" presId="urn:microsoft.com/office/officeart/2005/8/layout/vList4"/>
    <dgm:cxn modelId="{39FEDB97-651D-4C49-BCC3-39A605DE3B87}" srcId="{B5E7C52D-FAB4-42E9-9181-D662FC70933E}" destId="{950B78CE-2D42-4270-B46F-F4322BB3D2F3}" srcOrd="0" destOrd="0" parTransId="{FFB2C535-495F-4E56-8074-6DF28B634981}" sibTransId="{DF984230-9065-493A-AC38-DA4E71BB9CAC}"/>
    <dgm:cxn modelId="{D0308A2C-26B7-442F-A035-4624DF6D8FA6}" type="presOf" srcId="{87E2BD46-0118-4A9E-BF97-62CB1CB78B93}" destId="{85565C56-143A-4630-B476-DB52129771DB}" srcOrd="1" destOrd="2" presId="urn:microsoft.com/office/officeart/2005/8/layout/vList4"/>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68A29E57-9518-4057-9C4C-68E0D921F2DE}" srcId="{90C1CFE9-B1A6-4B2B-8238-CFCC25176E00}" destId="{B9CB84C3-D47B-4F0F-99FA-7D9477EDBDAB}" srcOrd="3" destOrd="0" parTransId="{61AA73D0-C93F-4301-A348-DA0E54D30D97}" sibTransId="{DDA82E23-FFF0-4EE6-BB53-EAB6AE15AC13}"/>
    <dgm:cxn modelId="{BAED2299-4C8E-438C-B847-4EA1536F1466}" type="presOf" srcId="{B5E7C52D-FAB4-42E9-9181-D662FC70933E}" destId="{839B7839-990A-43CC-A7E1-6883DC84DFE5}" srcOrd="0" destOrd="0" presId="urn:microsoft.com/office/officeart/2005/8/layout/vList4"/>
    <dgm:cxn modelId="{0159B9D4-0DE7-4FBA-8CC7-98E35AE47CA1}" type="presOf" srcId="{90C1CFE9-B1A6-4B2B-8238-CFCC25176E00}" destId="{7010B559-FB08-4893-B1DA-5F8BF00CF383}" srcOrd="0" destOrd="0" presId="urn:microsoft.com/office/officeart/2005/8/layout/vList4"/>
    <dgm:cxn modelId="{EE2201F1-8CC1-45EC-8394-3BAB010B903A}" srcId="{B5E7C52D-FAB4-42E9-9181-D662FC70933E}" destId="{683B50E7-23B1-46DA-892D-829A5D92590D}" srcOrd="1" destOrd="0" parTransId="{E925364C-5160-48C2-AA0E-9C1E649E9E3A}" sibTransId="{DF51BA05-C15C-4C98-9B32-7077B4BE111F}"/>
    <dgm:cxn modelId="{1242E106-2E9D-47F8-8F34-DDEDC53C2C8D}" type="presOf" srcId="{66344C7F-285C-4A31-9902-B1CA856478AD}" destId="{D47389BE-DC75-4EF3-BEA6-37D69BABEED5}" srcOrd="1" destOrd="4" presId="urn:microsoft.com/office/officeart/2005/8/layout/vList4"/>
    <dgm:cxn modelId="{2E465F54-22BD-4D6E-B436-5FD4BE42DBF8}" type="presOf" srcId="{CC0E054C-8032-4CD7-93EE-D175BBDAE787}" destId="{85565C56-143A-4630-B476-DB52129771DB}" srcOrd="1" destOrd="3"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0565A6FA-A799-425A-9FA6-5F16564DDAE0}" srcId="{5266C817-9BD3-4039-9582-15A85EC2FBD4}" destId="{90C1CFE9-B1A6-4B2B-8238-CFCC25176E00}" srcOrd="0" destOrd="0" parTransId="{37FEB5EF-77C6-4394-B4E7-A60ED486D033}" sibTransId="{DADDB62F-7D86-4DF7-9A71-F4730E23BB35}"/>
    <dgm:cxn modelId="{9D99D513-FE9B-409E-B6CA-F7F064F6655E}" type="presOf" srcId="{87E2BD46-0118-4A9E-BF97-62CB1CB78B93}" destId="{7010B559-FB08-4893-B1DA-5F8BF00CF383}" srcOrd="0" destOrd="2" presId="urn:microsoft.com/office/officeart/2005/8/layout/vList4"/>
    <dgm:cxn modelId="{518F35FA-43D0-4752-BB66-2F8D94AEE2B5}" type="presOf" srcId="{683B50E7-23B1-46DA-892D-829A5D92590D}" destId="{D47389BE-DC75-4EF3-BEA6-37D69BABEED5}" srcOrd="1" destOrd="2" presId="urn:microsoft.com/office/officeart/2005/8/layout/vList4"/>
    <dgm:cxn modelId="{5893D3DD-5406-4FF3-81CA-DF42997CC7BD}" srcId="{B5E7C52D-FAB4-42E9-9181-D662FC70933E}" destId="{66344C7F-285C-4A31-9902-B1CA856478AD}" srcOrd="3" destOrd="0" parTransId="{358CEB49-DD83-4867-A357-1F91FE13DFD0}" sibTransId="{A56E6C66-8594-447C-86DB-74A08B67E640}"/>
    <dgm:cxn modelId="{733E3118-A332-4557-8F34-B4D45B080497}" type="presOf" srcId="{403C6F33-E66A-4D60-B41A-9560CCD783A2}" destId="{839B7839-990A-43CC-A7E1-6883DC84DFE5}" srcOrd="0" destOrd="3" presId="urn:microsoft.com/office/officeart/2005/8/layout/vList4"/>
    <dgm:cxn modelId="{BC5BF112-63D2-4BBC-9191-717748F944AA}" type="presOf" srcId="{B5E7C52D-FAB4-42E9-9181-D662FC70933E}" destId="{D47389BE-DC75-4EF3-BEA6-37D69BABEED5}" srcOrd="1" destOrd="0" presId="urn:microsoft.com/office/officeart/2005/8/layout/vList4"/>
    <dgm:cxn modelId="{7C660748-C440-4457-B4EC-646103D66D68}" type="presOf" srcId="{950B78CE-2D42-4270-B46F-F4322BB3D2F3}" destId="{D47389BE-DC75-4EF3-BEA6-37D69BABEED5}" srcOrd="1" destOrd="1" presId="urn:microsoft.com/office/officeart/2005/8/layout/vList4"/>
    <dgm:cxn modelId="{F980F573-2B49-4378-80E7-44DC95BD193F}" type="presOf" srcId="{683B50E7-23B1-46DA-892D-829A5D92590D}" destId="{839B7839-990A-43CC-A7E1-6883DC84DFE5}" srcOrd="0" destOrd="2" presId="urn:microsoft.com/office/officeart/2005/8/layout/vList4"/>
    <dgm:cxn modelId="{779374A0-2EB4-414A-8DE5-3CBAC6A0FC57}" type="presOf" srcId="{B9CB84C3-D47B-4F0F-99FA-7D9477EDBDAB}" destId="{85565C56-143A-4630-B476-DB52129771DB}" srcOrd="1" destOrd="4"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57108145-C773-41A2-BBD1-88EB320D6F09}" type="presOf" srcId="{66344C7F-285C-4A31-9902-B1CA856478AD}" destId="{839B7839-990A-43CC-A7E1-6883DC84DFE5}" srcOrd="0" destOrd="4" presId="urn:microsoft.com/office/officeart/2005/8/layout/vList4"/>
    <dgm:cxn modelId="{54AC2333-C122-49EC-B36C-CD8C50EB34D0}" type="presOf" srcId="{950B78CE-2D42-4270-B46F-F4322BB3D2F3}" destId="{839B7839-990A-43CC-A7E1-6883DC84DFE5}" srcOrd="0" destOrd="1" presId="urn:microsoft.com/office/officeart/2005/8/layout/vList4"/>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66C817-9BD3-4039-9582-15A85EC2FBD4}" type="doc">
      <dgm:prSet loTypeId="urn:microsoft.com/office/officeart/2005/8/layout/vList4"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Quantitative/Gen./Indirect</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B5E7C52D-FAB4-42E9-9181-D662FC70933E}">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Qualitative: Selective, Direct</a:t>
          </a:r>
        </a:p>
      </dgm:t>
    </dgm:pt>
    <dgm:pt modelId="{F2FAA908-3CC4-464C-9B48-06F9D43E6EE2}" type="parTrans" cxnId="{672277AF-C84F-46EA-9A3A-436C105D3767}">
      <dgm:prSet/>
      <dgm:spPr/>
      <dgm:t>
        <a:bodyPr/>
        <a:lstStyle/>
        <a:p>
          <a:endParaRPr lang="en-US"/>
        </a:p>
      </dgm:t>
    </dgm:pt>
    <dgm:pt modelId="{21894302-E0C9-41C5-A053-FE2D55EA7939}" type="sibTrans" cxnId="{672277AF-C84F-46EA-9A3A-436C105D3767}">
      <dgm:prSet/>
      <dgm:spPr/>
      <dgm:t>
        <a:bodyPr/>
        <a:lstStyle/>
        <a:p>
          <a:endParaRPr lang="en-US"/>
        </a:p>
      </dgm:t>
    </dgm:pt>
    <dgm:pt modelId="{B339E8DF-D633-4DC0-BCE6-C05DB1510C5A}">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strike="noStrike" dirty="0" smtClean="0">
              <a:solidFill>
                <a:srgbClr val="FFC000"/>
              </a:solidFill>
              <a:effectLst>
                <a:outerShdw blurRad="38100" dist="38100" dir="2700000" algn="tl">
                  <a:srgbClr val="000000">
                    <a:alpha val="43137"/>
                  </a:srgbClr>
                </a:outerShdw>
              </a:effectLst>
              <a:latin typeface="Franklin Gothic Medium Cond" panose="020B0606030402020204" pitchFamily="34" charset="0"/>
              <a:ea typeface="+mn-ea"/>
              <a:cs typeface="+mn-cs"/>
            </a:rPr>
            <a:t>Ratios: SLR, CRR &amp; Incremental CRR</a:t>
          </a:r>
          <a:endParaRPr lang="en-US" strike="noStrike" dirty="0">
            <a:solidFill>
              <a:srgbClr val="FFC000"/>
            </a:solidFill>
            <a:effectLst>
              <a:outerShdw blurRad="38100" dist="38100" dir="2700000" algn="tl">
                <a:srgbClr val="000000">
                  <a:alpha val="43137"/>
                </a:srgbClr>
              </a:outerShdw>
            </a:effectLst>
            <a:latin typeface="Franklin Gothic Medium Cond" panose="020B0606030402020204" pitchFamily="34" charset="0"/>
            <a:ea typeface="+mn-ea"/>
            <a:cs typeface="+mn-cs"/>
          </a:endParaRPr>
        </a:p>
      </dgm:t>
    </dgm:pt>
    <dgm:pt modelId="{1F51839F-ADDB-49D9-81F8-E8263180A94A}" type="parTrans" cxnId="{2ED1558C-2094-425D-8594-DC652CD08396}">
      <dgm:prSet/>
      <dgm:spPr/>
      <dgm:t>
        <a:bodyPr/>
        <a:lstStyle/>
        <a:p>
          <a:endParaRPr lang="en-US"/>
        </a:p>
      </dgm:t>
    </dgm:pt>
    <dgm:pt modelId="{D09C590C-21D5-4555-A152-DF9A37A52F73}" type="sibTrans" cxnId="{2ED1558C-2094-425D-8594-DC652CD08396}">
      <dgm:prSet/>
      <dgm:spPr/>
      <dgm:t>
        <a:bodyPr/>
        <a:lstStyle/>
        <a:p>
          <a:endParaRPr lang="en-US"/>
        </a:p>
      </dgm:t>
    </dgm:pt>
    <dgm:pt modelId="{950B78CE-2D42-4270-B46F-F4322BB3D2F3}">
      <dgm:prSet phldrT="[Text]"/>
      <dgm:spPr>
        <a:xfrm>
          <a:off x="661353" y="1839864"/>
          <a:ext cx="2620193" cy="629676"/>
        </a:xfr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Margin / LTV </a:t>
          </a:r>
        </a:p>
      </dgm:t>
    </dgm:pt>
    <dgm:pt modelId="{FFB2C535-495F-4E56-8074-6DF28B634981}" type="parTrans" cxnId="{39FEDB97-651D-4C49-BCC3-39A605DE3B87}">
      <dgm:prSet/>
      <dgm:spPr/>
      <dgm:t>
        <a:bodyPr/>
        <a:lstStyle/>
        <a:p>
          <a:endParaRPr lang="en-US"/>
        </a:p>
      </dgm:t>
    </dgm:pt>
    <dgm:pt modelId="{DF984230-9065-493A-AC38-DA4E71BB9CAC}" type="sibTrans" cxnId="{39FEDB97-651D-4C49-BCC3-39A605DE3B87}">
      <dgm:prSet/>
      <dgm:spPr/>
      <dgm:t>
        <a:bodyPr/>
        <a:lstStyle/>
        <a:p>
          <a:endParaRPr lang="en-US"/>
        </a:p>
      </dgm:t>
    </dgm:pt>
    <dgm:pt modelId="{87E2BD46-0118-4A9E-BF97-62CB1CB78B93}">
      <dgm:prSet/>
      <dgm:spPr/>
      <dgm:t>
        <a:bodyPr/>
        <a:lstStyle/>
        <a:p>
          <a:pPr>
            <a:buNone/>
          </a:pPr>
          <a:r>
            <a:rPr lang="en-US" strike="noStrike" dirty="0" smtClean="0">
              <a:solidFill>
                <a:schemeClr val="bg1"/>
              </a:solidFill>
              <a:effectLst/>
              <a:latin typeface="Franklin Gothic Medium Cond" panose="020B0606030402020204" pitchFamily="34" charset="0"/>
              <a:ea typeface="+mn-ea"/>
              <a:cs typeface="+mn-cs"/>
            </a:rPr>
            <a:t>OMO &amp; MSS</a:t>
          </a:r>
          <a:endParaRPr lang="en-US" strike="noStrike" dirty="0">
            <a:solidFill>
              <a:schemeClr val="bg1"/>
            </a:solidFill>
            <a:effectLst/>
            <a:latin typeface="Franklin Gothic Medium Cond" panose="020B0606030402020204" pitchFamily="34" charset="0"/>
            <a:ea typeface="+mn-ea"/>
            <a:cs typeface="+mn-cs"/>
          </a:endParaRPr>
        </a:p>
      </dgm:t>
    </dgm:pt>
    <dgm:pt modelId="{518C1199-4B60-47B1-B9A9-46DADCE56080}" type="parTrans" cxnId="{8B935BC9-1F64-425E-8DD4-6D632D0CAC2C}">
      <dgm:prSet/>
      <dgm:spPr/>
      <dgm:t>
        <a:bodyPr/>
        <a:lstStyle/>
        <a:p>
          <a:endParaRPr lang="en-US"/>
        </a:p>
      </dgm:t>
    </dgm:pt>
    <dgm:pt modelId="{90BE34F8-41C8-4DCE-962F-F35EBDFFE7CF}" type="sibTrans" cxnId="{8B935BC9-1F64-425E-8DD4-6D632D0CAC2C}">
      <dgm:prSet/>
      <dgm:spPr/>
      <dgm:t>
        <a:bodyPr/>
        <a:lstStyle/>
        <a:p>
          <a:endParaRPr lang="en-US"/>
        </a:p>
      </dgm:t>
    </dgm:pt>
    <dgm:pt modelId="{CC0E054C-8032-4CD7-93EE-D175BBDAE787}">
      <dgm:prSet/>
      <dgm:spPr/>
      <dgm:t>
        <a:bodyPr/>
        <a:lstStyle/>
        <a:p>
          <a:pPr>
            <a:buNone/>
          </a:pPr>
          <a:r>
            <a:rPr lang="en-US" dirty="0">
              <a:solidFill>
                <a:sysClr val="window" lastClr="FFFFFF"/>
              </a:solidFill>
              <a:latin typeface="Franklin Gothic Medium Cond" panose="020B0606030402020204" pitchFamily="34" charset="0"/>
              <a:ea typeface="+mn-ea"/>
              <a:cs typeface="+mn-cs"/>
            </a:rPr>
            <a:t>Rates: Bank, MSF, LAF [Repo, RR]</a:t>
          </a:r>
        </a:p>
      </dgm:t>
    </dgm:pt>
    <dgm:pt modelId="{C9EB398B-C7D8-4B76-9991-99D30B97A9FA}" type="parTrans" cxnId="{5B5334D7-49C6-4394-A3DC-41B0D387B10E}">
      <dgm:prSet/>
      <dgm:spPr/>
      <dgm:t>
        <a:bodyPr/>
        <a:lstStyle/>
        <a:p>
          <a:endParaRPr lang="en-US"/>
        </a:p>
      </dgm:t>
    </dgm:pt>
    <dgm:pt modelId="{1AF5AF3B-F168-4EB7-8A2B-C6AE0D8EE20D}" type="sibTrans" cxnId="{5B5334D7-49C6-4394-A3DC-41B0D387B10E}">
      <dgm:prSet/>
      <dgm:spPr/>
      <dgm:t>
        <a:bodyPr/>
        <a:lstStyle/>
        <a:p>
          <a:endParaRPr lang="en-US"/>
        </a:p>
      </dgm:t>
    </dgm:pt>
    <dgm:pt modelId="{683B50E7-23B1-46DA-892D-829A5D92590D}">
      <dgm:prSet/>
      <dgm:spPr/>
      <dgm:t>
        <a:bodyPr/>
        <a:lstStyle/>
        <a:p>
          <a:pPr>
            <a:buNone/>
          </a:pPr>
          <a:r>
            <a:rPr lang="en-US" dirty="0">
              <a:solidFill>
                <a:sysClr val="window" lastClr="FFFFFF"/>
              </a:solidFill>
              <a:latin typeface="Franklin Gothic Medium Cond" panose="020B0606030402020204" pitchFamily="34" charset="0"/>
              <a:ea typeface="+mn-ea"/>
              <a:cs typeface="+mn-cs"/>
            </a:rPr>
            <a:t>Consumer Credit control / EMI</a:t>
          </a:r>
        </a:p>
      </dgm:t>
    </dgm:pt>
    <dgm:pt modelId="{E925364C-5160-48C2-AA0E-9C1E649E9E3A}" type="parTrans" cxnId="{EE2201F1-8CC1-45EC-8394-3BAB010B903A}">
      <dgm:prSet/>
      <dgm:spPr/>
      <dgm:t>
        <a:bodyPr/>
        <a:lstStyle/>
        <a:p>
          <a:endParaRPr lang="en-US"/>
        </a:p>
      </dgm:t>
    </dgm:pt>
    <dgm:pt modelId="{DF51BA05-C15C-4C98-9B32-7077B4BE111F}" type="sibTrans" cxnId="{EE2201F1-8CC1-45EC-8394-3BAB010B903A}">
      <dgm:prSet/>
      <dgm:spPr/>
      <dgm:t>
        <a:bodyPr/>
        <a:lstStyle/>
        <a:p>
          <a:endParaRPr lang="en-US"/>
        </a:p>
      </dgm:t>
    </dgm:pt>
    <dgm:pt modelId="{403C6F33-E66A-4D60-B41A-9560CCD783A2}">
      <dgm:prSet/>
      <dgm:spPr/>
      <dgm:t>
        <a:bodyPr/>
        <a:lstStyle/>
        <a:p>
          <a:pPr>
            <a:buNone/>
          </a:pPr>
          <a:r>
            <a:rPr lang="en-US" dirty="0">
              <a:solidFill>
                <a:sysClr val="window" lastClr="FFFFFF"/>
              </a:solidFill>
              <a:latin typeface="Franklin Gothic Medium Cond" panose="020B0606030402020204" pitchFamily="34" charset="0"/>
              <a:ea typeface="+mn-ea"/>
              <a:cs typeface="+mn-cs"/>
            </a:rPr>
            <a:t>Credit Rationing  /PSL</a:t>
          </a:r>
        </a:p>
      </dgm:t>
    </dgm:pt>
    <dgm:pt modelId="{8E2DA6EA-DE11-4D93-90B5-8834B9E33B1F}" type="parTrans" cxnId="{39441C47-F4B4-43AB-948F-526E6A7EAE4B}">
      <dgm:prSet/>
      <dgm:spPr/>
      <dgm:t>
        <a:bodyPr/>
        <a:lstStyle/>
        <a:p>
          <a:endParaRPr lang="en-US"/>
        </a:p>
      </dgm:t>
    </dgm:pt>
    <dgm:pt modelId="{8C31EC1F-B09C-4654-BF47-73D70228F3C3}" type="sibTrans" cxnId="{39441C47-F4B4-43AB-948F-526E6A7EAE4B}">
      <dgm:prSet/>
      <dgm:spPr/>
      <dgm:t>
        <a:bodyPr/>
        <a:lstStyle/>
        <a:p>
          <a:endParaRPr lang="en-US"/>
        </a:p>
      </dgm:t>
    </dgm:pt>
    <dgm:pt modelId="{66344C7F-285C-4A31-9902-B1CA856478AD}">
      <dgm:prSet/>
      <dgm:spPr/>
      <dgm:t>
        <a:bodyPr/>
        <a:lstStyle/>
        <a:p>
          <a:pPr>
            <a:buNone/>
          </a:pPr>
          <a:r>
            <a:rPr lang="en-US" dirty="0">
              <a:solidFill>
                <a:sysClr val="window" lastClr="FFFFFF"/>
              </a:solidFill>
              <a:latin typeface="Franklin Gothic Medium Cond" panose="020B0606030402020204" pitchFamily="34" charset="0"/>
              <a:ea typeface="+mn-ea"/>
              <a:cs typeface="+mn-cs"/>
            </a:rPr>
            <a:t>Moral Suasion</a:t>
          </a:r>
        </a:p>
      </dgm:t>
    </dgm:pt>
    <dgm:pt modelId="{358CEB49-DD83-4867-A357-1F91FE13DFD0}" type="parTrans" cxnId="{5893D3DD-5406-4FF3-81CA-DF42997CC7BD}">
      <dgm:prSet/>
      <dgm:spPr/>
      <dgm:t>
        <a:bodyPr/>
        <a:lstStyle/>
        <a:p>
          <a:endParaRPr lang="en-US"/>
        </a:p>
      </dgm:t>
    </dgm:pt>
    <dgm:pt modelId="{A56E6C66-8594-447C-86DB-74A08B67E640}" type="sibTrans" cxnId="{5893D3DD-5406-4FF3-81CA-DF42997CC7BD}">
      <dgm:prSet/>
      <dgm:spPr/>
      <dgm:t>
        <a:bodyPr/>
        <a:lstStyle/>
        <a:p>
          <a:endParaRPr lang="en-US"/>
        </a:p>
      </dgm:t>
    </dgm:pt>
    <dgm:pt modelId="{4B2288E3-E3D6-4541-ACBC-15708AA8FEFD}">
      <dgm:prSet/>
      <dgm:spPr/>
      <dgm:t>
        <a:bodyPr/>
        <a:lstStyle/>
        <a:p>
          <a:pPr>
            <a:buNone/>
          </a:pPr>
          <a:r>
            <a:rPr lang="en-US" dirty="0">
              <a:solidFill>
                <a:sysClr val="window" lastClr="FFFFFF"/>
              </a:solidFill>
              <a:latin typeface="Franklin Gothic Medium Cond" panose="020B0606030402020204" pitchFamily="34" charset="0"/>
              <a:ea typeface="+mn-ea"/>
              <a:cs typeface="+mn-cs"/>
            </a:rPr>
            <a:t>Direct Action</a:t>
          </a:r>
        </a:p>
      </dgm:t>
    </dgm:pt>
    <dgm:pt modelId="{096F43BD-25A1-42B2-A85F-AD8E2B1D1CE4}" type="parTrans" cxnId="{C3164FA4-94A2-4B40-8989-E95D6821D50D}">
      <dgm:prSet/>
      <dgm:spPr/>
      <dgm:t>
        <a:bodyPr/>
        <a:lstStyle/>
        <a:p>
          <a:endParaRPr lang="en-US"/>
        </a:p>
      </dgm:t>
    </dgm:pt>
    <dgm:pt modelId="{B59AC6B9-7AE9-451C-A54B-27EFB0795ED1}" type="sibTrans" cxnId="{C3164FA4-94A2-4B40-8989-E95D6821D50D}">
      <dgm:prSet/>
      <dgm:spPr/>
      <dgm:t>
        <a:bodyPr/>
        <a:lstStyle/>
        <a:p>
          <a:endParaRPr lang="en-US"/>
        </a:p>
      </dgm:t>
    </dgm:pt>
    <dgm:pt modelId="{8DD36DBD-0FA0-4196-BC55-7092F27ED7E3}">
      <dgm:prSet/>
      <dgm:spPr/>
      <dgm:t>
        <a:bodyPr/>
        <a:lstStyle/>
        <a:p>
          <a:pPr>
            <a:buNone/>
          </a:pPr>
          <a:r>
            <a:rPr lang="en-US" dirty="0" smtClean="0">
              <a:solidFill>
                <a:sysClr val="window" lastClr="FFFFFF"/>
              </a:solidFill>
              <a:latin typeface="Franklin Gothic Medium Cond" panose="020B0606030402020204" pitchFamily="34" charset="0"/>
              <a:ea typeface="+mn-ea"/>
              <a:cs typeface="+mn-cs"/>
            </a:rPr>
            <a:t>Review of last one year’s policies</a:t>
          </a:r>
          <a:endParaRPr lang="en-US" dirty="0">
            <a:solidFill>
              <a:sysClr val="window" lastClr="FFFFFF"/>
            </a:solidFill>
            <a:latin typeface="Franklin Gothic Medium Cond" panose="020B0606030402020204" pitchFamily="34" charset="0"/>
            <a:ea typeface="+mn-ea"/>
            <a:cs typeface="+mn-cs"/>
          </a:endParaRPr>
        </a:p>
      </dgm:t>
    </dgm:pt>
    <dgm:pt modelId="{E7BC3582-81E9-4158-80B7-54EBBE68EA1F}" type="parTrans" cxnId="{799E2153-BE79-4C01-84F1-322652244128}">
      <dgm:prSet/>
      <dgm:spPr/>
      <dgm:t>
        <a:bodyPr/>
        <a:lstStyle/>
        <a:p>
          <a:endParaRPr lang="en-US"/>
        </a:p>
      </dgm:t>
    </dgm:pt>
    <dgm:pt modelId="{BFF6E16E-4108-46F5-8AFF-501C8914C185}" type="sibTrans" cxnId="{799E2153-BE79-4C01-84F1-322652244128}">
      <dgm:prSet/>
      <dgm:spPr/>
      <dgm:t>
        <a:bodyPr/>
        <a:lstStyle/>
        <a:p>
          <a:endParaRPr lang="en-US"/>
        </a:p>
      </dgm:t>
    </dgm:pt>
    <dgm:pt modelId="{BE49013F-3FE3-47B4-891D-F63CD62B100D}" type="pres">
      <dgm:prSet presAssocID="{5266C817-9BD3-4039-9582-15A85EC2FBD4}" presName="linear" presStyleCnt="0">
        <dgm:presLayoutVars>
          <dgm:dir/>
          <dgm:resizeHandles val="exact"/>
        </dgm:presLayoutVars>
      </dgm:prSet>
      <dgm:spPr/>
      <dgm:t>
        <a:bodyPr/>
        <a:lstStyle/>
        <a:p>
          <a:endParaRPr lang="en-US"/>
        </a:p>
      </dgm:t>
    </dgm:pt>
    <dgm:pt modelId="{7CAC02FA-0017-4302-AD74-BBA9CB381CB7}" type="pres">
      <dgm:prSet presAssocID="{90C1CFE9-B1A6-4B2B-8238-CFCC25176E00}" presName="comp" presStyleCnt="0"/>
      <dgm:spPr/>
    </dgm:pt>
    <dgm:pt modelId="{7010B559-FB08-4893-B1DA-5F8BF00CF383}" type="pres">
      <dgm:prSet presAssocID="{90C1CFE9-B1A6-4B2B-8238-CFCC25176E00}" presName="box" presStyleLbl="node1" presStyleIdx="0" presStyleCnt="2"/>
      <dgm:spPr/>
      <dgm:t>
        <a:bodyPr/>
        <a:lstStyle/>
        <a:p>
          <a:endParaRPr lang="en-US"/>
        </a:p>
      </dgm:t>
    </dgm:pt>
    <dgm:pt modelId="{1788DC5B-7106-4C6E-91A9-17F5C999B125}" type="pres">
      <dgm:prSet presAssocID="{90C1CFE9-B1A6-4B2B-8238-CFCC25176E00}" presName="img" presStyleLbl="fgImgPlace1" presStyleIdx="0" presStyleCnt="2" custScaleY="8191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5565C56-143A-4630-B476-DB52129771DB}" type="pres">
      <dgm:prSet presAssocID="{90C1CFE9-B1A6-4B2B-8238-CFCC25176E00}" presName="text" presStyleLbl="node1" presStyleIdx="0" presStyleCnt="2">
        <dgm:presLayoutVars>
          <dgm:bulletEnabled val="1"/>
        </dgm:presLayoutVars>
      </dgm:prSet>
      <dgm:spPr/>
      <dgm:t>
        <a:bodyPr/>
        <a:lstStyle/>
        <a:p>
          <a:endParaRPr lang="en-US"/>
        </a:p>
      </dgm:t>
    </dgm:pt>
    <dgm:pt modelId="{4A3B867E-848C-4080-ABF7-C6B818FCCE08}" type="pres">
      <dgm:prSet presAssocID="{DADDB62F-7D86-4DF7-9A71-F4730E23BB35}" presName="spacer" presStyleCnt="0"/>
      <dgm:spPr/>
    </dgm:pt>
    <dgm:pt modelId="{DCC65A68-1BD3-49F4-A0D8-636F38D23F68}" type="pres">
      <dgm:prSet presAssocID="{B5E7C52D-FAB4-42E9-9181-D662FC70933E}" presName="comp" presStyleCnt="0"/>
      <dgm:spPr/>
    </dgm:pt>
    <dgm:pt modelId="{839B7839-990A-43CC-A7E1-6883DC84DFE5}" type="pres">
      <dgm:prSet presAssocID="{B5E7C52D-FAB4-42E9-9181-D662FC70933E}" presName="box" presStyleLbl="node1" presStyleIdx="1" presStyleCnt="2"/>
      <dgm:spPr/>
      <dgm:t>
        <a:bodyPr/>
        <a:lstStyle/>
        <a:p>
          <a:endParaRPr lang="en-US"/>
        </a:p>
      </dgm:t>
    </dgm:pt>
    <dgm:pt modelId="{0699BE69-639C-4ECE-B3BF-B56477592864}" type="pres">
      <dgm:prSet presAssocID="{B5E7C52D-FAB4-42E9-9181-D662FC70933E}" presName="img" presStyleLbl="fgImgPlace1" presStyleIdx="1" presStyleCnt="2" custScaleY="6984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47389BE-DC75-4EF3-BEA6-37D69BABEED5}" type="pres">
      <dgm:prSet presAssocID="{B5E7C52D-FAB4-42E9-9181-D662FC70933E}" presName="text" presStyleLbl="node1" presStyleIdx="1" presStyleCnt="2">
        <dgm:presLayoutVars>
          <dgm:bulletEnabled val="1"/>
        </dgm:presLayoutVars>
      </dgm:prSet>
      <dgm:spPr/>
      <dgm:t>
        <a:bodyPr/>
        <a:lstStyle/>
        <a:p>
          <a:endParaRPr lang="en-US"/>
        </a:p>
      </dgm:t>
    </dgm:pt>
  </dgm:ptLst>
  <dgm:cxnLst>
    <dgm:cxn modelId="{39441C47-F4B4-43AB-948F-526E6A7EAE4B}" srcId="{B5E7C52D-FAB4-42E9-9181-D662FC70933E}" destId="{403C6F33-E66A-4D60-B41A-9560CCD783A2}" srcOrd="2" destOrd="0" parTransId="{8E2DA6EA-DE11-4D93-90B5-8834B9E33B1F}" sibTransId="{8C31EC1F-B09C-4654-BF47-73D70228F3C3}"/>
    <dgm:cxn modelId="{A8237340-4DDE-4839-B34A-59CF1931C915}" type="presOf" srcId="{403C6F33-E66A-4D60-B41A-9560CCD783A2}" destId="{D47389BE-DC75-4EF3-BEA6-37D69BABEED5}" srcOrd="1" destOrd="3" presId="urn:microsoft.com/office/officeart/2005/8/layout/vList4"/>
    <dgm:cxn modelId="{86963B51-7F43-4617-BBC5-38E7317FBD16}" type="presOf" srcId="{5266C817-9BD3-4039-9582-15A85EC2FBD4}" destId="{BE49013F-3FE3-47B4-891D-F63CD62B100D}" srcOrd="0" destOrd="0" presId="urn:microsoft.com/office/officeart/2005/8/layout/vList4"/>
    <dgm:cxn modelId="{2ED1558C-2094-425D-8594-DC652CD08396}" srcId="{90C1CFE9-B1A6-4B2B-8238-CFCC25176E00}" destId="{B339E8DF-D633-4DC0-BCE6-C05DB1510C5A}" srcOrd="0" destOrd="0" parTransId="{1F51839F-ADDB-49D9-81F8-E8263180A94A}" sibTransId="{D09C590C-21D5-4555-A152-DF9A37A52F73}"/>
    <dgm:cxn modelId="{E511D65D-1FDB-487F-B64F-6C1E944E7433}" type="presOf" srcId="{B339E8DF-D633-4DC0-BCE6-C05DB1510C5A}" destId="{7010B559-FB08-4893-B1DA-5F8BF00CF383}" srcOrd="0" destOrd="1" presId="urn:microsoft.com/office/officeart/2005/8/layout/vList4"/>
    <dgm:cxn modelId="{F0A1F206-7116-4AE1-A175-292EDAD4B4B5}" type="presOf" srcId="{90C1CFE9-B1A6-4B2B-8238-CFCC25176E00}" destId="{85565C56-143A-4630-B476-DB52129771DB}" srcOrd="1" destOrd="0" presId="urn:microsoft.com/office/officeart/2005/8/layout/vList4"/>
    <dgm:cxn modelId="{8B935BC9-1F64-425E-8DD4-6D632D0CAC2C}" srcId="{90C1CFE9-B1A6-4B2B-8238-CFCC25176E00}" destId="{87E2BD46-0118-4A9E-BF97-62CB1CB78B93}" srcOrd="1" destOrd="0" parTransId="{518C1199-4B60-47B1-B9A9-46DADCE56080}" sibTransId="{90BE34F8-41C8-4DCE-962F-F35EBDFFE7CF}"/>
    <dgm:cxn modelId="{F9702B34-94C3-4998-945B-BCD60EC0AC6D}" type="presOf" srcId="{4B2288E3-E3D6-4541-ACBC-15708AA8FEFD}" destId="{839B7839-990A-43CC-A7E1-6883DC84DFE5}" srcOrd="0" destOrd="5" presId="urn:microsoft.com/office/officeart/2005/8/layout/vList4"/>
    <dgm:cxn modelId="{DE570BD8-0C30-4A8E-BB66-43BF3C21139B}" type="presOf" srcId="{4B2288E3-E3D6-4541-ACBC-15708AA8FEFD}" destId="{D47389BE-DC75-4EF3-BEA6-37D69BABEED5}" srcOrd="1" destOrd="5" presId="urn:microsoft.com/office/officeart/2005/8/layout/vList4"/>
    <dgm:cxn modelId="{39FEDB97-651D-4C49-BCC3-39A605DE3B87}" srcId="{B5E7C52D-FAB4-42E9-9181-D662FC70933E}" destId="{950B78CE-2D42-4270-B46F-F4322BB3D2F3}" srcOrd="0" destOrd="0" parTransId="{FFB2C535-495F-4E56-8074-6DF28B634981}" sibTransId="{DF984230-9065-493A-AC38-DA4E71BB9CAC}"/>
    <dgm:cxn modelId="{D0308A2C-26B7-442F-A035-4624DF6D8FA6}" type="presOf" srcId="{87E2BD46-0118-4A9E-BF97-62CB1CB78B93}" destId="{85565C56-143A-4630-B476-DB52129771DB}" srcOrd="1" destOrd="2" presId="urn:microsoft.com/office/officeart/2005/8/layout/vList4"/>
    <dgm:cxn modelId="{5B5334D7-49C6-4394-A3DC-41B0D387B10E}" srcId="{90C1CFE9-B1A6-4B2B-8238-CFCC25176E00}" destId="{CC0E054C-8032-4CD7-93EE-D175BBDAE787}" srcOrd="2" destOrd="0" parTransId="{C9EB398B-C7D8-4B76-9991-99D30B97A9FA}" sibTransId="{1AF5AF3B-F168-4EB7-8A2B-C6AE0D8EE20D}"/>
    <dgm:cxn modelId="{28356D55-64F2-467D-9AA2-AA192806B894}" type="presOf" srcId="{B339E8DF-D633-4DC0-BCE6-C05DB1510C5A}" destId="{85565C56-143A-4630-B476-DB52129771DB}" srcOrd="1" destOrd="1" presId="urn:microsoft.com/office/officeart/2005/8/layout/vList4"/>
    <dgm:cxn modelId="{BAED2299-4C8E-438C-B847-4EA1536F1466}" type="presOf" srcId="{B5E7C52D-FAB4-42E9-9181-D662FC70933E}" destId="{839B7839-990A-43CC-A7E1-6883DC84DFE5}" srcOrd="0" destOrd="0" presId="urn:microsoft.com/office/officeart/2005/8/layout/vList4"/>
    <dgm:cxn modelId="{0159B9D4-0DE7-4FBA-8CC7-98E35AE47CA1}" type="presOf" srcId="{90C1CFE9-B1A6-4B2B-8238-CFCC25176E00}" destId="{7010B559-FB08-4893-B1DA-5F8BF00CF383}" srcOrd="0" destOrd="0" presId="urn:microsoft.com/office/officeart/2005/8/layout/vList4"/>
    <dgm:cxn modelId="{EE2201F1-8CC1-45EC-8394-3BAB010B903A}" srcId="{B5E7C52D-FAB4-42E9-9181-D662FC70933E}" destId="{683B50E7-23B1-46DA-892D-829A5D92590D}" srcOrd="1" destOrd="0" parTransId="{E925364C-5160-48C2-AA0E-9C1E649E9E3A}" sibTransId="{DF51BA05-C15C-4C98-9B32-7077B4BE111F}"/>
    <dgm:cxn modelId="{3F3EE227-E6F6-4EAE-B775-7CC2D4F14D83}" type="presOf" srcId="{8DD36DBD-0FA0-4196-BC55-7092F27ED7E3}" destId="{85565C56-143A-4630-B476-DB52129771DB}" srcOrd="1" destOrd="4" presId="urn:microsoft.com/office/officeart/2005/8/layout/vList4"/>
    <dgm:cxn modelId="{1242E106-2E9D-47F8-8F34-DDEDC53C2C8D}" type="presOf" srcId="{66344C7F-285C-4A31-9902-B1CA856478AD}" destId="{D47389BE-DC75-4EF3-BEA6-37D69BABEED5}" srcOrd="1" destOrd="4" presId="urn:microsoft.com/office/officeart/2005/8/layout/vList4"/>
    <dgm:cxn modelId="{2E465F54-22BD-4D6E-B436-5FD4BE42DBF8}" type="presOf" srcId="{CC0E054C-8032-4CD7-93EE-D175BBDAE787}" destId="{85565C56-143A-4630-B476-DB52129771DB}" srcOrd="1" destOrd="3" presId="urn:microsoft.com/office/officeart/2005/8/layout/vList4"/>
    <dgm:cxn modelId="{672277AF-C84F-46EA-9A3A-436C105D3767}" srcId="{5266C817-9BD3-4039-9582-15A85EC2FBD4}" destId="{B5E7C52D-FAB4-42E9-9181-D662FC70933E}" srcOrd="1" destOrd="0" parTransId="{F2FAA908-3CC4-464C-9B48-06F9D43E6EE2}" sibTransId="{21894302-E0C9-41C5-A053-FE2D55EA7939}"/>
    <dgm:cxn modelId="{0565A6FA-A799-425A-9FA6-5F16564DDAE0}" srcId="{5266C817-9BD3-4039-9582-15A85EC2FBD4}" destId="{90C1CFE9-B1A6-4B2B-8238-CFCC25176E00}" srcOrd="0" destOrd="0" parTransId="{37FEB5EF-77C6-4394-B4E7-A60ED486D033}" sibTransId="{DADDB62F-7D86-4DF7-9A71-F4730E23BB35}"/>
    <dgm:cxn modelId="{9D99D513-FE9B-409E-B6CA-F7F064F6655E}" type="presOf" srcId="{87E2BD46-0118-4A9E-BF97-62CB1CB78B93}" destId="{7010B559-FB08-4893-B1DA-5F8BF00CF383}" srcOrd="0" destOrd="2" presId="urn:microsoft.com/office/officeart/2005/8/layout/vList4"/>
    <dgm:cxn modelId="{518F35FA-43D0-4752-BB66-2F8D94AEE2B5}" type="presOf" srcId="{683B50E7-23B1-46DA-892D-829A5D92590D}" destId="{D47389BE-DC75-4EF3-BEA6-37D69BABEED5}" srcOrd="1" destOrd="2" presId="urn:microsoft.com/office/officeart/2005/8/layout/vList4"/>
    <dgm:cxn modelId="{799E2153-BE79-4C01-84F1-322652244128}" srcId="{90C1CFE9-B1A6-4B2B-8238-CFCC25176E00}" destId="{8DD36DBD-0FA0-4196-BC55-7092F27ED7E3}" srcOrd="3" destOrd="0" parTransId="{E7BC3582-81E9-4158-80B7-54EBBE68EA1F}" sibTransId="{BFF6E16E-4108-46F5-8AFF-501C8914C185}"/>
    <dgm:cxn modelId="{5893D3DD-5406-4FF3-81CA-DF42997CC7BD}" srcId="{B5E7C52D-FAB4-42E9-9181-D662FC70933E}" destId="{66344C7F-285C-4A31-9902-B1CA856478AD}" srcOrd="3" destOrd="0" parTransId="{358CEB49-DD83-4867-A357-1F91FE13DFD0}" sibTransId="{A56E6C66-8594-447C-86DB-74A08B67E640}"/>
    <dgm:cxn modelId="{98785620-06F7-4D07-BDCC-18892AA28AD8}" type="presOf" srcId="{8DD36DBD-0FA0-4196-BC55-7092F27ED7E3}" destId="{7010B559-FB08-4893-B1DA-5F8BF00CF383}" srcOrd="0" destOrd="4" presId="urn:microsoft.com/office/officeart/2005/8/layout/vList4"/>
    <dgm:cxn modelId="{733E3118-A332-4557-8F34-B4D45B080497}" type="presOf" srcId="{403C6F33-E66A-4D60-B41A-9560CCD783A2}" destId="{839B7839-990A-43CC-A7E1-6883DC84DFE5}" srcOrd="0" destOrd="3" presId="urn:microsoft.com/office/officeart/2005/8/layout/vList4"/>
    <dgm:cxn modelId="{BC5BF112-63D2-4BBC-9191-717748F944AA}" type="presOf" srcId="{B5E7C52D-FAB4-42E9-9181-D662FC70933E}" destId="{D47389BE-DC75-4EF3-BEA6-37D69BABEED5}" srcOrd="1" destOrd="0" presId="urn:microsoft.com/office/officeart/2005/8/layout/vList4"/>
    <dgm:cxn modelId="{7C660748-C440-4457-B4EC-646103D66D68}" type="presOf" srcId="{950B78CE-2D42-4270-B46F-F4322BB3D2F3}" destId="{D47389BE-DC75-4EF3-BEA6-37D69BABEED5}" srcOrd="1" destOrd="1" presId="urn:microsoft.com/office/officeart/2005/8/layout/vList4"/>
    <dgm:cxn modelId="{F980F573-2B49-4378-80E7-44DC95BD193F}" type="presOf" srcId="{683B50E7-23B1-46DA-892D-829A5D92590D}" destId="{839B7839-990A-43CC-A7E1-6883DC84DFE5}" srcOrd="0" destOrd="2" presId="urn:microsoft.com/office/officeart/2005/8/layout/vList4"/>
    <dgm:cxn modelId="{C3164FA4-94A2-4B40-8989-E95D6821D50D}" srcId="{B5E7C52D-FAB4-42E9-9181-D662FC70933E}" destId="{4B2288E3-E3D6-4541-ACBC-15708AA8FEFD}" srcOrd="4" destOrd="0" parTransId="{096F43BD-25A1-42B2-A85F-AD8E2B1D1CE4}" sibTransId="{B59AC6B9-7AE9-451C-A54B-27EFB0795ED1}"/>
    <dgm:cxn modelId="{57108145-C773-41A2-BBD1-88EB320D6F09}" type="presOf" srcId="{66344C7F-285C-4A31-9902-B1CA856478AD}" destId="{839B7839-990A-43CC-A7E1-6883DC84DFE5}" srcOrd="0" destOrd="4" presId="urn:microsoft.com/office/officeart/2005/8/layout/vList4"/>
    <dgm:cxn modelId="{54AC2333-C122-49EC-B36C-CD8C50EB34D0}" type="presOf" srcId="{950B78CE-2D42-4270-B46F-F4322BB3D2F3}" destId="{839B7839-990A-43CC-A7E1-6883DC84DFE5}" srcOrd="0" destOrd="1" presId="urn:microsoft.com/office/officeart/2005/8/layout/vList4"/>
    <dgm:cxn modelId="{C764C31F-42C2-4784-9C57-B981E61941DE}" type="presOf" srcId="{CC0E054C-8032-4CD7-93EE-D175BBDAE787}" destId="{7010B559-FB08-4893-B1DA-5F8BF00CF383}" srcOrd="0" destOrd="3" presId="urn:microsoft.com/office/officeart/2005/8/layout/vList4"/>
    <dgm:cxn modelId="{23948379-9617-432D-82BB-6BC6AAC8ABAE}" type="presParOf" srcId="{BE49013F-3FE3-47B4-891D-F63CD62B100D}" destId="{7CAC02FA-0017-4302-AD74-BBA9CB381CB7}" srcOrd="0" destOrd="0" presId="urn:microsoft.com/office/officeart/2005/8/layout/vList4"/>
    <dgm:cxn modelId="{C639FBD5-0016-4BAF-8446-3FD5607B8FDF}" type="presParOf" srcId="{7CAC02FA-0017-4302-AD74-BBA9CB381CB7}" destId="{7010B559-FB08-4893-B1DA-5F8BF00CF383}" srcOrd="0" destOrd="0" presId="urn:microsoft.com/office/officeart/2005/8/layout/vList4"/>
    <dgm:cxn modelId="{14985770-2B09-4D50-9E60-58CC1345F01C}" type="presParOf" srcId="{7CAC02FA-0017-4302-AD74-BBA9CB381CB7}" destId="{1788DC5B-7106-4C6E-91A9-17F5C999B125}" srcOrd="1" destOrd="0" presId="urn:microsoft.com/office/officeart/2005/8/layout/vList4"/>
    <dgm:cxn modelId="{18656853-E506-41F6-A5A9-EFB6B240BB38}" type="presParOf" srcId="{7CAC02FA-0017-4302-AD74-BBA9CB381CB7}" destId="{85565C56-143A-4630-B476-DB52129771DB}" srcOrd="2" destOrd="0" presId="urn:microsoft.com/office/officeart/2005/8/layout/vList4"/>
    <dgm:cxn modelId="{B50B825A-FC40-4D1C-806B-DDD1A979DDDF}" type="presParOf" srcId="{BE49013F-3FE3-47B4-891D-F63CD62B100D}" destId="{4A3B867E-848C-4080-ABF7-C6B818FCCE08}" srcOrd="1" destOrd="0" presId="urn:microsoft.com/office/officeart/2005/8/layout/vList4"/>
    <dgm:cxn modelId="{E9CDB92F-8079-45FF-BF15-439FE2544B06}" type="presParOf" srcId="{BE49013F-3FE3-47B4-891D-F63CD62B100D}" destId="{DCC65A68-1BD3-49F4-A0D8-636F38D23F68}" srcOrd="2" destOrd="0" presId="urn:microsoft.com/office/officeart/2005/8/layout/vList4"/>
    <dgm:cxn modelId="{659740F8-0C9E-4154-88C1-471AC4F94D9C}" type="presParOf" srcId="{DCC65A68-1BD3-49F4-A0D8-636F38D23F68}" destId="{839B7839-990A-43CC-A7E1-6883DC84DFE5}" srcOrd="0" destOrd="0" presId="urn:microsoft.com/office/officeart/2005/8/layout/vList4"/>
    <dgm:cxn modelId="{D654F341-2FB3-4765-A4C7-3B18BF73217E}" type="presParOf" srcId="{DCC65A68-1BD3-49F4-A0D8-636F38D23F68}" destId="{0699BE69-639C-4ECE-B3BF-B56477592864}" srcOrd="1" destOrd="0" presId="urn:microsoft.com/office/officeart/2005/8/layout/vList4"/>
    <dgm:cxn modelId="{4883D152-3FB6-4133-B3BC-6AC4B9FD5689}" type="presParOf" srcId="{DCC65A68-1BD3-49F4-A0D8-636F38D23F68}" destId="{D47389BE-DC75-4EF3-BEA6-37D69BABEED5}"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A3785E-13EE-4CE1-94D6-FBD80E6DFBC7}" type="doc">
      <dgm:prSet loTypeId="urn:microsoft.com/office/officeart/2005/8/layout/arrow4" loCatId="process" qsTypeId="urn:microsoft.com/office/officeart/2005/8/quickstyle/simple1" qsCatId="simple" csTypeId="urn:microsoft.com/office/officeart/2005/8/colors/accent1_2" csCatId="accent1" phldr="1"/>
      <dgm:spPr/>
      <dgm:t>
        <a:bodyPr/>
        <a:lstStyle/>
        <a:p>
          <a:endParaRPr lang="en-US"/>
        </a:p>
      </dgm:t>
    </dgm:pt>
    <dgm:pt modelId="{A1091231-F576-4C68-8CA1-62FF3FA43EF2}">
      <dgm:prSet phldrT="[Text]"/>
      <dgm:spPr/>
      <dgm:t>
        <a:bodyPr/>
        <a:lstStyle/>
        <a:p>
          <a:r>
            <a:rPr lang="en-US" dirty="0"/>
            <a:t>Liabilities</a:t>
          </a:r>
        </a:p>
      </dgm:t>
    </dgm:pt>
    <dgm:pt modelId="{BD94F67B-86EF-4401-98A8-ED8AE1F457DE}" type="parTrans" cxnId="{AB4E3C03-F1EC-492A-A8BB-E294F3D8FD63}">
      <dgm:prSet/>
      <dgm:spPr/>
      <dgm:t>
        <a:bodyPr/>
        <a:lstStyle/>
        <a:p>
          <a:endParaRPr lang="en-US"/>
        </a:p>
      </dgm:t>
    </dgm:pt>
    <dgm:pt modelId="{B16892A0-A84C-4CFD-BB2D-5A248F06766D}" type="sibTrans" cxnId="{AB4E3C03-F1EC-492A-A8BB-E294F3D8FD63}">
      <dgm:prSet/>
      <dgm:spPr/>
      <dgm:t>
        <a:bodyPr/>
        <a:lstStyle/>
        <a:p>
          <a:endParaRPr lang="en-US"/>
        </a:p>
      </dgm:t>
    </dgm:pt>
    <dgm:pt modelId="{2346E8A2-8092-4DA9-8EA1-5E081C0FF608}">
      <dgm:prSet phldrT="[Text]"/>
      <dgm:spPr/>
      <dgm:t>
        <a:bodyPr/>
        <a:lstStyle/>
        <a:p>
          <a:r>
            <a:rPr lang="en-US" dirty="0"/>
            <a:t>Assets</a:t>
          </a:r>
        </a:p>
      </dgm:t>
    </dgm:pt>
    <dgm:pt modelId="{FB0A4F0E-B5C1-4243-8389-F62D516CFD10}" type="parTrans" cxnId="{09FBA955-1279-4B79-B20F-F3DAD5B416EC}">
      <dgm:prSet/>
      <dgm:spPr/>
      <dgm:t>
        <a:bodyPr/>
        <a:lstStyle/>
        <a:p>
          <a:endParaRPr lang="en-US"/>
        </a:p>
      </dgm:t>
    </dgm:pt>
    <dgm:pt modelId="{1B2819AB-7623-4F89-AC21-AC41BA036BA6}" type="sibTrans" cxnId="{09FBA955-1279-4B79-B20F-F3DAD5B416EC}">
      <dgm:prSet/>
      <dgm:spPr/>
      <dgm:t>
        <a:bodyPr/>
        <a:lstStyle/>
        <a:p>
          <a:endParaRPr lang="en-US"/>
        </a:p>
      </dgm:t>
    </dgm:pt>
    <dgm:pt modelId="{8C45FBD5-E192-43C7-A672-473199F27199}">
      <dgm:prSet phldrT="[Text]"/>
      <dgm:spPr/>
      <dgm:t>
        <a:bodyPr/>
        <a:lstStyle/>
        <a:p>
          <a:r>
            <a:rPr lang="en-US" dirty="0">
              <a:solidFill>
                <a:srgbClr val="FFC000"/>
              </a:solidFill>
            </a:rPr>
            <a:t>Demand </a:t>
          </a:r>
          <a:r>
            <a:rPr lang="en-US" dirty="0" smtClean="0">
              <a:solidFill>
                <a:srgbClr val="FFC000"/>
              </a:solidFill>
            </a:rPr>
            <a:t>liabilities</a:t>
          </a:r>
          <a:endParaRPr lang="en-US" dirty="0">
            <a:solidFill>
              <a:srgbClr val="FFC000"/>
            </a:solidFill>
          </a:endParaRPr>
        </a:p>
      </dgm:t>
    </dgm:pt>
    <dgm:pt modelId="{66FBB7D4-7278-4D52-B978-50FE7241702C}" type="parTrans" cxnId="{B7FFE5FC-C162-41CF-94CC-91E6C5DC56B6}">
      <dgm:prSet/>
      <dgm:spPr/>
      <dgm:t>
        <a:bodyPr/>
        <a:lstStyle/>
        <a:p>
          <a:endParaRPr lang="en-US"/>
        </a:p>
      </dgm:t>
    </dgm:pt>
    <dgm:pt modelId="{DA6F9F07-3210-4953-8D48-65717069C7A9}" type="sibTrans" cxnId="{B7FFE5FC-C162-41CF-94CC-91E6C5DC56B6}">
      <dgm:prSet/>
      <dgm:spPr/>
      <dgm:t>
        <a:bodyPr/>
        <a:lstStyle/>
        <a:p>
          <a:endParaRPr lang="en-US"/>
        </a:p>
      </dgm:t>
    </dgm:pt>
    <dgm:pt modelId="{2BE6E509-D8CA-4DAB-9F2C-5C3C070125AE}">
      <dgm:prSet phldrT="[Text]"/>
      <dgm:spPr/>
      <dgm:t>
        <a:bodyPr/>
        <a:lstStyle/>
        <a:p>
          <a:r>
            <a:rPr lang="en-US" dirty="0">
              <a:solidFill>
                <a:schemeClr val="accent1">
                  <a:lumMod val="60000"/>
                  <a:lumOff val="40000"/>
                </a:schemeClr>
              </a:solidFill>
            </a:rPr>
            <a:t>Loans</a:t>
          </a:r>
        </a:p>
      </dgm:t>
    </dgm:pt>
    <dgm:pt modelId="{85B5044D-C303-4DFF-9A45-68D379E4DCD4}" type="parTrans" cxnId="{308A0CD4-C352-4FB9-84E3-A9F7DBB15A8C}">
      <dgm:prSet/>
      <dgm:spPr/>
      <dgm:t>
        <a:bodyPr/>
        <a:lstStyle/>
        <a:p>
          <a:endParaRPr lang="en-US"/>
        </a:p>
      </dgm:t>
    </dgm:pt>
    <dgm:pt modelId="{40063A41-611E-4F92-A4AB-9C2007CA6153}" type="sibTrans" cxnId="{308A0CD4-C352-4FB9-84E3-A9F7DBB15A8C}">
      <dgm:prSet/>
      <dgm:spPr/>
      <dgm:t>
        <a:bodyPr/>
        <a:lstStyle/>
        <a:p>
          <a:endParaRPr lang="en-US"/>
        </a:p>
      </dgm:t>
    </dgm:pt>
    <dgm:pt modelId="{F9ED51C5-9193-4A6D-91AF-2C542A8BF88B}">
      <dgm:prSet phldrT="[Text]"/>
      <dgm:spPr/>
      <dgm:t>
        <a:bodyPr/>
        <a:lstStyle/>
        <a:p>
          <a:r>
            <a:rPr lang="en-US" dirty="0">
              <a:solidFill>
                <a:srgbClr val="FFC000"/>
              </a:solidFill>
            </a:rPr>
            <a:t>Time </a:t>
          </a:r>
          <a:r>
            <a:rPr lang="en-US" dirty="0" smtClean="0">
              <a:solidFill>
                <a:srgbClr val="FFC000"/>
              </a:solidFill>
            </a:rPr>
            <a:t>liabilities</a:t>
          </a:r>
          <a:endParaRPr lang="en-US" dirty="0">
            <a:solidFill>
              <a:srgbClr val="FFC000"/>
            </a:solidFill>
          </a:endParaRPr>
        </a:p>
      </dgm:t>
    </dgm:pt>
    <dgm:pt modelId="{87644F80-1627-4B1B-9A21-E000E0A8F7EE}" type="parTrans" cxnId="{F3BEA5BC-D93E-48FE-B972-32A4D942C00B}">
      <dgm:prSet/>
      <dgm:spPr/>
      <dgm:t>
        <a:bodyPr/>
        <a:lstStyle/>
        <a:p>
          <a:endParaRPr lang="en-US"/>
        </a:p>
      </dgm:t>
    </dgm:pt>
    <dgm:pt modelId="{713096DA-3FA0-4817-B017-35D4DC9622B1}" type="sibTrans" cxnId="{F3BEA5BC-D93E-48FE-B972-32A4D942C00B}">
      <dgm:prSet/>
      <dgm:spPr/>
      <dgm:t>
        <a:bodyPr/>
        <a:lstStyle/>
        <a:p>
          <a:endParaRPr lang="en-US"/>
        </a:p>
      </dgm:t>
    </dgm:pt>
    <dgm:pt modelId="{4FAED38E-6373-467B-971F-5F0BE4404A81}">
      <dgm:prSet phldrT="[Text]"/>
      <dgm:spPr/>
      <dgm:t>
        <a:bodyPr/>
        <a:lstStyle/>
        <a:p>
          <a:r>
            <a:rPr lang="en-US" dirty="0" smtClean="0">
              <a:solidFill>
                <a:srgbClr val="FFC000"/>
              </a:solidFill>
            </a:rPr>
            <a:t>SLR</a:t>
          </a:r>
          <a:endParaRPr lang="en-US" dirty="0">
            <a:solidFill>
              <a:srgbClr val="FFC000"/>
            </a:solidFill>
          </a:endParaRPr>
        </a:p>
      </dgm:t>
    </dgm:pt>
    <dgm:pt modelId="{B75B8FBD-69EE-477C-A2DF-F9EA82B92833}" type="parTrans" cxnId="{DCB15F4B-3448-476E-B26A-E113A94536E4}">
      <dgm:prSet/>
      <dgm:spPr/>
      <dgm:t>
        <a:bodyPr/>
        <a:lstStyle/>
        <a:p>
          <a:endParaRPr lang="en-US"/>
        </a:p>
      </dgm:t>
    </dgm:pt>
    <dgm:pt modelId="{8DCEE305-7D88-4111-9155-99EFEB8E97BB}" type="sibTrans" cxnId="{DCB15F4B-3448-476E-B26A-E113A94536E4}">
      <dgm:prSet/>
      <dgm:spPr/>
      <dgm:t>
        <a:bodyPr/>
        <a:lstStyle/>
        <a:p>
          <a:endParaRPr lang="en-US"/>
        </a:p>
      </dgm:t>
    </dgm:pt>
    <dgm:pt modelId="{59615404-5211-419F-AC60-C378A0ED58C3}">
      <dgm:prSet phldrT="[Text]"/>
      <dgm:spPr/>
      <dgm:t>
        <a:bodyPr/>
        <a:lstStyle/>
        <a:p>
          <a:r>
            <a:rPr lang="en-US" dirty="0" smtClean="0"/>
            <a:t>Other liabilities</a:t>
          </a:r>
          <a:endParaRPr lang="en-US" dirty="0"/>
        </a:p>
      </dgm:t>
    </dgm:pt>
    <dgm:pt modelId="{938D9ABE-3B02-412E-B0C4-CC8FC0C8AB58}" type="parTrans" cxnId="{D5111E8E-67A8-477F-8D91-0C6FD3A8EEBB}">
      <dgm:prSet/>
      <dgm:spPr/>
      <dgm:t>
        <a:bodyPr/>
        <a:lstStyle/>
        <a:p>
          <a:endParaRPr lang="en-US"/>
        </a:p>
      </dgm:t>
    </dgm:pt>
    <dgm:pt modelId="{BDB0B777-3BCA-4C3B-8D02-DFDFDA72BC47}" type="sibTrans" cxnId="{D5111E8E-67A8-477F-8D91-0C6FD3A8EEBB}">
      <dgm:prSet/>
      <dgm:spPr/>
      <dgm:t>
        <a:bodyPr/>
        <a:lstStyle/>
        <a:p>
          <a:endParaRPr lang="en-US"/>
        </a:p>
      </dgm:t>
    </dgm:pt>
    <dgm:pt modelId="{E675CD18-1629-405B-8E6E-0A80748E92FF}">
      <dgm:prSet phldrT="[Text]"/>
      <dgm:spPr/>
      <dgm:t>
        <a:bodyPr/>
        <a:lstStyle/>
        <a:p>
          <a:r>
            <a:rPr lang="en-US" dirty="0" smtClean="0">
              <a:solidFill>
                <a:srgbClr val="FFC000"/>
              </a:solidFill>
            </a:rPr>
            <a:t>CRR</a:t>
          </a:r>
          <a:endParaRPr lang="en-US" dirty="0">
            <a:solidFill>
              <a:srgbClr val="FFC000"/>
            </a:solidFill>
          </a:endParaRPr>
        </a:p>
      </dgm:t>
    </dgm:pt>
    <dgm:pt modelId="{C3C6290C-C44B-4CCB-882B-0E694B77AE14}" type="parTrans" cxnId="{FF3DB2B8-5FB7-43B0-A707-01FC6E7984DF}">
      <dgm:prSet/>
      <dgm:spPr/>
      <dgm:t>
        <a:bodyPr/>
        <a:lstStyle/>
        <a:p>
          <a:endParaRPr lang="en-US"/>
        </a:p>
      </dgm:t>
    </dgm:pt>
    <dgm:pt modelId="{843B68B8-DC97-4E83-B6FA-DBF811EF2C94}" type="sibTrans" cxnId="{FF3DB2B8-5FB7-43B0-A707-01FC6E7984DF}">
      <dgm:prSet/>
      <dgm:spPr/>
      <dgm:t>
        <a:bodyPr/>
        <a:lstStyle/>
        <a:p>
          <a:endParaRPr lang="en-US"/>
        </a:p>
      </dgm:t>
    </dgm:pt>
    <dgm:pt modelId="{D3B0ABF3-42DD-4837-8D1D-E40F4808A799}" type="pres">
      <dgm:prSet presAssocID="{8EA3785E-13EE-4CE1-94D6-FBD80E6DFBC7}" presName="compositeShape" presStyleCnt="0">
        <dgm:presLayoutVars>
          <dgm:chMax val="2"/>
          <dgm:dir/>
          <dgm:resizeHandles val="exact"/>
        </dgm:presLayoutVars>
      </dgm:prSet>
      <dgm:spPr/>
      <dgm:t>
        <a:bodyPr/>
        <a:lstStyle/>
        <a:p>
          <a:endParaRPr lang="en-US"/>
        </a:p>
      </dgm:t>
    </dgm:pt>
    <dgm:pt modelId="{16078218-3B7B-48C4-BBD9-EFDD1699ACDF}" type="pres">
      <dgm:prSet presAssocID="{A1091231-F576-4C68-8CA1-62FF3FA43EF2}" presName="upArrow" presStyleLbl="node1" presStyleIdx="0" presStyleCnt="2" custScaleX="116003"/>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ADA331E9-BEE4-46F3-AFD6-658BCCB68A1A}" type="pres">
      <dgm:prSet presAssocID="{A1091231-F576-4C68-8CA1-62FF3FA43EF2}" presName="upArrowText" presStyleLbl="revTx" presStyleIdx="0" presStyleCnt="2">
        <dgm:presLayoutVars>
          <dgm:chMax val="0"/>
          <dgm:bulletEnabled val="1"/>
        </dgm:presLayoutVars>
      </dgm:prSet>
      <dgm:spPr/>
      <dgm:t>
        <a:bodyPr/>
        <a:lstStyle/>
        <a:p>
          <a:endParaRPr lang="en-US"/>
        </a:p>
      </dgm:t>
    </dgm:pt>
    <dgm:pt modelId="{A435CA0C-5A34-419A-B52B-5322202DF03A}" type="pres">
      <dgm:prSet presAssocID="{2346E8A2-8092-4DA9-8EA1-5E081C0FF608}" presName="downArrow" presStyleLbl="node1" presStyleIdx="1" presStyleCnt="2" custScaleX="118644"/>
      <dgm:spPr>
        <a:blipFill rotWithShape="0">
          <a:blip xmlns:r="http://schemas.openxmlformats.org/officeDocument/2006/relationships" r:embed="rId2"/>
          <a:stretch>
            <a:fillRect/>
          </a:stretch>
        </a:blipFill>
      </dgm:spPr>
      <dgm:t>
        <a:bodyPr/>
        <a:lstStyle/>
        <a:p>
          <a:endParaRPr lang="en-US"/>
        </a:p>
      </dgm:t>
    </dgm:pt>
    <dgm:pt modelId="{4C1E7BBA-1293-481D-A08B-EC4D7659D971}" type="pres">
      <dgm:prSet presAssocID="{2346E8A2-8092-4DA9-8EA1-5E081C0FF608}" presName="downArrowText" presStyleLbl="revTx" presStyleIdx="1" presStyleCnt="2">
        <dgm:presLayoutVars>
          <dgm:chMax val="0"/>
          <dgm:bulletEnabled val="1"/>
        </dgm:presLayoutVars>
      </dgm:prSet>
      <dgm:spPr/>
      <dgm:t>
        <a:bodyPr/>
        <a:lstStyle/>
        <a:p>
          <a:endParaRPr lang="en-US"/>
        </a:p>
      </dgm:t>
    </dgm:pt>
  </dgm:ptLst>
  <dgm:cxnLst>
    <dgm:cxn modelId="{CB8C2E60-5A29-4422-8A78-CD3F72267475}" type="presOf" srcId="{2346E8A2-8092-4DA9-8EA1-5E081C0FF608}" destId="{4C1E7BBA-1293-481D-A08B-EC4D7659D971}" srcOrd="0" destOrd="0" presId="urn:microsoft.com/office/officeart/2005/8/layout/arrow4"/>
    <dgm:cxn modelId="{20CABB04-238C-4223-8B94-21483C142FA0}" type="presOf" srcId="{A1091231-F576-4C68-8CA1-62FF3FA43EF2}" destId="{ADA331E9-BEE4-46F3-AFD6-658BCCB68A1A}" srcOrd="0" destOrd="0" presId="urn:microsoft.com/office/officeart/2005/8/layout/arrow4"/>
    <dgm:cxn modelId="{FF3DB2B8-5FB7-43B0-A707-01FC6E7984DF}" srcId="{2346E8A2-8092-4DA9-8EA1-5E081C0FF608}" destId="{E675CD18-1629-405B-8E6E-0A80748E92FF}" srcOrd="1" destOrd="0" parTransId="{C3C6290C-C44B-4CCB-882B-0E694B77AE14}" sibTransId="{843B68B8-DC97-4E83-B6FA-DBF811EF2C94}"/>
    <dgm:cxn modelId="{B7FFE5FC-C162-41CF-94CC-91E6C5DC56B6}" srcId="{A1091231-F576-4C68-8CA1-62FF3FA43EF2}" destId="{8C45FBD5-E192-43C7-A672-473199F27199}" srcOrd="0" destOrd="0" parTransId="{66FBB7D4-7278-4D52-B978-50FE7241702C}" sibTransId="{DA6F9F07-3210-4953-8D48-65717069C7A9}"/>
    <dgm:cxn modelId="{D5111E8E-67A8-477F-8D91-0C6FD3A8EEBB}" srcId="{A1091231-F576-4C68-8CA1-62FF3FA43EF2}" destId="{59615404-5211-419F-AC60-C378A0ED58C3}" srcOrd="2" destOrd="0" parTransId="{938D9ABE-3B02-412E-B0C4-CC8FC0C8AB58}" sibTransId="{BDB0B777-3BCA-4C3B-8D02-DFDFDA72BC47}"/>
    <dgm:cxn modelId="{508F8103-B953-41DA-8B53-046224D116EE}" type="presOf" srcId="{4FAED38E-6373-467B-971F-5F0BE4404A81}" destId="{4C1E7BBA-1293-481D-A08B-EC4D7659D971}" srcOrd="0" destOrd="3" presId="urn:microsoft.com/office/officeart/2005/8/layout/arrow4"/>
    <dgm:cxn modelId="{308A0CD4-C352-4FB9-84E3-A9F7DBB15A8C}" srcId="{2346E8A2-8092-4DA9-8EA1-5E081C0FF608}" destId="{2BE6E509-D8CA-4DAB-9F2C-5C3C070125AE}" srcOrd="0" destOrd="0" parTransId="{85B5044D-C303-4DFF-9A45-68D379E4DCD4}" sibTransId="{40063A41-611E-4F92-A4AB-9C2007CA6153}"/>
    <dgm:cxn modelId="{4F816B94-5C2E-4F98-A930-3DAEFC2E5D22}" type="presOf" srcId="{8EA3785E-13EE-4CE1-94D6-FBD80E6DFBC7}" destId="{D3B0ABF3-42DD-4837-8D1D-E40F4808A799}" srcOrd="0" destOrd="0" presId="urn:microsoft.com/office/officeart/2005/8/layout/arrow4"/>
    <dgm:cxn modelId="{FABEC7BB-A42F-4570-A2DF-9DAE570E624F}" type="presOf" srcId="{F9ED51C5-9193-4A6D-91AF-2C542A8BF88B}" destId="{ADA331E9-BEE4-46F3-AFD6-658BCCB68A1A}" srcOrd="0" destOrd="2" presId="urn:microsoft.com/office/officeart/2005/8/layout/arrow4"/>
    <dgm:cxn modelId="{09FBA955-1279-4B79-B20F-F3DAD5B416EC}" srcId="{8EA3785E-13EE-4CE1-94D6-FBD80E6DFBC7}" destId="{2346E8A2-8092-4DA9-8EA1-5E081C0FF608}" srcOrd="1" destOrd="0" parTransId="{FB0A4F0E-B5C1-4243-8389-F62D516CFD10}" sibTransId="{1B2819AB-7623-4F89-AC21-AC41BA036BA6}"/>
    <dgm:cxn modelId="{F3BEA5BC-D93E-48FE-B972-32A4D942C00B}" srcId="{A1091231-F576-4C68-8CA1-62FF3FA43EF2}" destId="{F9ED51C5-9193-4A6D-91AF-2C542A8BF88B}" srcOrd="1" destOrd="0" parTransId="{87644F80-1627-4B1B-9A21-E000E0A8F7EE}" sibTransId="{713096DA-3FA0-4817-B017-35D4DC9622B1}"/>
    <dgm:cxn modelId="{12845D60-CE23-4D1E-AC90-9B4AAFD852D2}" type="presOf" srcId="{59615404-5211-419F-AC60-C378A0ED58C3}" destId="{ADA331E9-BEE4-46F3-AFD6-658BCCB68A1A}" srcOrd="0" destOrd="3" presId="urn:microsoft.com/office/officeart/2005/8/layout/arrow4"/>
    <dgm:cxn modelId="{0FDC97A1-C0D1-48B0-B415-BAB8FECFD95F}" type="presOf" srcId="{2BE6E509-D8CA-4DAB-9F2C-5C3C070125AE}" destId="{4C1E7BBA-1293-481D-A08B-EC4D7659D971}" srcOrd="0" destOrd="1" presId="urn:microsoft.com/office/officeart/2005/8/layout/arrow4"/>
    <dgm:cxn modelId="{DCB15F4B-3448-476E-B26A-E113A94536E4}" srcId="{2346E8A2-8092-4DA9-8EA1-5E081C0FF608}" destId="{4FAED38E-6373-467B-971F-5F0BE4404A81}" srcOrd="2" destOrd="0" parTransId="{B75B8FBD-69EE-477C-A2DF-F9EA82B92833}" sibTransId="{8DCEE305-7D88-4111-9155-99EFEB8E97BB}"/>
    <dgm:cxn modelId="{CD0339F6-8876-4B66-944C-0756D39458C8}" type="presOf" srcId="{8C45FBD5-E192-43C7-A672-473199F27199}" destId="{ADA331E9-BEE4-46F3-AFD6-658BCCB68A1A}" srcOrd="0" destOrd="1" presId="urn:microsoft.com/office/officeart/2005/8/layout/arrow4"/>
    <dgm:cxn modelId="{AB4E3C03-F1EC-492A-A8BB-E294F3D8FD63}" srcId="{8EA3785E-13EE-4CE1-94D6-FBD80E6DFBC7}" destId="{A1091231-F576-4C68-8CA1-62FF3FA43EF2}" srcOrd="0" destOrd="0" parTransId="{BD94F67B-86EF-4401-98A8-ED8AE1F457DE}" sibTransId="{B16892A0-A84C-4CFD-BB2D-5A248F06766D}"/>
    <dgm:cxn modelId="{CD476176-828C-4326-979F-D9C8B7174B5E}" type="presOf" srcId="{E675CD18-1629-405B-8E6E-0A80748E92FF}" destId="{4C1E7BBA-1293-481D-A08B-EC4D7659D971}" srcOrd="0" destOrd="2" presId="urn:microsoft.com/office/officeart/2005/8/layout/arrow4"/>
    <dgm:cxn modelId="{10AFFB37-DB11-4DC2-9DD6-8A281E067D4E}" type="presParOf" srcId="{D3B0ABF3-42DD-4837-8D1D-E40F4808A799}" destId="{16078218-3B7B-48C4-BBD9-EFDD1699ACDF}" srcOrd="0" destOrd="0" presId="urn:microsoft.com/office/officeart/2005/8/layout/arrow4"/>
    <dgm:cxn modelId="{6586B87E-4FFD-4490-B96A-694D005D66E9}" type="presParOf" srcId="{D3B0ABF3-42DD-4837-8D1D-E40F4808A799}" destId="{ADA331E9-BEE4-46F3-AFD6-658BCCB68A1A}" srcOrd="1" destOrd="0" presId="urn:microsoft.com/office/officeart/2005/8/layout/arrow4"/>
    <dgm:cxn modelId="{A290FFD2-CF4D-47F0-9298-DBED905F6186}" type="presParOf" srcId="{D3B0ABF3-42DD-4837-8D1D-E40F4808A799}" destId="{A435CA0C-5A34-419A-B52B-5322202DF03A}" srcOrd="2" destOrd="0" presId="urn:microsoft.com/office/officeart/2005/8/layout/arrow4"/>
    <dgm:cxn modelId="{15226564-E3B2-4A61-AE5A-DDB820AEB6C7}" type="presParOf" srcId="{D3B0ABF3-42DD-4837-8D1D-E40F4808A799}" destId="{4C1E7BBA-1293-481D-A08B-EC4D7659D971}"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D600AD-903F-443E-8031-9EB58DA5504B}" type="doc">
      <dgm:prSet loTypeId="urn:diagrams.loki3.com/BracketList" loCatId="list" qsTypeId="urn:microsoft.com/office/officeart/2005/8/quickstyle/simple2" qsCatId="simple" csTypeId="urn:microsoft.com/office/officeart/2005/8/colors/colorful2" csCatId="colorful" phldr="1"/>
      <dgm:spPr/>
      <dgm:t>
        <a:bodyPr/>
        <a:lstStyle/>
        <a:p>
          <a:endParaRPr lang="en-US"/>
        </a:p>
      </dgm:t>
    </dgm:pt>
    <dgm:pt modelId="{BB579396-EC88-41DF-876A-84E4426F05CF}">
      <dgm:prSet phldrT="[Text]"/>
      <dgm:spPr/>
      <dgm:t>
        <a:bodyPr/>
        <a:lstStyle/>
        <a:p>
          <a:r>
            <a:rPr lang="en-US" dirty="0" smtClean="0">
              <a:effectLst>
                <a:outerShdw blurRad="38100" dist="38100" dir="2700000" algn="tl">
                  <a:srgbClr val="000000">
                    <a:alpha val="43137"/>
                  </a:srgbClr>
                </a:outerShdw>
              </a:effectLst>
            </a:rPr>
            <a:t>Time liability</a:t>
          </a:r>
          <a:endParaRPr lang="en-US" dirty="0">
            <a:effectLst>
              <a:outerShdw blurRad="38100" dist="38100" dir="2700000" algn="tl">
                <a:srgbClr val="000000">
                  <a:alpha val="43137"/>
                </a:srgbClr>
              </a:outerShdw>
            </a:effectLst>
          </a:endParaRPr>
        </a:p>
      </dgm:t>
    </dgm:pt>
    <dgm:pt modelId="{E87645C5-8BAF-4512-9ABD-2740E0D23748}" type="parTrans" cxnId="{0ACAB82B-1DFA-4705-ACC1-5C9D2BDF3514}">
      <dgm:prSet/>
      <dgm:spPr/>
      <dgm:t>
        <a:bodyPr/>
        <a:lstStyle/>
        <a:p>
          <a:endParaRPr lang="en-US"/>
        </a:p>
      </dgm:t>
    </dgm:pt>
    <dgm:pt modelId="{C7B56711-71AE-4199-A63C-072532A81EA2}" type="sibTrans" cxnId="{0ACAB82B-1DFA-4705-ACC1-5C9D2BDF3514}">
      <dgm:prSet/>
      <dgm:spPr/>
      <dgm:t>
        <a:bodyPr/>
        <a:lstStyle/>
        <a:p>
          <a:endParaRPr lang="en-US"/>
        </a:p>
      </dgm:t>
    </dgm:pt>
    <dgm:pt modelId="{C3D8A6C9-CE6D-4963-9D9F-6E465597DFAA}">
      <dgm:prSet phldrT="[Text]"/>
      <dgm:spPr/>
      <dgm:t>
        <a:bodyPr/>
        <a:lstStyle/>
        <a:p>
          <a:r>
            <a:rPr lang="en-US" dirty="0" smtClean="0">
              <a:effectLst>
                <a:outerShdw blurRad="38100" dist="38100" dir="2700000" algn="tl">
                  <a:srgbClr val="000000">
                    <a:alpha val="43137"/>
                  </a:srgbClr>
                </a:outerShdw>
              </a:effectLst>
            </a:rPr>
            <a:t>Demand </a:t>
          </a:r>
          <a:endParaRPr lang="en-US" dirty="0">
            <a:effectLst>
              <a:outerShdw blurRad="38100" dist="38100" dir="2700000" algn="tl">
                <a:srgbClr val="000000">
                  <a:alpha val="43137"/>
                </a:srgbClr>
              </a:outerShdw>
            </a:effectLst>
          </a:endParaRPr>
        </a:p>
      </dgm:t>
    </dgm:pt>
    <dgm:pt modelId="{E0D21F66-88D5-4E1B-A912-7C2E563A19F4}" type="parTrans" cxnId="{A758B22B-80AE-4F4E-8482-9CE6986CE67D}">
      <dgm:prSet/>
      <dgm:spPr/>
      <dgm:t>
        <a:bodyPr/>
        <a:lstStyle/>
        <a:p>
          <a:endParaRPr lang="en-US"/>
        </a:p>
      </dgm:t>
    </dgm:pt>
    <dgm:pt modelId="{1A2EB097-1E5A-4A42-901C-C6C74B8A653E}" type="sibTrans" cxnId="{A758B22B-80AE-4F4E-8482-9CE6986CE67D}">
      <dgm:prSet/>
      <dgm:spPr/>
      <dgm:t>
        <a:bodyPr/>
        <a:lstStyle/>
        <a:p>
          <a:endParaRPr lang="en-US"/>
        </a:p>
      </dgm:t>
    </dgm:pt>
    <dgm:pt modelId="{26C3F5CA-3930-489B-92BF-6113F5C7AA42}">
      <dgm:prSet phldrT="[Text]"/>
      <dgm:spPr/>
      <dgm:t>
        <a:bodyPr/>
        <a:lstStyle/>
        <a:p>
          <a:r>
            <a:rPr lang="en-US" dirty="0" smtClean="0">
              <a:effectLst>
                <a:outerShdw blurRad="38100" dist="38100" dir="2700000" algn="tl">
                  <a:srgbClr val="000000">
                    <a:alpha val="43137"/>
                  </a:srgbClr>
                </a:outerShdw>
              </a:effectLst>
            </a:rPr>
            <a:t>FD, cash certificates, Cumulative/ recurring deposits, Staff security deposit. </a:t>
          </a:r>
          <a:endParaRPr lang="en-US" dirty="0">
            <a:effectLst>
              <a:outerShdw blurRad="38100" dist="38100" dir="2700000" algn="tl">
                <a:srgbClr val="000000">
                  <a:alpha val="43137"/>
                </a:srgbClr>
              </a:outerShdw>
            </a:effectLst>
          </a:endParaRPr>
        </a:p>
      </dgm:t>
    </dgm:pt>
    <dgm:pt modelId="{9E664173-92B2-44DA-85EB-2AF709A35889}" type="parTrans" cxnId="{BEB85E7D-85A5-45E8-87A1-578467DCD94D}">
      <dgm:prSet/>
      <dgm:spPr/>
      <dgm:t>
        <a:bodyPr/>
        <a:lstStyle/>
        <a:p>
          <a:endParaRPr lang="en-US"/>
        </a:p>
      </dgm:t>
    </dgm:pt>
    <dgm:pt modelId="{14B49A41-CE61-4622-9BC0-A784E9C4055A}" type="sibTrans" cxnId="{BEB85E7D-85A5-45E8-87A1-578467DCD94D}">
      <dgm:prSet/>
      <dgm:spPr/>
      <dgm:t>
        <a:bodyPr/>
        <a:lstStyle/>
        <a:p>
          <a:endParaRPr lang="en-US"/>
        </a:p>
      </dgm:t>
    </dgm:pt>
    <dgm:pt modelId="{CA8312BB-C06F-4C42-B042-3C8464FB238A}">
      <dgm:prSet phldrT="[Text]"/>
      <dgm:spPr/>
      <dgm:t>
        <a:bodyPr/>
        <a:lstStyle/>
        <a:p>
          <a:r>
            <a:rPr lang="en-US" dirty="0" smtClean="0">
              <a:effectLst>
                <a:outerShdw blurRad="38100" dist="38100" dir="2700000" algn="tl">
                  <a:srgbClr val="000000">
                    <a:alpha val="43137"/>
                  </a:srgbClr>
                </a:outerShdw>
              </a:effectLst>
            </a:rPr>
            <a:t>CA, Savings, demand draft</a:t>
          </a:r>
          <a:endParaRPr lang="en-US" dirty="0">
            <a:effectLst>
              <a:outerShdw blurRad="38100" dist="38100" dir="2700000" algn="tl">
                <a:srgbClr val="000000">
                  <a:alpha val="43137"/>
                </a:srgbClr>
              </a:outerShdw>
            </a:effectLst>
          </a:endParaRPr>
        </a:p>
      </dgm:t>
    </dgm:pt>
    <dgm:pt modelId="{32C0C3A3-E06D-48B1-BBF1-33BB247DD822}" type="parTrans" cxnId="{72E99EB3-5E48-4948-992C-721923CC23C5}">
      <dgm:prSet/>
      <dgm:spPr/>
      <dgm:t>
        <a:bodyPr/>
        <a:lstStyle/>
        <a:p>
          <a:endParaRPr lang="en-US"/>
        </a:p>
      </dgm:t>
    </dgm:pt>
    <dgm:pt modelId="{07D85169-2374-4660-AC1F-DA59C79D5382}" type="sibTrans" cxnId="{72E99EB3-5E48-4948-992C-721923CC23C5}">
      <dgm:prSet/>
      <dgm:spPr/>
      <dgm:t>
        <a:bodyPr/>
        <a:lstStyle/>
        <a:p>
          <a:endParaRPr lang="en-US"/>
        </a:p>
      </dgm:t>
    </dgm:pt>
    <dgm:pt modelId="{748413FC-A9F1-46BC-BB47-F800CD9EA69D}">
      <dgm:prSet phldrT="[Text]"/>
      <dgm:spPr/>
      <dgm:t>
        <a:bodyPr/>
        <a:lstStyle/>
        <a:p>
          <a:r>
            <a:rPr lang="en-US" dirty="0" smtClean="0">
              <a:effectLst>
                <a:outerShdw blurRad="38100" dist="38100" dir="2700000" algn="tl">
                  <a:srgbClr val="000000">
                    <a:alpha val="43137"/>
                  </a:srgbClr>
                </a:outerShdw>
              </a:effectLst>
            </a:rPr>
            <a:t>Overdue balance in FD</a:t>
          </a:r>
          <a:endParaRPr lang="en-US" dirty="0">
            <a:effectLst>
              <a:outerShdw blurRad="38100" dist="38100" dir="2700000" algn="tl">
                <a:srgbClr val="000000">
                  <a:alpha val="43137"/>
                </a:srgbClr>
              </a:outerShdw>
            </a:effectLst>
          </a:endParaRPr>
        </a:p>
      </dgm:t>
    </dgm:pt>
    <dgm:pt modelId="{60F8B62A-819C-4345-9029-14DA6EB163E5}" type="parTrans" cxnId="{1F34E989-530F-4851-ACE1-9CA4466DAA74}">
      <dgm:prSet/>
      <dgm:spPr/>
      <dgm:t>
        <a:bodyPr/>
        <a:lstStyle/>
        <a:p>
          <a:endParaRPr lang="en-US"/>
        </a:p>
      </dgm:t>
    </dgm:pt>
    <dgm:pt modelId="{72DE10AF-85CF-4579-82E8-C9B1459C90BF}" type="sibTrans" cxnId="{1F34E989-530F-4851-ACE1-9CA4466DAA74}">
      <dgm:prSet/>
      <dgm:spPr/>
      <dgm:t>
        <a:bodyPr/>
        <a:lstStyle/>
        <a:p>
          <a:endParaRPr lang="en-US"/>
        </a:p>
      </dgm:t>
    </dgm:pt>
    <dgm:pt modelId="{79822B48-7020-4114-BE24-1F9508415F37}">
      <dgm:prSet phldrT="[Text]"/>
      <dgm:spPr/>
      <dgm:t>
        <a:bodyPr/>
        <a:lstStyle/>
        <a:p>
          <a:r>
            <a:rPr lang="en-US" dirty="0" smtClean="0">
              <a:effectLst>
                <a:outerShdw blurRad="38100" dist="38100" dir="2700000" algn="tl">
                  <a:srgbClr val="000000">
                    <a:alpha val="43137"/>
                  </a:srgbClr>
                </a:outerShdw>
              </a:effectLst>
            </a:rPr>
            <a:t>Unclaimed deposits</a:t>
          </a:r>
          <a:endParaRPr lang="en-US" dirty="0">
            <a:effectLst>
              <a:outerShdw blurRad="38100" dist="38100" dir="2700000" algn="tl">
                <a:srgbClr val="000000">
                  <a:alpha val="43137"/>
                </a:srgbClr>
              </a:outerShdw>
            </a:effectLst>
          </a:endParaRPr>
        </a:p>
      </dgm:t>
    </dgm:pt>
    <dgm:pt modelId="{CBFF3682-779D-4AA1-A021-CD5666EA97A8}" type="parTrans" cxnId="{8804C56D-46E2-40A3-9740-74C1B7036F5D}">
      <dgm:prSet/>
      <dgm:spPr/>
      <dgm:t>
        <a:bodyPr/>
        <a:lstStyle/>
        <a:p>
          <a:endParaRPr lang="en-US"/>
        </a:p>
      </dgm:t>
    </dgm:pt>
    <dgm:pt modelId="{42B41834-3A77-4C17-BF3A-7198E80D404A}" type="sibTrans" cxnId="{8804C56D-46E2-40A3-9740-74C1B7036F5D}">
      <dgm:prSet/>
      <dgm:spPr/>
      <dgm:t>
        <a:bodyPr/>
        <a:lstStyle/>
        <a:p>
          <a:endParaRPr lang="en-US"/>
        </a:p>
      </dgm:t>
    </dgm:pt>
    <dgm:pt modelId="{39D308DA-7419-4F61-B162-589229827061}">
      <dgm:prSet phldrT="[Text]"/>
      <dgm:spPr/>
      <dgm:t>
        <a:bodyPr/>
        <a:lstStyle/>
        <a:p>
          <a:r>
            <a:rPr lang="en-US" dirty="0" smtClean="0">
              <a:effectLst>
                <a:outerShdw blurRad="38100" dist="38100" dir="2700000" algn="tl">
                  <a:srgbClr val="000000">
                    <a:alpha val="43137"/>
                  </a:srgbClr>
                </a:outerShdw>
              </a:effectLst>
            </a:rPr>
            <a:t>Other</a:t>
          </a:r>
          <a:endParaRPr lang="en-US" dirty="0">
            <a:effectLst>
              <a:outerShdw blurRad="38100" dist="38100" dir="2700000" algn="tl">
                <a:srgbClr val="000000">
                  <a:alpha val="43137"/>
                </a:srgbClr>
              </a:outerShdw>
            </a:effectLst>
          </a:endParaRPr>
        </a:p>
      </dgm:t>
    </dgm:pt>
    <dgm:pt modelId="{843C17BE-034F-4A41-8410-C97AB61F51EC}" type="parTrans" cxnId="{6BDA1670-9814-4444-9630-65AA2A4EBA08}">
      <dgm:prSet/>
      <dgm:spPr/>
      <dgm:t>
        <a:bodyPr/>
        <a:lstStyle/>
        <a:p>
          <a:endParaRPr lang="en-US"/>
        </a:p>
      </dgm:t>
    </dgm:pt>
    <dgm:pt modelId="{23C8CAAF-1CDE-4E3F-901E-166562ECDB3C}" type="sibTrans" cxnId="{6BDA1670-9814-4444-9630-65AA2A4EBA08}">
      <dgm:prSet/>
      <dgm:spPr/>
      <dgm:t>
        <a:bodyPr/>
        <a:lstStyle/>
        <a:p>
          <a:endParaRPr lang="en-US"/>
        </a:p>
      </dgm:t>
    </dgm:pt>
    <dgm:pt modelId="{39ABDE48-6265-4DD2-A11B-7018FE5E47FB}">
      <dgm:prSet phldrT="[Text]"/>
      <dgm:spPr/>
      <dgm:t>
        <a:bodyPr/>
        <a:lstStyle/>
        <a:p>
          <a:r>
            <a:rPr lang="en-US" dirty="0" smtClean="0">
              <a:effectLst>
                <a:outerShdw blurRad="38100" dist="38100" dir="2700000" algn="tl">
                  <a:srgbClr val="000000">
                    <a:alpha val="43137"/>
                  </a:srgbClr>
                </a:outerShdw>
              </a:effectLst>
            </a:rPr>
            <a:t>Interest accrued on deposit</a:t>
          </a:r>
          <a:endParaRPr lang="en-US" dirty="0">
            <a:effectLst>
              <a:outerShdw blurRad="38100" dist="38100" dir="2700000" algn="tl">
                <a:srgbClr val="000000">
                  <a:alpha val="43137"/>
                </a:srgbClr>
              </a:outerShdw>
            </a:effectLst>
          </a:endParaRPr>
        </a:p>
      </dgm:t>
    </dgm:pt>
    <dgm:pt modelId="{F2D77D9C-EE18-4E81-BBBB-FB6F3D6F552B}" type="parTrans" cxnId="{A5F279D8-DCEA-432D-B0E5-6989366435A0}">
      <dgm:prSet/>
      <dgm:spPr/>
      <dgm:t>
        <a:bodyPr/>
        <a:lstStyle/>
        <a:p>
          <a:endParaRPr lang="en-US"/>
        </a:p>
      </dgm:t>
    </dgm:pt>
    <dgm:pt modelId="{1F75EA0B-0457-4E3B-8977-5EB73493DF40}" type="sibTrans" cxnId="{A5F279D8-DCEA-432D-B0E5-6989366435A0}">
      <dgm:prSet/>
      <dgm:spPr/>
      <dgm:t>
        <a:bodyPr/>
        <a:lstStyle/>
        <a:p>
          <a:endParaRPr lang="en-US"/>
        </a:p>
      </dgm:t>
    </dgm:pt>
    <dgm:pt modelId="{8AD2156E-D3C6-43AF-95D7-64436B0E164E}">
      <dgm:prSet phldrT="[Text]"/>
      <dgm:spPr/>
      <dgm:t>
        <a:bodyPr/>
        <a:lstStyle/>
        <a:p>
          <a:r>
            <a:rPr lang="en-US" dirty="0" smtClean="0">
              <a:effectLst>
                <a:outerShdw blurRad="38100" dist="38100" dir="2700000" algn="tl">
                  <a:srgbClr val="000000">
                    <a:alpha val="43137"/>
                  </a:srgbClr>
                </a:outerShdw>
              </a:effectLst>
            </a:rPr>
            <a:t>Unpaid dividends</a:t>
          </a:r>
          <a:endParaRPr lang="en-US" dirty="0">
            <a:effectLst>
              <a:outerShdw blurRad="38100" dist="38100" dir="2700000" algn="tl">
                <a:srgbClr val="000000">
                  <a:alpha val="43137"/>
                </a:srgbClr>
              </a:outerShdw>
            </a:effectLst>
          </a:endParaRPr>
        </a:p>
      </dgm:t>
    </dgm:pt>
    <dgm:pt modelId="{1AF5E535-7ECD-43E2-866C-85A7AFF5B69B}" type="parTrans" cxnId="{3214844D-DE9E-4A21-88D8-F135DFDC8446}">
      <dgm:prSet/>
      <dgm:spPr/>
      <dgm:t>
        <a:bodyPr/>
        <a:lstStyle/>
        <a:p>
          <a:endParaRPr lang="en-US"/>
        </a:p>
      </dgm:t>
    </dgm:pt>
    <dgm:pt modelId="{A794BC26-75B8-45F0-B6B1-3B604F1376DE}" type="sibTrans" cxnId="{3214844D-DE9E-4A21-88D8-F135DFDC8446}">
      <dgm:prSet/>
      <dgm:spPr/>
      <dgm:t>
        <a:bodyPr/>
        <a:lstStyle/>
        <a:p>
          <a:endParaRPr lang="en-US"/>
        </a:p>
      </dgm:t>
    </dgm:pt>
    <dgm:pt modelId="{65B98DA5-D2A3-4698-A83E-72A58FF9976D}">
      <dgm:prSet phldrT="[Text]"/>
      <dgm:spPr/>
      <dgm:t>
        <a:bodyPr/>
        <a:lstStyle/>
        <a:p>
          <a:r>
            <a:rPr lang="en-US" dirty="0" smtClean="0">
              <a:effectLst>
                <a:outerShdw blurRad="38100" dist="38100" dir="2700000" algn="tl">
                  <a:srgbClr val="000000">
                    <a:alpha val="43137"/>
                  </a:srgbClr>
                </a:outerShdw>
              </a:effectLst>
            </a:rPr>
            <a:t>Gold borrowed…..</a:t>
          </a:r>
          <a:endParaRPr lang="en-US" dirty="0">
            <a:effectLst>
              <a:outerShdw blurRad="38100" dist="38100" dir="2700000" algn="tl">
                <a:srgbClr val="000000">
                  <a:alpha val="43137"/>
                </a:srgbClr>
              </a:outerShdw>
            </a:effectLst>
          </a:endParaRPr>
        </a:p>
      </dgm:t>
    </dgm:pt>
    <dgm:pt modelId="{BBA3DFDE-4FC5-4217-B377-C2D1D6B2E97D}" type="parTrans" cxnId="{B35B5CEE-CDE1-402C-97EE-18813307070E}">
      <dgm:prSet/>
      <dgm:spPr/>
      <dgm:t>
        <a:bodyPr/>
        <a:lstStyle/>
        <a:p>
          <a:endParaRPr lang="en-US"/>
        </a:p>
      </dgm:t>
    </dgm:pt>
    <dgm:pt modelId="{B636D428-DEC1-4816-B790-4892CD84E01F}" type="sibTrans" cxnId="{B35B5CEE-CDE1-402C-97EE-18813307070E}">
      <dgm:prSet/>
      <dgm:spPr/>
      <dgm:t>
        <a:bodyPr/>
        <a:lstStyle/>
        <a:p>
          <a:endParaRPr lang="en-US"/>
        </a:p>
      </dgm:t>
    </dgm:pt>
    <dgm:pt modelId="{8EFE1508-8B01-4742-BB08-BA8FBB270775}">
      <dgm:prSet phldrT="[Text]"/>
      <dgm:spPr/>
      <dgm:t>
        <a:bodyPr/>
        <a:lstStyle/>
        <a:p>
          <a:r>
            <a:rPr lang="en-US" dirty="0" smtClean="0">
              <a:effectLst>
                <a:outerShdw blurRad="38100" dist="38100" dir="2700000" algn="tl">
                  <a:srgbClr val="000000">
                    <a:alpha val="43137"/>
                  </a:srgbClr>
                </a:outerShdw>
              </a:effectLst>
            </a:rPr>
            <a:t>Legally not required to pay before maturity (but minus penalty/less interest).</a:t>
          </a:r>
          <a:endParaRPr lang="en-US" dirty="0">
            <a:effectLst>
              <a:outerShdw blurRad="38100" dist="38100" dir="2700000" algn="tl">
                <a:srgbClr val="000000">
                  <a:alpha val="43137"/>
                </a:srgbClr>
              </a:outerShdw>
            </a:effectLst>
          </a:endParaRPr>
        </a:p>
      </dgm:t>
    </dgm:pt>
    <dgm:pt modelId="{4B885BCE-59A0-4B54-8604-4256C2309E47}" type="parTrans" cxnId="{7D02E1C0-9F5A-4229-978E-90ABD5A7D55A}">
      <dgm:prSet/>
      <dgm:spPr/>
      <dgm:t>
        <a:bodyPr/>
        <a:lstStyle/>
        <a:p>
          <a:endParaRPr lang="en-US"/>
        </a:p>
      </dgm:t>
    </dgm:pt>
    <dgm:pt modelId="{772E3EDD-7B1F-40ED-AFF9-552146BCF9EA}" type="sibTrans" cxnId="{7D02E1C0-9F5A-4229-978E-90ABD5A7D55A}">
      <dgm:prSet/>
      <dgm:spPr/>
      <dgm:t>
        <a:bodyPr/>
        <a:lstStyle/>
        <a:p>
          <a:endParaRPr lang="en-US"/>
        </a:p>
      </dgm:t>
    </dgm:pt>
    <dgm:pt modelId="{CF7BF9C3-CF01-4F1A-84E2-EDB3161B2181}">
      <dgm:prSet phldrT="[Text]"/>
      <dgm:spPr/>
      <dgm:t>
        <a:bodyPr/>
        <a:lstStyle/>
        <a:p>
          <a:r>
            <a:rPr lang="en-US" dirty="0" smtClean="0">
              <a:effectLst>
                <a:outerShdw blurRad="38100" dist="38100" dir="2700000" algn="tl">
                  <a:srgbClr val="000000">
                    <a:alpha val="43137"/>
                  </a:srgbClr>
                </a:outerShdw>
              </a:effectLst>
            </a:rPr>
            <a:t>Latest 2015: “unbreakable FD”- can’t be redeemed before time, hv2 pay more interest.</a:t>
          </a:r>
          <a:endParaRPr lang="en-US" dirty="0">
            <a:effectLst>
              <a:outerShdw blurRad="38100" dist="38100" dir="2700000" algn="tl">
                <a:srgbClr val="000000">
                  <a:alpha val="43137"/>
                </a:srgbClr>
              </a:outerShdw>
            </a:effectLst>
          </a:endParaRPr>
        </a:p>
      </dgm:t>
    </dgm:pt>
    <dgm:pt modelId="{1C70FF54-F1AA-4444-8DE5-246110564452}" type="parTrans" cxnId="{6C4E0034-A527-4EFD-9065-4D81450A8148}">
      <dgm:prSet/>
      <dgm:spPr/>
      <dgm:t>
        <a:bodyPr/>
        <a:lstStyle/>
        <a:p>
          <a:endParaRPr lang="en-US"/>
        </a:p>
      </dgm:t>
    </dgm:pt>
    <dgm:pt modelId="{760CF2DC-FF44-4CE0-99A9-8D5A39F88D98}" type="sibTrans" cxnId="{6C4E0034-A527-4EFD-9065-4D81450A8148}">
      <dgm:prSet/>
      <dgm:spPr/>
      <dgm:t>
        <a:bodyPr/>
        <a:lstStyle/>
        <a:p>
          <a:endParaRPr lang="en-US"/>
        </a:p>
      </dgm:t>
    </dgm:pt>
    <dgm:pt modelId="{759F3CE1-1012-4444-B5D8-CF2BC611E7B5}" type="pres">
      <dgm:prSet presAssocID="{A6D600AD-903F-443E-8031-9EB58DA5504B}" presName="Name0" presStyleCnt="0">
        <dgm:presLayoutVars>
          <dgm:dir/>
          <dgm:animLvl val="lvl"/>
          <dgm:resizeHandles val="exact"/>
        </dgm:presLayoutVars>
      </dgm:prSet>
      <dgm:spPr/>
      <dgm:t>
        <a:bodyPr/>
        <a:lstStyle/>
        <a:p>
          <a:endParaRPr lang="en-US"/>
        </a:p>
      </dgm:t>
    </dgm:pt>
    <dgm:pt modelId="{C6128CDD-C2A6-4F4A-9FEF-7E2BF789864B}" type="pres">
      <dgm:prSet presAssocID="{BB579396-EC88-41DF-876A-84E4426F05CF}" presName="linNode" presStyleCnt="0"/>
      <dgm:spPr/>
      <dgm:t>
        <a:bodyPr/>
        <a:lstStyle/>
        <a:p>
          <a:endParaRPr lang="en-US"/>
        </a:p>
      </dgm:t>
    </dgm:pt>
    <dgm:pt modelId="{BA57E2FF-894C-407F-95C9-DE8F0AA03E57}" type="pres">
      <dgm:prSet presAssocID="{BB579396-EC88-41DF-876A-84E4426F05CF}" presName="parTx" presStyleLbl="revTx" presStyleIdx="0" presStyleCnt="3">
        <dgm:presLayoutVars>
          <dgm:chMax val="1"/>
          <dgm:bulletEnabled val="1"/>
        </dgm:presLayoutVars>
      </dgm:prSet>
      <dgm:spPr/>
      <dgm:t>
        <a:bodyPr/>
        <a:lstStyle/>
        <a:p>
          <a:endParaRPr lang="en-US"/>
        </a:p>
      </dgm:t>
    </dgm:pt>
    <dgm:pt modelId="{16AC8D60-7A03-4CC8-A692-A77A30F521A0}" type="pres">
      <dgm:prSet presAssocID="{BB579396-EC88-41DF-876A-84E4426F05CF}" presName="bracket" presStyleLbl="parChTrans1D1" presStyleIdx="0" presStyleCnt="3"/>
      <dgm:spPr/>
      <dgm:t>
        <a:bodyPr/>
        <a:lstStyle/>
        <a:p>
          <a:endParaRPr lang="en-US"/>
        </a:p>
      </dgm:t>
    </dgm:pt>
    <dgm:pt modelId="{99CF19BA-B014-44AC-9747-FA5F9D1CDBBA}" type="pres">
      <dgm:prSet presAssocID="{BB579396-EC88-41DF-876A-84E4426F05CF}" presName="spH" presStyleCnt="0"/>
      <dgm:spPr/>
      <dgm:t>
        <a:bodyPr/>
        <a:lstStyle/>
        <a:p>
          <a:endParaRPr lang="en-US"/>
        </a:p>
      </dgm:t>
    </dgm:pt>
    <dgm:pt modelId="{2631B1B0-1170-4A43-BE4B-387E410B5860}" type="pres">
      <dgm:prSet presAssocID="{BB579396-EC88-41DF-876A-84E4426F05CF}" presName="desTx" presStyleLbl="node1" presStyleIdx="0" presStyleCnt="3">
        <dgm:presLayoutVars>
          <dgm:bulletEnabled val="1"/>
        </dgm:presLayoutVars>
      </dgm:prSet>
      <dgm:spPr/>
      <dgm:t>
        <a:bodyPr/>
        <a:lstStyle/>
        <a:p>
          <a:endParaRPr lang="en-US"/>
        </a:p>
      </dgm:t>
    </dgm:pt>
    <dgm:pt modelId="{B5884DAA-2232-490A-8FE7-246DE9EBA20C}" type="pres">
      <dgm:prSet presAssocID="{C7B56711-71AE-4199-A63C-072532A81EA2}" presName="spV" presStyleCnt="0"/>
      <dgm:spPr/>
      <dgm:t>
        <a:bodyPr/>
        <a:lstStyle/>
        <a:p>
          <a:endParaRPr lang="en-US"/>
        </a:p>
      </dgm:t>
    </dgm:pt>
    <dgm:pt modelId="{B19A71AB-BB0B-41BC-BFAC-432A391A828A}" type="pres">
      <dgm:prSet presAssocID="{C3D8A6C9-CE6D-4963-9D9F-6E465597DFAA}" presName="linNode" presStyleCnt="0"/>
      <dgm:spPr/>
      <dgm:t>
        <a:bodyPr/>
        <a:lstStyle/>
        <a:p>
          <a:endParaRPr lang="en-US"/>
        </a:p>
      </dgm:t>
    </dgm:pt>
    <dgm:pt modelId="{08953C77-D7AC-4215-A770-D23D07BC7798}" type="pres">
      <dgm:prSet presAssocID="{C3D8A6C9-CE6D-4963-9D9F-6E465597DFAA}" presName="parTx" presStyleLbl="revTx" presStyleIdx="1" presStyleCnt="3">
        <dgm:presLayoutVars>
          <dgm:chMax val="1"/>
          <dgm:bulletEnabled val="1"/>
        </dgm:presLayoutVars>
      </dgm:prSet>
      <dgm:spPr/>
      <dgm:t>
        <a:bodyPr/>
        <a:lstStyle/>
        <a:p>
          <a:endParaRPr lang="en-US"/>
        </a:p>
      </dgm:t>
    </dgm:pt>
    <dgm:pt modelId="{688362B3-2907-4B43-B75C-E92C508E56CB}" type="pres">
      <dgm:prSet presAssocID="{C3D8A6C9-CE6D-4963-9D9F-6E465597DFAA}" presName="bracket" presStyleLbl="parChTrans1D1" presStyleIdx="1" presStyleCnt="3"/>
      <dgm:spPr/>
      <dgm:t>
        <a:bodyPr/>
        <a:lstStyle/>
        <a:p>
          <a:endParaRPr lang="en-US"/>
        </a:p>
      </dgm:t>
    </dgm:pt>
    <dgm:pt modelId="{24CF07D9-9CAD-4DD8-A027-E7040A349887}" type="pres">
      <dgm:prSet presAssocID="{C3D8A6C9-CE6D-4963-9D9F-6E465597DFAA}" presName="spH" presStyleCnt="0"/>
      <dgm:spPr/>
      <dgm:t>
        <a:bodyPr/>
        <a:lstStyle/>
        <a:p>
          <a:endParaRPr lang="en-US"/>
        </a:p>
      </dgm:t>
    </dgm:pt>
    <dgm:pt modelId="{E405C159-4C97-4B5B-AB06-B53935981072}" type="pres">
      <dgm:prSet presAssocID="{C3D8A6C9-CE6D-4963-9D9F-6E465597DFAA}" presName="desTx" presStyleLbl="node1" presStyleIdx="1" presStyleCnt="3">
        <dgm:presLayoutVars>
          <dgm:bulletEnabled val="1"/>
        </dgm:presLayoutVars>
      </dgm:prSet>
      <dgm:spPr/>
      <dgm:t>
        <a:bodyPr/>
        <a:lstStyle/>
        <a:p>
          <a:endParaRPr lang="en-US"/>
        </a:p>
      </dgm:t>
    </dgm:pt>
    <dgm:pt modelId="{38894223-ADB4-4041-92D4-A5302421A37B}" type="pres">
      <dgm:prSet presAssocID="{1A2EB097-1E5A-4A42-901C-C6C74B8A653E}" presName="spV" presStyleCnt="0"/>
      <dgm:spPr/>
      <dgm:t>
        <a:bodyPr/>
        <a:lstStyle/>
        <a:p>
          <a:endParaRPr lang="en-US"/>
        </a:p>
      </dgm:t>
    </dgm:pt>
    <dgm:pt modelId="{EB8F809E-98B0-4BD1-8095-4CC0F3A16C34}" type="pres">
      <dgm:prSet presAssocID="{39D308DA-7419-4F61-B162-589229827061}" presName="linNode" presStyleCnt="0"/>
      <dgm:spPr/>
      <dgm:t>
        <a:bodyPr/>
        <a:lstStyle/>
        <a:p>
          <a:endParaRPr lang="en-US"/>
        </a:p>
      </dgm:t>
    </dgm:pt>
    <dgm:pt modelId="{1A4CC7B6-C39C-4588-ACF9-60228C13DC94}" type="pres">
      <dgm:prSet presAssocID="{39D308DA-7419-4F61-B162-589229827061}" presName="parTx" presStyleLbl="revTx" presStyleIdx="2" presStyleCnt="3">
        <dgm:presLayoutVars>
          <dgm:chMax val="1"/>
          <dgm:bulletEnabled val="1"/>
        </dgm:presLayoutVars>
      </dgm:prSet>
      <dgm:spPr/>
      <dgm:t>
        <a:bodyPr/>
        <a:lstStyle/>
        <a:p>
          <a:endParaRPr lang="en-US"/>
        </a:p>
      </dgm:t>
    </dgm:pt>
    <dgm:pt modelId="{528027BB-4CE7-47C5-BCDA-CE610AB1B0EF}" type="pres">
      <dgm:prSet presAssocID="{39D308DA-7419-4F61-B162-589229827061}" presName="bracket" presStyleLbl="parChTrans1D1" presStyleIdx="2" presStyleCnt="3"/>
      <dgm:spPr/>
      <dgm:t>
        <a:bodyPr/>
        <a:lstStyle/>
        <a:p>
          <a:endParaRPr lang="en-US"/>
        </a:p>
      </dgm:t>
    </dgm:pt>
    <dgm:pt modelId="{7C31A3FD-8AF0-4E76-8DA5-826B8E79B8EC}" type="pres">
      <dgm:prSet presAssocID="{39D308DA-7419-4F61-B162-589229827061}" presName="spH" presStyleCnt="0"/>
      <dgm:spPr/>
      <dgm:t>
        <a:bodyPr/>
        <a:lstStyle/>
        <a:p>
          <a:endParaRPr lang="en-US"/>
        </a:p>
      </dgm:t>
    </dgm:pt>
    <dgm:pt modelId="{BEA6387C-1389-4ED9-B6BD-F8E422774815}" type="pres">
      <dgm:prSet presAssocID="{39D308DA-7419-4F61-B162-589229827061}" presName="desTx" presStyleLbl="node1" presStyleIdx="2" presStyleCnt="3">
        <dgm:presLayoutVars>
          <dgm:bulletEnabled val="1"/>
        </dgm:presLayoutVars>
      </dgm:prSet>
      <dgm:spPr/>
      <dgm:t>
        <a:bodyPr/>
        <a:lstStyle/>
        <a:p>
          <a:endParaRPr lang="en-US"/>
        </a:p>
      </dgm:t>
    </dgm:pt>
  </dgm:ptLst>
  <dgm:cxnLst>
    <dgm:cxn modelId="{26C67F73-AC66-45DF-8D3E-48F0CF8F4D04}" type="presOf" srcId="{26C3F5CA-3930-489B-92BF-6113F5C7AA42}" destId="{2631B1B0-1170-4A43-BE4B-387E410B5860}" srcOrd="0" destOrd="0" presId="urn:diagrams.loki3.com/BracketList"/>
    <dgm:cxn modelId="{A5F279D8-DCEA-432D-B0E5-6989366435A0}" srcId="{39D308DA-7419-4F61-B162-589229827061}" destId="{39ABDE48-6265-4DD2-A11B-7018FE5E47FB}" srcOrd="0" destOrd="0" parTransId="{F2D77D9C-EE18-4E81-BBBB-FB6F3D6F552B}" sibTransId="{1F75EA0B-0457-4E3B-8977-5EB73493DF40}"/>
    <dgm:cxn modelId="{3214844D-DE9E-4A21-88D8-F135DFDC8446}" srcId="{39D308DA-7419-4F61-B162-589229827061}" destId="{8AD2156E-D3C6-43AF-95D7-64436B0E164E}" srcOrd="1" destOrd="0" parTransId="{1AF5E535-7ECD-43E2-866C-85A7AFF5B69B}" sibTransId="{A794BC26-75B8-45F0-B6B1-3B604F1376DE}"/>
    <dgm:cxn modelId="{8F4AEDAB-8A81-4A47-BB35-C3DBFC678096}" type="presOf" srcId="{A6D600AD-903F-443E-8031-9EB58DA5504B}" destId="{759F3CE1-1012-4444-B5D8-CF2BC611E7B5}" srcOrd="0" destOrd="0" presId="urn:diagrams.loki3.com/BracketList"/>
    <dgm:cxn modelId="{1734699A-F94A-48CA-971D-90F848AE9998}" type="presOf" srcId="{CA8312BB-C06F-4C42-B042-3C8464FB238A}" destId="{E405C159-4C97-4B5B-AB06-B53935981072}" srcOrd="0" destOrd="0" presId="urn:diagrams.loki3.com/BracketList"/>
    <dgm:cxn modelId="{72E99EB3-5E48-4948-992C-721923CC23C5}" srcId="{C3D8A6C9-CE6D-4963-9D9F-6E465597DFAA}" destId="{CA8312BB-C06F-4C42-B042-3C8464FB238A}" srcOrd="0" destOrd="0" parTransId="{32C0C3A3-E06D-48B1-BBF1-33BB247DD822}" sibTransId="{07D85169-2374-4660-AC1F-DA59C79D5382}"/>
    <dgm:cxn modelId="{745E8D9F-D922-4549-906F-668B1A258274}" type="presOf" srcId="{39ABDE48-6265-4DD2-A11B-7018FE5E47FB}" destId="{BEA6387C-1389-4ED9-B6BD-F8E422774815}" srcOrd="0" destOrd="0" presId="urn:diagrams.loki3.com/BracketList"/>
    <dgm:cxn modelId="{BEB85E7D-85A5-45E8-87A1-578467DCD94D}" srcId="{BB579396-EC88-41DF-876A-84E4426F05CF}" destId="{26C3F5CA-3930-489B-92BF-6113F5C7AA42}" srcOrd="0" destOrd="0" parTransId="{9E664173-92B2-44DA-85EB-2AF709A35889}" sibTransId="{14B49A41-CE61-4622-9BC0-A784E9C4055A}"/>
    <dgm:cxn modelId="{28291E65-D646-47C3-93DD-F65A73772B5F}" type="presOf" srcId="{8AD2156E-D3C6-43AF-95D7-64436B0E164E}" destId="{BEA6387C-1389-4ED9-B6BD-F8E422774815}" srcOrd="0" destOrd="1" presId="urn:diagrams.loki3.com/BracketList"/>
    <dgm:cxn modelId="{6C4E0034-A527-4EFD-9065-4D81450A8148}" srcId="{BB579396-EC88-41DF-876A-84E4426F05CF}" destId="{CF7BF9C3-CF01-4F1A-84E2-EDB3161B2181}" srcOrd="2" destOrd="0" parTransId="{1C70FF54-F1AA-4444-8DE5-246110564452}" sibTransId="{760CF2DC-FF44-4CE0-99A9-8D5A39F88D98}"/>
    <dgm:cxn modelId="{0ACAB82B-1DFA-4705-ACC1-5C9D2BDF3514}" srcId="{A6D600AD-903F-443E-8031-9EB58DA5504B}" destId="{BB579396-EC88-41DF-876A-84E4426F05CF}" srcOrd="0" destOrd="0" parTransId="{E87645C5-8BAF-4512-9ABD-2740E0D23748}" sibTransId="{C7B56711-71AE-4199-A63C-072532A81EA2}"/>
    <dgm:cxn modelId="{B35B5CEE-CDE1-402C-97EE-18813307070E}" srcId="{39D308DA-7419-4F61-B162-589229827061}" destId="{65B98DA5-D2A3-4698-A83E-72A58FF9976D}" srcOrd="2" destOrd="0" parTransId="{BBA3DFDE-4FC5-4217-B377-C2D1D6B2E97D}" sibTransId="{B636D428-DEC1-4816-B790-4892CD84E01F}"/>
    <dgm:cxn modelId="{1F34E989-530F-4851-ACE1-9CA4466DAA74}" srcId="{C3D8A6C9-CE6D-4963-9D9F-6E465597DFAA}" destId="{748413FC-A9F1-46BC-BB47-F800CD9EA69D}" srcOrd="1" destOrd="0" parTransId="{60F8B62A-819C-4345-9029-14DA6EB163E5}" sibTransId="{72DE10AF-85CF-4579-82E8-C9B1459C90BF}"/>
    <dgm:cxn modelId="{A9DC2ABB-0F0F-42A4-AC6F-B48344B83934}" type="presOf" srcId="{748413FC-A9F1-46BC-BB47-F800CD9EA69D}" destId="{E405C159-4C97-4B5B-AB06-B53935981072}" srcOrd="0" destOrd="1" presId="urn:diagrams.loki3.com/BracketList"/>
    <dgm:cxn modelId="{8804C56D-46E2-40A3-9740-74C1B7036F5D}" srcId="{C3D8A6C9-CE6D-4963-9D9F-6E465597DFAA}" destId="{79822B48-7020-4114-BE24-1F9508415F37}" srcOrd="2" destOrd="0" parTransId="{CBFF3682-779D-4AA1-A021-CD5666EA97A8}" sibTransId="{42B41834-3A77-4C17-BF3A-7198E80D404A}"/>
    <dgm:cxn modelId="{528420A9-7054-484A-A38E-D2FC319F8CED}" type="presOf" srcId="{8EFE1508-8B01-4742-BB08-BA8FBB270775}" destId="{2631B1B0-1170-4A43-BE4B-387E410B5860}" srcOrd="0" destOrd="1" presId="urn:diagrams.loki3.com/BracketList"/>
    <dgm:cxn modelId="{F9416C23-EFA7-4FC0-B95C-4BB5CB67D8C2}" type="presOf" srcId="{BB579396-EC88-41DF-876A-84E4426F05CF}" destId="{BA57E2FF-894C-407F-95C9-DE8F0AA03E57}" srcOrd="0" destOrd="0" presId="urn:diagrams.loki3.com/BracketList"/>
    <dgm:cxn modelId="{CDB38F1F-3590-4A84-A247-B9CED6611605}" type="presOf" srcId="{39D308DA-7419-4F61-B162-589229827061}" destId="{1A4CC7B6-C39C-4588-ACF9-60228C13DC94}" srcOrd="0" destOrd="0" presId="urn:diagrams.loki3.com/BracketList"/>
    <dgm:cxn modelId="{01D8AD4F-C126-4559-809F-68AC77E04DAB}" type="presOf" srcId="{65B98DA5-D2A3-4698-A83E-72A58FF9976D}" destId="{BEA6387C-1389-4ED9-B6BD-F8E422774815}" srcOrd="0" destOrd="2" presId="urn:diagrams.loki3.com/BracketList"/>
    <dgm:cxn modelId="{A758B22B-80AE-4F4E-8482-9CE6986CE67D}" srcId="{A6D600AD-903F-443E-8031-9EB58DA5504B}" destId="{C3D8A6C9-CE6D-4963-9D9F-6E465597DFAA}" srcOrd="1" destOrd="0" parTransId="{E0D21F66-88D5-4E1B-A912-7C2E563A19F4}" sibTransId="{1A2EB097-1E5A-4A42-901C-C6C74B8A653E}"/>
    <dgm:cxn modelId="{5246594A-A988-49FD-86CA-30465B07B4CB}" type="presOf" srcId="{CF7BF9C3-CF01-4F1A-84E2-EDB3161B2181}" destId="{2631B1B0-1170-4A43-BE4B-387E410B5860}" srcOrd="0" destOrd="2" presId="urn:diagrams.loki3.com/BracketList"/>
    <dgm:cxn modelId="{DE83AC80-14A2-4C49-BD1D-2705A03E53FA}" type="presOf" srcId="{C3D8A6C9-CE6D-4963-9D9F-6E465597DFAA}" destId="{08953C77-D7AC-4215-A770-D23D07BC7798}" srcOrd="0" destOrd="0" presId="urn:diagrams.loki3.com/BracketList"/>
    <dgm:cxn modelId="{8AD3330E-C385-4A6E-8D86-33B39EB873AD}" type="presOf" srcId="{79822B48-7020-4114-BE24-1F9508415F37}" destId="{E405C159-4C97-4B5B-AB06-B53935981072}" srcOrd="0" destOrd="2" presId="urn:diagrams.loki3.com/BracketList"/>
    <dgm:cxn modelId="{7D02E1C0-9F5A-4229-978E-90ABD5A7D55A}" srcId="{BB579396-EC88-41DF-876A-84E4426F05CF}" destId="{8EFE1508-8B01-4742-BB08-BA8FBB270775}" srcOrd="1" destOrd="0" parTransId="{4B885BCE-59A0-4B54-8604-4256C2309E47}" sibTransId="{772E3EDD-7B1F-40ED-AFF9-552146BCF9EA}"/>
    <dgm:cxn modelId="{6BDA1670-9814-4444-9630-65AA2A4EBA08}" srcId="{A6D600AD-903F-443E-8031-9EB58DA5504B}" destId="{39D308DA-7419-4F61-B162-589229827061}" srcOrd="2" destOrd="0" parTransId="{843C17BE-034F-4A41-8410-C97AB61F51EC}" sibTransId="{23C8CAAF-1CDE-4E3F-901E-166562ECDB3C}"/>
    <dgm:cxn modelId="{8747C4C2-183B-40B1-9039-5306F80B7CB8}" type="presParOf" srcId="{759F3CE1-1012-4444-B5D8-CF2BC611E7B5}" destId="{C6128CDD-C2A6-4F4A-9FEF-7E2BF789864B}" srcOrd="0" destOrd="0" presId="urn:diagrams.loki3.com/BracketList"/>
    <dgm:cxn modelId="{98159962-E4F6-4761-AF42-2861D4BD5D43}" type="presParOf" srcId="{C6128CDD-C2A6-4F4A-9FEF-7E2BF789864B}" destId="{BA57E2FF-894C-407F-95C9-DE8F0AA03E57}" srcOrd="0" destOrd="0" presId="urn:diagrams.loki3.com/BracketList"/>
    <dgm:cxn modelId="{9C38C9B3-DA8C-4F4B-A839-AACE9F90D5F8}" type="presParOf" srcId="{C6128CDD-C2A6-4F4A-9FEF-7E2BF789864B}" destId="{16AC8D60-7A03-4CC8-A692-A77A30F521A0}" srcOrd="1" destOrd="0" presId="urn:diagrams.loki3.com/BracketList"/>
    <dgm:cxn modelId="{C83EBCF0-D2D6-4934-BB0E-859F6F019BEA}" type="presParOf" srcId="{C6128CDD-C2A6-4F4A-9FEF-7E2BF789864B}" destId="{99CF19BA-B014-44AC-9747-FA5F9D1CDBBA}" srcOrd="2" destOrd="0" presId="urn:diagrams.loki3.com/BracketList"/>
    <dgm:cxn modelId="{047E1320-8EFC-4129-BB24-56182F155830}" type="presParOf" srcId="{C6128CDD-C2A6-4F4A-9FEF-7E2BF789864B}" destId="{2631B1B0-1170-4A43-BE4B-387E410B5860}" srcOrd="3" destOrd="0" presId="urn:diagrams.loki3.com/BracketList"/>
    <dgm:cxn modelId="{53FF0518-F62E-4D81-8ACD-7975EFEA5749}" type="presParOf" srcId="{759F3CE1-1012-4444-B5D8-CF2BC611E7B5}" destId="{B5884DAA-2232-490A-8FE7-246DE9EBA20C}" srcOrd="1" destOrd="0" presId="urn:diagrams.loki3.com/BracketList"/>
    <dgm:cxn modelId="{A10946E2-4AE7-4F8B-B52F-AC15C431610D}" type="presParOf" srcId="{759F3CE1-1012-4444-B5D8-CF2BC611E7B5}" destId="{B19A71AB-BB0B-41BC-BFAC-432A391A828A}" srcOrd="2" destOrd="0" presId="urn:diagrams.loki3.com/BracketList"/>
    <dgm:cxn modelId="{DB0D8EDF-3B15-4DDF-B54E-54ED46173425}" type="presParOf" srcId="{B19A71AB-BB0B-41BC-BFAC-432A391A828A}" destId="{08953C77-D7AC-4215-A770-D23D07BC7798}" srcOrd="0" destOrd="0" presId="urn:diagrams.loki3.com/BracketList"/>
    <dgm:cxn modelId="{9ABB21B4-D31B-45FC-A700-964B0EBA63A0}" type="presParOf" srcId="{B19A71AB-BB0B-41BC-BFAC-432A391A828A}" destId="{688362B3-2907-4B43-B75C-E92C508E56CB}" srcOrd="1" destOrd="0" presId="urn:diagrams.loki3.com/BracketList"/>
    <dgm:cxn modelId="{F162F6DB-A956-4A2C-8ADF-C83000F8609F}" type="presParOf" srcId="{B19A71AB-BB0B-41BC-BFAC-432A391A828A}" destId="{24CF07D9-9CAD-4DD8-A027-E7040A349887}" srcOrd="2" destOrd="0" presId="urn:diagrams.loki3.com/BracketList"/>
    <dgm:cxn modelId="{C91BEB4D-B845-48EA-809C-35A062BF389F}" type="presParOf" srcId="{B19A71AB-BB0B-41BC-BFAC-432A391A828A}" destId="{E405C159-4C97-4B5B-AB06-B53935981072}" srcOrd="3" destOrd="0" presId="urn:diagrams.loki3.com/BracketList"/>
    <dgm:cxn modelId="{304219CC-01D9-4B98-B326-84A2F8486651}" type="presParOf" srcId="{759F3CE1-1012-4444-B5D8-CF2BC611E7B5}" destId="{38894223-ADB4-4041-92D4-A5302421A37B}" srcOrd="3" destOrd="0" presId="urn:diagrams.loki3.com/BracketList"/>
    <dgm:cxn modelId="{13BCB425-A5A5-4B3F-B170-587B94D5007A}" type="presParOf" srcId="{759F3CE1-1012-4444-B5D8-CF2BC611E7B5}" destId="{EB8F809E-98B0-4BD1-8095-4CC0F3A16C34}" srcOrd="4" destOrd="0" presId="urn:diagrams.loki3.com/BracketList"/>
    <dgm:cxn modelId="{CBCC41BF-A6C4-44C2-83DC-60770CA985B3}" type="presParOf" srcId="{EB8F809E-98B0-4BD1-8095-4CC0F3A16C34}" destId="{1A4CC7B6-C39C-4588-ACF9-60228C13DC94}" srcOrd="0" destOrd="0" presId="urn:diagrams.loki3.com/BracketList"/>
    <dgm:cxn modelId="{BC83D794-2057-469F-B67D-75447C286652}" type="presParOf" srcId="{EB8F809E-98B0-4BD1-8095-4CC0F3A16C34}" destId="{528027BB-4CE7-47C5-BCDA-CE610AB1B0EF}" srcOrd="1" destOrd="0" presId="urn:diagrams.loki3.com/BracketList"/>
    <dgm:cxn modelId="{7C6AB81D-1C3E-48C0-A81C-6AB7F9D4ADF3}" type="presParOf" srcId="{EB8F809E-98B0-4BD1-8095-4CC0F3A16C34}" destId="{7C31A3FD-8AF0-4E76-8DA5-826B8E79B8EC}" srcOrd="2" destOrd="0" presId="urn:diagrams.loki3.com/BracketList"/>
    <dgm:cxn modelId="{7CAB6BCA-108C-4DF4-AEF8-B1BA504CC378}" type="presParOf" srcId="{EB8F809E-98B0-4BD1-8095-4CC0F3A16C34}" destId="{BEA6387C-1389-4ED9-B6BD-F8E422774815}"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6327DA-7687-4296-A5D2-AEE2D7550463}"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3FEA6834-7148-422E-971D-8D189EEA5BA5}">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+70</a:t>
          </a:r>
          <a:endParaRPr lang="en-US" dirty="0"/>
        </a:p>
      </dgm:t>
    </dgm:pt>
    <dgm:pt modelId="{190334CD-7D5D-4715-960D-80D011FEF263}" type="parTrans" cxnId="{4EF0D218-D8B9-4C13-8C6C-7DD6E41F0111}">
      <dgm:prSet/>
      <dgm:spPr/>
      <dgm:t>
        <a:bodyPr/>
        <a:lstStyle/>
        <a:p>
          <a:endParaRPr lang="en-US"/>
        </a:p>
      </dgm:t>
    </dgm:pt>
    <dgm:pt modelId="{309CB7E4-1D88-461B-9A7C-CE426874B95B}" type="sibTrans" cxnId="{4EF0D218-D8B9-4C13-8C6C-7DD6E41F0111}">
      <dgm:prSet/>
      <dgm:spPr/>
      <dgm:t>
        <a:bodyPr/>
        <a:lstStyle/>
        <a:p>
          <a:endParaRPr lang="en-US"/>
        </a:p>
      </dgm:t>
    </dgm:pt>
    <dgm:pt modelId="{B9A4B95C-6057-42CC-AE20-D23982D66096}">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smtClean="0"/>
            <a:t>+60</a:t>
          </a:r>
          <a:endParaRPr lang="en-US" dirty="0"/>
        </a:p>
      </dgm:t>
    </dgm:pt>
    <dgm:pt modelId="{BA543840-F66F-4895-ACB0-2DFF2A03B5EB}" type="parTrans" cxnId="{87BEB7A9-2C0B-4938-B71A-B7B91617F780}">
      <dgm:prSet/>
      <dgm:spPr/>
      <dgm:t>
        <a:bodyPr/>
        <a:lstStyle/>
        <a:p>
          <a:endParaRPr lang="en-US"/>
        </a:p>
      </dgm:t>
    </dgm:pt>
    <dgm:pt modelId="{38BE84EB-8FEA-4F32-BD00-3C89B636B8B1}" type="sibTrans" cxnId="{87BEB7A9-2C0B-4938-B71A-B7B91617F780}">
      <dgm:prSet/>
      <dgm:spPr/>
      <dgm:t>
        <a:bodyPr/>
        <a:lstStyle/>
        <a:p>
          <a:endParaRPr lang="en-US"/>
        </a:p>
      </dgm:t>
    </dgm:pt>
    <dgm:pt modelId="{72806904-C1E5-4900-A7D7-B6F5B5D82DB3}">
      <dgm:prSet phldrT="[Text]"/>
      <dgm:spPr/>
      <dgm:t>
        <a:bodyPr/>
        <a:lstStyle/>
        <a:p>
          <a:r>
            <a:rPr lang="en-US" dirty="0" smtClean="0"/>
            <a:t>Withdrawn</a:t>
          </a:r>
          <a:endParaRPr lang="en-US" dirty="0"/>
        </a:p>
      </dgm:t>
    </dgm:pt>
    <dgm:pt modelId="{0FB63CF0-19BD-49FA-A48E-B53BF4F8FBBE}" type="parTrans" cxnId="{2DF4F6B3-58D7-4C6A-9C3F-F7EB1004381C}">
      <dgm:prSet/>
      <dgm:spPr/>
      <dgm:t>
        <a:bodyPr/>
        <a:lstStyle/>
        <a:p>
          <a:endParaRPr lang="en-US"/>
        </a:p>
      </dgm:t>
    </dgm:pt>
    <dgm:pt modelId="{9097F4FE-7240-46CD-8474-ACF008113F8A}" type="sibTrans" cxnId="{2DF4F6B3-58D7-4C6A-9C3F-F7EB1004381C}">
      <dgm:prSet/>
      <dgm:spPr/>
      <dgm:t>
        <a:bodyPr/>
        <a:lstStyle/>
        <a:p>
          <a:endParaRPr lang="en-US"/>
        </a:p>
      </dgm:t>
    </dgm:pt>
    <dgm:pt modelId="{E95533C3-7ADF-4526-9ED4-12A7416B1650}">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-20</a:t>
          </a:r>
          <a:endParaRPr lang="en-US" dirty="0"/>
        </a:p>
      </dgm:t>
    </dgm:pt>
    <dgm:pt modelId="{EED40A93-FE22-433D-A255-E8DF228A3351}" type="parTrans" cxnId="{D5213EC6-88CB-415C-B128-B5521DCD8B86}">
      <dgm:prSet/>
      <dgm:spPr/>
      <dgm:t>
        <a:bodyPr/>
        <a:lstStyle/>
        <a:p>
          <a:endParaRPr lang="en-US"/>
        </a:p>
      </dgm:t>
    </dgm:pt>
    <dgm:pt modelId="{51E6DD03-1A19-4F70-93D0-AE1B6C3AD7BD}" type="sibTrans" cxnId="{D5213EC6-88CB-415C-B128-B5521DCD8B86}">
      <dgm:prSet/>
      <dgm:spPr/>
      <dgm:t>
        <a:bodyPr/>
        <a:lstStyle/>
        <a:p>
          <a:endParaRPr lang="en-US"/>
        </a:p>
      </dgm:t>
    </dgm:pt>
    <dgm:pt modelId="{969742E6-C5D8-400C-BF99-85D756025B39}">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smtClean="0"/>
            <a:t>-10</a:t>
          </a:r>
          <a:endParaRPr lang="en-US" dirty="0"/>
        </a:p>
      </dgm:t>
    </dgm:pt>
    <dgm:pt modelId="{1BBEA302-F711-4E16-BDFD-2BEB66BEB3A3}" type="parTrans" cxnId="{59CA4BD7-22C9-4DA8-BD63-157CC37C7523}">
      <dgm:prSet/>
      <dgm:spPr/>
      <dgm:t>
        <a:bodyPr/>
        <a:lstStyle/>
        <a:p>
          <a:endParaRPr lang="en-US"/>
        </a:p>
      </dgm:t>
    </dgm:pt>
    <dgm:pt modelId="{E4FCBB82-11D8-4EDE-8BA2-6F88C8101E17}" type="sibTrans" cxnId="{59CA4BD7-22C9-4DA8-BD63-157CC37C7523}">
      <dgm:prSet/>
      <dgm:spPr/>
      <dgm:t>
        <a:bodyPr/>
        <a:lstStyle/>
        <a:p>
          <a:endParaRPr lang="en-US"/>
        </a:p>
      </dgm:t>
    </dgm:pt>
    <dgm:pt modelId="{9C136B3B-2B37-44BE-BDD1-90320C722C06}">
      <dgm:prSet phldrT="[Text]"/>
      <dgm:spPr/>
      <dgm:t>
        <a:bodyPr/>
        <a:lstStyle/>
        <a:p>
          <a:r>
            <a:rPr lang="en-US" dirty="0" smtClean="0"/>
            <a:t>NET left</a:t>
          </a:r>
          <a:endParaRPr lang="en-US" dirty="0"/>
        </a:p>
      </dgm:t>
    </dgm:pt>
    <dgm:pt modelId="{D36B37CF-4BE2-4B66-A919-172164E3CAED}" type="parTrans" cxnId="{832EED1B-79A2-48FF-8D56-F4F7CC13795A}">
      <dgm:prSet/>
      <dgm:spPr/>
      <dgm:t>
        <a:bodyPr/>
        <a:lstStyle/>
        <a:p>
          <a:endParaRPr lang="en-US"/>
        </a:p>
      </dgm:t>
    </dgm:pt>
    <dgm:pt modelId="{C80CDD0A-382C-4E7A-93BE-CD7F98C74845}" type="sibTrans" cxnId="{832EED1B-79A2-48FF-8D56-F4F7CC13795A}">
      <dgm:prSet/>
      <dgm:spPr/>
      <dgm:t>
        <a:bodyPr/>
        <a:lstStyle/>
        <a:p>
          <a:endParaRPr lang="en-US"/>
        </a:p>
      </dgm:t>
    </dgm:pt>
    <dgm:pt modelId="{EFFD35A9-E7F9-4FEB-9E11-9A5D4E7E6E97}">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+50</a:t>
          </a:r>
          <a:endParaRPr lang="en-US" dirty="0"/>
        </a:p>
      </dgm:t>
    </dgm:pt>
    <dgm:pt modelId="{9F89D215-34AE-4AC8-9593-508153F2DC04}" type="parTrans" cxnId="{8189B13E-AE86-477E-88D1-4995ECFA12D5}">
      <dgm:prSet/>
      <dgm:spPr/>
      <dgm:t>
        <a:bodyPr/>
        <a:lstStyle/>
        <a:p>
          <a:endParaRPr lang="en-US"/>
        </a:p>
      </dgm:t>
    </dgm:pt>
    <dgm:pt modelId="{A9F07C34-1B7A-409A-9F36-EFAEE2727BEE}" type="sibTrans" cxnId="{8189B13E-AE86-477E-88D1-4995ECFA12D5}">
      <dgm:prSet/>
      <dgm:spPr/>
      <dgm:t>
        <a:bodyPr/>
        <a:lstStyle/>
        <a:p>
          <a:endParaRPr lang="en-US"/>
        </a:p>
      </dgm:t>
    </dgm:pt>
    <dgm:pt modelId="{9CB6906D-1DA6-475E-80DE-6CD60B49D62D}">
      <dgm:prSet phldrT="[Text]"/>
      <dgm:spPr/>
      <dgm:t>
        <a:bodyPr/>
        <a:lstStyle/>
        <a:p>
          <a:r>
            <a:rPr lang="en-US" dirty="0" smtClean="0"/>
            <a:t>Liabilities</a:t>
          </a:r>
          <a:endParaRPr lang="en-US" dirty="0"/>
        </a:p>
      </dgm:t>
    </dgm:pt>
    <dgm:pt modelId="{FD43FC4C-71BB-49DF-9BD2-7CBDB4987476}" type="parTrans" cxnId="{DA84EFE4-770E-412E-AE23-5134431C2A6A}">
      <dgm:prSet/>
      <dgm:spPr/>
      <dgm:t>
        <a:bodyPr/>
        <a:lstStyle/>
        <a:p>
          <a:endParaRPr lang="en-US"/>
        </a:p>
      </dgm:t>
    </dgm:pt>
    <dgm:pt modelId="{A58D4A3F-3C2A-4058-8121-B821E30B487C}" type="sibTrans" cxnId="{DA84EFE4-770E-412E-AE23-5134431C2A6A}">
      <dgm:prSet/>
      <dgm:spPr/>
      <dgm:t>
        <a:bodyPr/>
        <a:lstStyle/>
        <a:p>
          <a:endParaRPr lang="en-US"/>
        </a:p>
      </dgm:t>
    </dgm:pt>
    <dgm:pt modelId="{CDDEBDE9-45A2-4F5E-817D-3816C423772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Demand</a:t>
          </a:r>
          <a:endParaRPr lang="en-US" dirty="0"/>
        </a:p>
      </dgm:t>
    </dgm:pt>
    <dgm:pt modelId="{8B5BA7F0-E603-47BD-B5A2-1C1942479542}" type="parTrans" cxnId="{B7092AB3-0049-4DF1-BD7B-C21CE7935B3C}">
      <dgm:prSet/>
      <dgm:spPr/>
      <dgm:t>
        <a:bodyPr/>
        <a:lstStyle/>
        <a:p>
          <a:endParaRPr lang="en-US"/>
        </a:p>
      </dgm:t>
    </dgm:pt>
    <dgm:pt modelId="{6C76EE2A-2A7D-4FD3-B7A7-C6BDC3D8EFB8}" type="sibTrans" cxnId="{B7092AB3-0049-4DF1-BD7B-C21CE7935B3C}">
      <dgm:prSet/>
      <dgm:spPr/>
      <dgm:t>
        <a:bodyPr/>
        <a:lstStyle/>
        <a:p>
          <a:endParaRPr lang="en-US"/>
        </a:p>
      </dgm:t>
    </dgm:pt>
    <dgm:pt modelId="{E521C097-270A-4077-9DEE-3217A8CD9D42}">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smtClean="0"/>
            <a:t>Time</a:t>
          </a:r>
          <a:endParaRPr lang="en-US" dirty="0"/>
        </a:p>
      </dgm:t>
    </dgm:pt>
    <dgm:pt modelId="{EA5E457D-9CEF-4E4E-B349-6C4E2595F68C}" type="parTrans" cxnId="{CB80891B-CFC1-4DD1-9488-C759CAB54AE4}">
      <dgm:prSet/>
      <dgm:spPr/>
      <dgm:t>
        <a:bodyPr/>
        <a:lstStyle/>
        <a:p>
          <a:endParaRPr lang="en-US"/>
        </a:p>
      </dgm:t>
    </dgm:pt>
    <dgm:pt modelId="{161C1E3A-1A7E-4FC2-9018-9567DF46B635}" type="sibTrans" cxnId="{CB80891B-CFC1-4DD1-9488-C759CAB54AE4}">
      <dgm:prSet/>
      <dgm:spPr/>
      <dgm:t>
        <a:bodyPr/>
        <a:lstStyle/>
        <a:p>
          <a:endParaRPr lang="en-US"/>
        </a:p>
      </dgm:t>
    </dgm:pt>
    <dgm:pt modelId="{AE7AAC19-C95D-4DF6-AD59-6EE68A31E90A}">
      <dgm:prSet phldrT="[Text]"/>
      <dgm:spPr/>
      <dgm:t>
        <a:bodyPr/>
        <a:lstStyle/>
        <a:p>
          <a:r>
            <a:rPr lang="en-US" dirty="0" smtClean="0"/>
            <a:t>Deposit</a:t>
          </a:r>
          <a:endParaRPr lang="en-US" dirty="0"/>
        </a:p>
      </dgm:t>
    </dgm:pt>
    <dgm:pt modelId="{654701F7-EE39-4923-BA28-C4A9DE57A6DC}" type="parTrans" cxnId="{C05E1D48-70A6-4FAE-A6DC-A57D9089F0F1}">
      <dgm:prSet/>
      <dgm:spPr/>
      <dgm:t>
        <a:bodyPr/>
        <a:lstStyle/>
        <a:p>
          <a:endParaRPr lang="en-US"/>
        </a:p>
      </dgm:t>
    </dgm:pt>
    <dgm:pt modelId="{FCEB003A-E96D-4BAC-95FA-9ABC76EAA1EB}" type="sibTrans" cxnId="{C05E1D48-70A6-4FAE-A6DC-A57D9089F0F1}">
      <dgm:prSet/>
      <dgm:spPr/>
      <dgm:t>
        <a:bodyPr/>
        <a:lstStyle/>
        <a:p>
          <a:endParaRPr lang="en-US"/>
        </a:p>
      </dgm:t>
    </dgm:pt>
    <dgm:pt modelId="{D592C85F-5027-46E7-B00C-A16C036784A5}">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smtClean="0"/>
            <a:t>+50</a:t>
          </a:r>
          <a:endParaRPr lang="en-US" dirty="0"/>
        </a:p>
      </dgm:t>
    </dgm:pt>
    <dgm:pt modelId="{DAC255A6-A930-4F74-9B77-5892E0134CDB}" type="parTrans" cxnId="{EB53C33B-810D-4F11-A269-91475601297F}">
      <dgm:prSet/>
      <dgm:spPr/>
      <dgm:t>
        <a:bodyPr/>
        <a:lstStyle/>
        <a:p>
          <a:endParaRPr lang="en-US"/>
        </a:p>
      </dgm:t>
    </dgm:pt>
    <dgm:pt modelId="{040D904B-4F92-489F-95CF-1FBFE5BCC53A}" type="sibTrans" cxnId="{EB53C33B-810D-4F11-A269-91475601297F}">
      <dgm:prSet/>
      <dgm:spPr/>
      <dgm:t>
        <a:bodyPr/>
        <a:lstStyle/>
        <a:p>
          <a:endParaRPr lang="en-US"/>
        </a:p>
      </dgm:t>
    </dgm:pt>
    <dgm:pt modelId="{AF25B78A-0940-4484-9BAF-E1B7F1615040}">
      <dgm:prSet phldrT="[Text]"/>
      <dgm:spPr/>
      <dgm:t>
        <a:bodyPr/>
        <a:lstStyle/>
        <a:p>
          <a:r>
            <a:rPr lang="en-US" dirty="0" smtClean="0"/>
            <a:t>=+100</a:t>
          </a:r>
          <a:endParaRPr lang="en-US" dirty="0"/>
        </a:p>
      </dgm:t>
    </dgm:pt>
    <dgm:pt modelId="{73275E48-7A23-46E2-B406-99069BD019E4}" type="parTrans" cxnId="{1D00BC16-A291-4B48-9218-EF80D56F0A84}">
      <dgm:prSet/>
      <dgm:spPr/>
      <dgm:t>
        <a:bodyPr/>
        <a:lstStyle/>
        <a:p>
          <a:endParaRPr lang="en-US"/>
        </a:p>
      </dgm:t>
    </dgm:pt>
    <dgm:pt modelId="{933441E4-8205-4EEF-B502-FC965019F10C}" type="sibTrans" cxnId="{1D00BC16-A291-4B48-9218-EF80D56F0A84}">
      <dgm:prSet/>
      <dgm:spPr/>
      <dgm:t>
        <a:bodyPr/>
        <a:lstStyle/>
        <a:p>
          <a:endParaRPr lang="en-US"/>
        </a:p>
      </dgm:t>
    </dgm:pt>
    <dgm:pt modelId="{1733F225-26AE-465F-A2DB-5F414FABAA67}" type="pres">
      <dgm:prSet presAssocID="{066327DA-7687-4296-A5D2-AEE2D7550463}" presName="Name0" presStyleCnt="0">
        <dgm:presLayoutVars>
          <dgm:chPref val="3"/>
          <dgm:dir/>
          <dgm:animLvl val="lvl"/>
          <dgm:resizeHandles/>
        </dgm:presLayoutVars>
      </dgm:prSet>
      <dgm:spPr/>
      <dgm:t>
        <a:bodyPr/>
        <a:lstStyle/>
        <a:p>
          <a:endParaRPr lang="en-US"/>
        </a:p>
      </dgm:t>
    </dgm:pt>
    <dgm:pt modelId="{F2B2952F-67C9-4E0B-BAB4-D6BFEF9BD8CF}" type="pres">
      <dgm:prSet presAssocID="{9CB6906D-1DA6-475E-80DE-6CD60B49D62D}" presName="horFlow" presStyleCnt="0"/>
      <dgm:spPr/>
      <dgm:t>
        <a:bodyPr/>
        <a:lstStyle/>
        <a:p>
          <a:endParaRPr lang="en-US"/>
        </a:p>
      </dgm:t>
    </dgm:pt>
    <dgm:pt modelId="{3962ECD3-D7B9-4824-8936-CB71E69ED91B}" type="pres">
      <dgm:prSet presAssocID="{9CB6906D-1DA6-475E-80DE-6CD60B49D62D}" presName="bigChev" presStyleLbl="node1" presStyleIdx="0" presStyleCnt="4"/>
      <dgm:spPr/>
      <dgm:t>
        <a:bodyPr/>
        <a:lstStyle/>
        <a:p>
          <a:endParaRPr lang="en-US"/>
        </a:p>
      </dgm:t>
    </dgm:pt>
    <dgm:pt modelId="{EC9F895F-3975-4D9F-9360-E39D875A05EA}" type="pres">
      <dgm:prSet presAssocID="{8B5BA7F0-E603-47BD-B5A2-1C1942479542}" presName="parTrans" presStyleCnt="0"/>
      <dgm:spPr/>
      <dgm:t>
        <a:bodyPr/>
        <a:lstStyle/>
        <a:p>
          <a:endParaRPr lang="en-US"/>
        </a:p>
      </dgm:t>
    </dgm:pt>
    <dgm:pt modelId="{9DB42225-3298-4F86-A1B4-D1E10087F9BA}" type="pres">
      <dgm:prSet presAssocID="{CDDEBDE9-45A2-4F5E-817D-3816C4237724}" presName="node" presStyleLbl="alignAccFollowNode1" presStyleIdx="0" presStyleCnt="9">
        <dgm:presLayoutVars>
          <dgm:bulletEnabled val="1"/>
        </dgm:presLayoutVars>
      </dgm:prSet>
      <dgm:spPr/>
      <dgm:t>
        <a:bodyPr/>
        <a:lstStyle/>
        <a:p>
          <a:endParaRPr lang="en-US"/>
        </a:p>
      </dgm:t>
    </dgm:pt>
    <dgm:pt modelId="{A5CB8CD8-0450-48F9-B438-38A7A1E6A1E2}" type="pres">
      <dgm:prSet presAssocID="{6C76EE2A-2A7D-4FD3-B7A7-C6BDC3D8EFB8}" presName="sibTrans" presStyleCnt="0"/>
      <dgm:spPr/>
      <dgm:t>
        <a:bodyPr/>
        <a:lstStyle/>
        <a:p>
          <a:endParaRPr lang="en-US"/>
        </a:p>
      </dgm:t>
    </dgm:pt>
    <dgm:pt modelId="{8B401F40-4F53-454F-8301-1F65F14EBEB6}" type="pres">
      <dgm:prSet presAssocID="{E521C097-270A-4077-9DEE-3217A8CD9D42}" presName="node" presStyleLbl="alignAccFollowNode1" presStyleIdx="1" presStyleCnt="9">
        <dgm:presLayoutVars>
          <dgm:bulletEnabled val="1"/>
        </dgm:presLayoutVars>
      </dgm:prSet>
      <dgm:spPr/>
      <dgm:t>
        <a:bodyPr/>
        <a:lstStyle/>
        <a:p>
          <a:endParaRPr lang="en-US"/>
        </a:p>
      </dgm:t>
    </dgm:pt>
    <dgm:pt modelId="{67E9D88D-CC09-48A3-89D5-6A96388AD545}" type="pres">
      <dgm:prSet presAssocID="{9CB6906D-1DA6-475E-80DE-6CD60B49D62D}" presName="vSp" presStyleCnt="0"/>
      <dgm:spPr/>
      <dgm:t>
        <a:bodyPr/>
        <a:lstStyle/>
        <a:p>
          <a:endParaRPr lang="en-US"/>
        </a:p>
      </dgm:t>
    </dgm:pt>
    <dgm:pt modelId="{46EA01B7-25E6-4012-8622-A70F31D19B96}" type="pres">
      <dgm:prSet presAssocID="{AE7AAC19-C95D-4DF6-AD59-6EE68A31E90A}" presName="horFlow" presStyleCnt="0"/>
      <dgm:spPr/>
      <dgm:t>
        <a:bodyPr/>
        <a:lstStyle/>
        <a:p>
          <a:endParaRPr lang="en-US"/>
        </a:p>
      </dgm:t>
    </dgm:pt>
    <dgm:pt modelId="{1D67A5DE-D0E2-4189-986D-10E27EAF0155}" type="pres">
      <dgm:prSet presAssocID="{AE7AAC19-C95D-4DF6-AD59-6EE68A31E90A}" presName="bigChev" presStyleLbl="node1" presStyleIdx="1" presStyleCnt="4"/>
      <dgm:spPr/>
      <dgm:t>
        <a:bodyPr/>
        <a:lstStyle/>
        <a:p>
          <a:endParaRPr lang="en-US"/>
        </a:p>
      </dgm:t>
    </dgm:pt>
    <dgm:pt modelId="{938CE5C5-B568-4AB9-B765-6E19CEB9A89A}" type="pres">
      <dgm:prSet presAssocID="{190334CD-7D5D-4715-960D-80D011FEF263}" presName="parTrans" presStyleCnt="0"/>
      <dgm:spPr/>
      <dgm:t>
        <a:bodyPr/>
        <a:lstStyle/>
        <a:p>
          <a:endParaRPr lang="en-US"/>
        </a:p>
      </dgm:t>
    </dgm:pt>
    <dgm:pt modelId="{09AAABA9-ABFF-4052-811C-F24190D5B468}" type="pres">
      <dgm:prSet presAssocID="{3FEA6834-7148-422E-971D-8D189EEA5BA5}" presName="node" presStyleLbl="alignAccFollowNode1" presStyleIdx="2" presStyleCnt="9">
        <dgm:presLayoutVars>
          <dgm:bulletEnabled val="1"/>
        </dgm:presLayoutVars>
      </dgm:prSet>
      <dgm:spPr/>
      <dgm:t>
        <a:bodyPr/>
        <a:lstStyle/>
        <a:p>
          <a:endParaRPr lang="en-US"/>
        </a:p>
      </dgm:t>
    </dgm:pt>
    <dgm:pt modelId="{7B273C28-1B58-418C-9C77-6C469DADAD9E}" type="pres">
      <dgm:prSet presAssocID="{309CB7E4-1D88-461B-9A7C-CE426874B95B}" presName="sibTrans" presStyleCnt="0"/>
      <dgm:spPr/>
      <dgm:t>
        <a:bodyPr/>
        <a:lstStyle/>
        <a:p>
          <a:endParaRPr lang="en-US"/>
        </a:p>
      </dgm:t>
    </dgm:pt>
    <dgm:pt modelId="{DF4B67F1-291E-4037-8DFE-09AB042311D7}" type="pres">
      <dgm:prSet presAssocID="{B9A4B95C-6057-42CC-AE20-D23982D66096}" presName="node" presStyleLbl="alignAccFollowNode1" presStyleIdx="3" presStyleCnt="9">
        <dgm:presLayoutVars>
          <dgm:bulletEnabled val="1"/>
        </dgm:presLayoutVars>
      </dgm:prSet>
      <dgm:spPr/>
      <dgm:t>
        <a:bodyPr/>
        <a:lstStyle/>
        <a:p>
          <a:endParaRPr lang="en-US"/>
        </a:p>
      </dgm:t>
    </dgm:pt>
    <dgm:pt modelId="{9BBD17AA-F875-42B9-93E1-E954C33F9CCB}" type="pres">
      <dgm:prSet presAssocID="{AE7AAC19-C95D-4DF6-AD59-6EE68A31E90A}" presName="vSp" presStyleCnt="0"/>
      <dgm:spPr/>
      <dgm:t>
        <a:bodyPr/>
        <a:lstStyle/>
        <a:p>
          <a:endParaRPr lang="en-US"/>
        </a:p>
      </dgm:t>
    </dgm:pt>
    <dgm:pt modelId="{B68E0F3C-11E3-4298-9ACF-CB364B8BFEA1}" type="pres">
      <dgm:prSet presAssocID="{72806904-C1E5-4900-A7D7-B6F5B5D82DB3}" presName="horFlow" presStyleCnt="0"/>
      <dgm:spPr/>
      <dgm:t>
        <a:bodyPr/>
        <a:lstStyle/>
        <a:p>
          <a:endParaRPr lang="en-US"/>
        </a:p>
      </dgm:t>
    </dgm:pt>
    <dgm:pt modelId="{8C31DD98-D794-49CA-A68A-8E7514A4CF3C}" type="pres">
      <dgm:prSet presAssocID="{72806904-C1E5-4900-A7D7-B6F5B5D82DB3}" presName="bigChev" presStyleLbl="node1" presStyleIdx="2" presStyleCnt="4"/>
      <dgm:spPr/>
      <dgm:t>
        <a:bodyPr/>
        <a:lstStyle/>
        <a:p>
          <a:endParaRPr lang="en-US"/>
        </a:p>
      </dgm:t>
    </dgm:pt>
    <dgm:pt modelId="{A7F0856E-3B67-44C7-ADCC-DACF63D9CD42}" type="pres">
      <dgm:prSet presAssocID="{EED40A93-FE22-433D-A255-E8DF228A3351}" presName="parTrans" presStyleCnt="0"/>
      <dgm:spPr/>
      <dgm:t>
        <a:bodyPr/>
        <a:lstStyle/>
        <a:p>
          <a:endParaRPr lang="en-US"/>
        </a:p>
      </dgm:t>
    </dgm:pt>
    <dgm:pt modelId="{E8A9CA3B-8499-4FD4-A7DA-0034C8E895BC}" type="pres">
      <dgm:prSet presAssocID="{E95533C3-7ADF-4526-9ED4-12A7416B1650}" presName="node" presStyleLbl="alignAccFollowNode1" presStyleIdx="4" presStyleCnt="9">
        <dgm:presLayoutVars>
          <dgm:bulletEnabled val="1"/>
        </dgm:presLayoutVars>
      </dgm:prSet>
      <dgm:spPr/>
      <dgm:t>
        <a:bodyPr/>
        <a:lstStyle/>
        <a:p>
          <a:endParaRPr lang="en-US"/>
        </a:p>
      </dgm:t>
    </dgm:pt>
    <dgm:pt modelId="{4A18BE4B-BC4F-4376-AE29-87B127AAA35D}" type="pres">
      <dgm:prSet presAssocID="{51E6DD03-1A19-4F70-93D0-AE1B6C3AD7BD}" presName="sibTrans" presStyleCnt="0"/>
      <dgm:spPr/>
      <dgm:t>
        <a:bodyPr/>
        <a:lstStyle/>
        <a:p>
          <a:endParaRPr lang="en-US"/>
        </a:p>
      </dgm:t>
    </dgm:pt>
    <dgm:pt modelId="{25E3DF3D-A3C6-4BAA-BA21-64AC0EFD2F0C}" type="pres">
      <dgm:prSet presAssocID="{969742E6-C5D8-400C-BF99-85D756025B39}" presName="node" presStyleLbl="alignAccFollowNode1" presStyleIdx="5" presStyleCnt="9">
        <dgm:presLayoutVars>
          <dgm:bulletEnabled val="1"/>
        </dgm:presLayoutVars>
      </dgm:prSet>
      <dgm:spPr/>
      <dgm:t>
        <a:bodyPr/>
        <a:lstStyle/>
        <a:p>
          <a:endParaRPr lang="en-US"/>
        </a:p>
      </dgm:t>
    </dgm:pt>
    <dgm:pt modelId="{075D2AD4-24F8-4F57-9C85-AC58483D24E9}" type="pres">
      <dgm:prSet presAssocID="{72806904-C1E5-4900-A7D7-B6F5B5D82DB3}" presName="vSp" presStyleCnt="0"/>
      <dgm:spPr/>
      <dgm:t>
        <a:bodyPr/>
        <a:lstStyle/>
        <a:p>
          <a:endParaRPr lang="en-US"/>
        </a:p>
      </dgm:t>
    </dgm:pt>
    <dgm:pt modelId="{53C67414-4E5D-494E-ACE1-2B9BC47F7D68}" type="pres">
      <dgm:prSet presAssocID="{9C136B3B-2B37-44BE-BDD1-90320C722C06}" presName="horFlow" presStyleCnt="0"/>
      <dgm:spPr/>
      <dgm:t>
        <a:bodyPr/>
        <a:lstStyle/>
        <a:p>
          <a:endParaRPr lang="en-US"/>
        </a:p>
      </dgm:t>
    </dgm:pt>
    <dgm:pt modelId="{134629C9-5EF2-4146-850D-611610FAAABE}" type="pres">
      <dgm:prSet presAssocID="{9C136B3B-2B37-44BE-BDD1-90320C722C06}" presName="bigChev" presStyleLbl="node1" presStyleIdx="3" presStyleCnt="4"/>
      <dgm:spPr/>
      <dgm:t>
        <a:bodyPr/>
        <a:lstStyle/>
        <a:p>
          <a:endParaRPr lang="en-US"/>
        </a:p>
      </dgm:t>
    </dgm:pt>
    <dgm:pt modelId="{939E2A5F-8640-4A8E-8D66-95681E93AC25}" type="pres">
      <dgm:prSet presAssocID="{9F89D215-34AE-4AC8-9593-508153F2DC04}" presName="parTrans" presStyleCnt="0"/>
      <dgm:spPr/>
      <dgm:t>
        <a:bodyPr/>
        <a:lstStyle/>
        <a:p>
          <a:endParaRPr lang="en-US"/>
        </a:p>
      </dgm:t>
    </dgm:pt>
    <dgm:pt modelId="{32C5B546-07A1-46E6-B486-D3C59B1D0BE7}" type="pres">
      <dgm:prSet presAssocID="{EFFD35A9-E7F9-4FEB-9E11-9A5D4E7E6E97}" presName="node" presStyleLbl="alignAccFollowNode1" presStyleIdx="6" presStyleCnt="9">
        <dgm:presLayoutVars>
          <dgm:bulletEnabled val="1"/>
        </dgm:presLayoutVars>
      </dgm:prSet>
      <dgm:spPr/>
      <dgm:t>
        <a:bodyPr/>
        <a:lstStyle/>
        <a:p>
          <a:endParaRPr lang="en-US"/>
        </a:p>
      </dgm:t>
    </dgm:pt>
    <dgm:pt modelId="{AE4F668F-E58E-4628-92DD-AD4474075E95}" type="pres">
      <dgm:prSet presAssocID="{A9F07C34-1B7A-409A-9F36-EFAEE2727BEE}" presName="sibTrans" presStyleCnt="0"/>
      <dgm:spPr/>
      <dgm:t>
        <a:bodyPr/>
        <a:lstStyle/>
        <a:p>
          <a:endParaRPr lang="en-US"/>
        </a:p>
      </dgm:t>
    </dgm:pt>
    <dgm:pt modelId="{6611AF2A-C598-4CAD-8C87-31DCCA20102C}" type="pres">
      <dgm:prSet presAssocID="{D592C85F-5027-46E7-B00C-A16C036784A5}" presName="node" presStyleLbl="alignAccFollowNode1" presStyleIdx="7" presStyleCnt="9">
        <dgm:presLayoutVars>
          <dgm:bulletEnabled val="1"/>
        </dgm:presLayoutVars>
      </dgm:prSet>
      <dgm:spPr/>
      <dgm:t>
        <a:bodyPr/>
        <a:lstStyle/>
        <a:p>
          <a:endParaRPr lang="en-US"/>
        </a:p>
      </dgm:t>
    </dgm:pt>
    <dgm:pt modelId="{0A808D21-EF92-4274-B775-5AE64039F372}" type="pres">
      <dgm:prSet presAssocID="{040D904B-4F92-489F-95CF-1FBFE5BCC53A}" presName="sibTrans" presStyleCnt="0"/>
      <dgm:spPr/>
      <dgm:t>
        <a:bodyPr/>
        <a:lstStyle/>
        <a:p>
          <a:endParaRPr lang="en-US"/>
        </a:p>
      </dgm:t>
    </dgm:pt>
    <dgm:pt modelId="{705E86C9-4E7A-4033-9CB8-2F4BE5AEBFD5}" type="pres">
      <dgm:prSet presAssocID="{AF25B78A-0940-4484-9BAF-E1B7F1615040}" presName="node" presStyleLbl="alignAccFollowNode1" presStyleIdx="8" presStyleCnt="9">
        <dgm:presLayoutVars>
          <dgm:bulletEnabled val="1"/>
        </dgm:presLayoutVars>
      </dgm:prSet>
      <dgm:spPr/>
      <dgm:t>
        <a:bodyPr/>
        <a:lstStyle/>
        <a:p>
          <a:endParaRPr lang="en-US"/>
        </a:p>
      </dgm:t>
    </dgm:pt>
  </dgm:ptLst>
  <dgm:cxnLst>
    <dgm:cxn modelId="{BA7126E8-04C1-488C-AE0B-4387F8964888}" type="presOf" srcId="{3FEA6834-7148-422E-971D-8D189EEA5BA5}" destId="{09AAABA9-ABFF-4052-811C-F24190D5B468}" srcOrd="0" destOrd="0" presId="urn:microsoft.com/office/officeart/2005/8/layout/lProcess3"/>
    <dgm:cxn modelId="{3FDA9ADC-C261-48F3-8091-0E7AEA15901D}" type="presOf" srcId="{E521C097-270A-4077-9DEE-3217A8CD9D42}" destId="{8B401F40-4F53-454F-8301-1F65F14EBEB6}" srcOrd="0" destOrd="0" presId="urn:microsoft.com/office/officeart/2005/8/layout/lProcess3"/>
    <dgm:cxn modelId="{F89DF027-3DAD-464E-88C5-61D23980CC25}" type="presOf" srcId="{9C136B3B-2B37-44BE-BDD1-90320C722C06}" destId="{134629C9-5EF2-4146-850D-611610FAAABE}" srcOrd="0" destOrd="0" presId="urn:microsoft.com/office/officeart/2005/8/layout/lProcess3"/>
    <dgm:cxn modelId="{B7EB7BEA-0C9E-423D-9796-761AE4403615}" type="presOf" srcId="{EFFD35A9-E7F9-4FEB-9E11-9A5D4E7E6E97}" destId="{32C5B546-07A1-46E6-B486-D3C59B1D0BE7}" srcOrd="0" destOrd="0" presId="urn:microsoft.com/office/officeart/2005/8/layout/lProcess3"/>
    <dgm:cxn modelId="{98369A24-6353-48A7-B1B3-809429B0A72E}" type="presOf" srcId="{CDDEBDE9-45A2-4F5E-817D-3816C4237724}" destId="{9DB42225-3298-4F86-A1B4-D1E10087F9BA}" srcOrd="0" destOrd="0" presId="urn:microsoft.com/office/officeart/2005/8/layout/lProcess3"/>
    <dgm:cxn modelId="{8189B13E-AE86-477E-88D1-4995ECFA12D5}" srcId="{9C136B3B-2B37-44BE-BDD1-90320C722C06}" destId="{EFFD35A9-E7F9-4FEB-9E11-9A5D4E7E6E97}" srcOrd="0" destOrd="0" parTransId="{9F89D215-34AE-4AC8-9593-508153F2DC04}" sibTransId="{A9F07C34-1B7A-409A-9F36-EFAEE2727BEE}"/>
    <dgm:cxn modelId="{5B2D615A-FF3A-4C08-B33E-2F3DEF60CC78}" type="presOf" srcId="{AF25B78A-0940-4484-9BAF-E1B7F1615040}" destId="{705E86C9-4E7A-4033-9CB8-2F4BE5AEBFD5}" srcOrd="0" destOrd="0" presId="urn:microsoft.com/office/officeart/2005/8/layout/lProcess3"/>
    <dgm:cxn modelId="{744118E7-D904-48A4-83A7-50ED827C73E1}" type="presOf" srcId="{E95533C3-7ADF-4526-9ED4-12A7416B1650}" destId="{E8A9CA3B-8499-4FD4-A7DA-0034C8E895BC}" srcOrd="0" destOrd="0" presId="urn:microsoft.com/office/officeart/2005/8/layout/lProcess3"/>
    <dgm:cxn modelId="{4EF0D218-D8B9-4C13-8C6C-7DD6E41F0111}" srcId="{AE7AAC19-C95D-4DF6-AD59-6EE68A31E90A}" destId="{3FEA6834-7148-422E-971D-8D189EEA5BA5}" srcOrd="0" destOrd="0" parTransId="{190334CD-7D5D-4715-960D-80D011FEF263}" sibTransId="{309CB7E4-1D88-461B-9A7C-CE426874B95B}"/>
    <dgm:cxn modelId="{C05E1D48-70A6-4FAE-A6DC-A57D9089F0F1}" srcId="{066327DA-7687-4296-A5D2-AEE2D7550463}" destId="{AE7AAC19-C95D-4DF6-AD59-6EE68A31E90A}" srcOrd="1" destOrd="0" parTransId="{654701F7-EE39-4923-BA28-C4A9DE57A6DC}" sibTransId="{FCEB003A-E96D-4BAC-95FA-9ABC76EAA1EB}"/>
    <dgm:cxn modelId="{EB53C33B-810D-4F11-A269-91475601297F}" srcId="{9C136B3B-2B37-44BE-BDD1-90320C722C06}" destId="{D592C85F-5027-46E7-B00C-A16C036784A5}" srcOrd="1" destOrd="0" parTransId="{DAC255A6-A930-4F74-9B77-5892E0134CDB}" sibTransId="{040D904B-4F92-489F-95CF-1FBFE5BCC53A}"/>
    <dgm:cxn modelId="{87BEB7A9-2C0B-4938-B71A-B7B91617F780}" srcId="{AE7AAC19-C95D-4DF6-AD59-6EE68A31E90A}" destId="{B9A4B95C-6057-42CC-AE20-D23982D66096}" srcOrd="1" destOrd="0" parTransId="{BA543840-F66F-4895-ACB0-2DFF2A03B5EB}" sibTransId="{38BE84EB-8FEA-4F32-BD00-3C89B636B8B1}"/>
    <dgm:cxn modelId="{2DF4F6B3-58D7-4C6A-9C3F-F7EB1004381C}" srcId="{066327DA-7687-4296-A5D2-AEE2D7550463}" destId="{72806904-C1E5-4900-A7D7-B6F5B5D82DB3}" srcOrd="2" destOrd="0" parTransId="{0FB63CF0-19BD-49FA-A48E-B53BF4F8FBBE}" sibTransId="{9097F4FE-7240-46CD-8474-ACF008113F8A}"/>
    <dgm:cxn modelId="{47A5FAE3-2C3D-4E19-83A5-F89C0AAC00F9}" type="presOf" srcId="{9CB6906D-1DA6-475E-80DE-6CD60B49D62D}" destId="{3962ECD3-D7B9-4824-8936-CB71E69ED91B}" srcOrd="0" destOrd="0" presId="urn:microsoft.com/office/officeart/2005/8/layout/lProcess3"/>
    <dgm:cxn modelId="{CB80891B-CFC1-4DD1-9488-C759CAB54AE4}" srcId="{9CB6906D-1DA6-475E-80DE-6CD60B49D62D}" destId="{E521C097-270A-4077-9DEE-3217A8CD9D42}" srcOrd="1" destOrd="0" parTransId="{EA5E457D-9CEF-4E4E-B349-6C4E2595F68C}" sibTransId="{161C1E3A-1A7E-4FC2-9018-9567DF46B635}"/>
    <dgm:cxn modelId="{DA84EFE4-770E-412E-AE23-5134431C2A6A}" srcId="{066327DA-7687-4296-A5D2-AEE2D7550463}" destId="{9CB6906D-1DA6-475E-80DE-6CD60B49D62D}" srcOrd="0" destOrd="0" parTransId="{FD43FC4C-71BB-49DF-9BD2-7CBDB4987476}" sibTransId="{A58D4A3F-3C2A-4058-8121-B821E30B487C}"/>
    <dgm:cxn modelId="{59CA4BD7-22C9-4DA8-BD63-157CC37C7523}" srcId="{72806904-C1E5-4900-A7D7-B6F5B5D82DB3}" destId="{969742E6-C5D8-400C-BF99-85D756025B39}" srcOrd="1" destOrd="0" parTransId="{1BBEA302-F711-4E16-BDFD-2BEB66BEB3A3}" sibTransId="{E4FCBB82-11D8-4EDE-8BA2-6F88C8101E17}"/>
    <dgm:cxn modelId="{FD2601C9-0A1B-4220-85C3-4C86B22EB205}" type="presOf" srcId="{AE7AAC19-C95D-4DF6-AD59-6EE68A31E90A}" destId="{1D67A5DE-D0E2-4189-986D-10E27EAF0155}" srcOrd="0" destOrd="0" presId="urn:microsoft.com/office/officeart/2005/8/layout/lProcess3"/>
    <dgm:cxn modelId="{D5213EC6-88CB-415C-B128-B5521DCD8B86}" srcId="{72806904-C1E5-4900-A7D7-B6F5B5D82DB3}" destId="{E95533C3-7ADF-4526-9ED4-12A7416B1650}" srcOrd="0" destOrd="0" parTransId="{EED40A93-FE22-433D-A255-E8DF228A3351}" sibTransId="{51E6DD03-1A19-4F70-93D0-AE1B6C3AD7BD}"/>
    <dgm:cxn modelId="{0C4824DC-79EF-4936-8236-B134D2504852}" type="presOf" srcId="{B9A4B95C-6057-42CC-AE20-D23982D66096}" destId="{DF4B67F1-291E-4037-8DFE-09AB042311D7}" srcOrd="0" destOrd="0" presId="urn:microsoft.com/office/officeart/2005/8/layout/lProcess3"/>
    <dgm:cxn modelId="{931194EC-9F34-4BB0-BD69-8B3AC8B20C91}" type="presOf" srcId="{969742E6-C5D8-400C-BF99-85D756025B39}" destId="{25E3DF3D-A3C6-4BAA-BA21-64AC0EFD2F0C}" srcOrd="0" destOrd="0" presId="urn:microsoft.com/office/officeart/2005/8/layout/lProcess3"/>
    <dgm:cxn modelId="{B7092AB3-0049-4DF1-BD7B-C21CE7935B3C}" srcId="{9CB6906D-1DA6-475E-80DE-6CD60B49D62D}" destId="{CDDEBDE9-45A2-4F5E-817D-3816C4237724}" srcOrd="0" destOrd="0" parTransId="{8B5BA7F0-E603-47BD-B5A2-1C1942479542}" sibTransId="{6C76EE2A-2A7D-4FD3-B7A7-C6BDC3D8EFB8}"/>
    <dgm:cxn modelId="{1D00BC16-A291-4B48-9218-EF80D56F0A84}" srcId="{9C136B3B-2B37-44BE-BDD1-90320C722C06}" destId="{AF25B78A-0940-4484-9BAF-E1B7F1615040}" srcOrd="2" destOrd="0" parTransId="{73275E48-7A23-46E2-B406-99069BD019E4}" sibTransId="{933441E4-8205-4EEF-B502-FC965019F10C}"/>
    <dgm:cxn modelId="{832EED1B-79A2-48FF-8D56-F4F7CC13795A}" srcId="{066327DA-7687-4296-A5D2-AEE2D7550463}" destId="{9C136B3B-2B37-44BE-BDD1-90320C722C06}" srcOrd="3" destOrd="0" parTransId="{D36B37CF-4BE2-4B66-A919-172164E3CAED}" sibTransId="{C80CDD0A-382C-4E7A-93BE-CD7F98C74845}"/>
    <dgm:cxn modelId="{F1390073-5F88-48AE-935A-5C3A6944FD04}" type="presOf" srcId="{066327DA-7687-4296-A5D2-AEE2D7550463}" destId="{1733F225-26AE-465F-A2DB-5F414FABAA67}" srcOrd="0" destOrd="0" presId="urn:microsoft.com/office/officeart/2005/8/layout/lProcess3"/>
    <dgm:cxn modelId="{B6F63918-13B9-4B43-BD18-0745B4E0832E}" type="presOf" srcId="{72806904-C1E5-4900-A7D7-B6F5B5D82DB3}" destId="{8C31DD98-D794-49CA-A68A-8E7514A4CF3C}" srcOrd="0" destOrd="0" presId="urn:microsoft.com/office/officeart/2005/8/layout/lProcess3"/>
    <dgm:cxn modelId="{5C877012-90D9-4E9C-A96C-D89A511A0DB7}" type="presOf" srcId="{D592C85F-5027-46E7-B00C-A16C036784A5}" destId="{6611AF2A-C598-4CAD-8C87-31DCCA20102C}" srcOrd="0" destOrd="0" presId="urn:microsoft.com/office/officeart/2005/8/layout/lProcess3"/>
    <dgm:cxn modelId="{E69F6FE2-B0B5-4109-AF99-DFB5CD78218D}" type="presParOf" srcId="{1733F225-26AE-465F-A2DB-5F414FABAA67}" destId="{F2B2952F-67C9-4E0B-BAB4-D6BFEF9BD8CF}" srcOrd="0" destOrd="0" presId="urn:microsoft.com/office/officeart/2005/8/layout/lProcess3"/>
    <dgm:cxn modelId="{34EDFA8B-0043-4107-BFBC-88589760CA9D}" type="presParOf" srcId="{F2B2952F-67C9-4E0B-BAB4-D6BFEF9BD8CF}" destId="{3962ECD3-D7B9-4824-8936-CB71E69ED91B}" srcOrd="0" destOrd="0" presId="urn:microsoft.com/office/officeart/2005/8/layout/lProcess3"/>
    <dgm:cxn modelId="{F05E2AAD-97A7-47DF-B018-3815E17D313D}" type="presParOf" srcId="{F2B2952F-67C9-4E0B-BAB4-D6BFEF9BD8CF}" destId="{EC9F895F-3975-4D9F-9360-E39D875A05EA}" srcOrd="1" destOrd="0" presId="urn:microsoft.com/office/officeart/2005/8/layout/lProcess3"/>
    <dgm:cxn modelId="{5C43A1F9-6FDA-47A1-BB87-00B61EDC355B}" type="presParOf" srcId="{F2B2952F-67C9-4E0B-BAB4-D6BFEF9BD8CF}" destId="{9DB42225-3298-4F86-A1B4-D1E10087F9BA}" srcOrd="2" destOrd="0" presId="urn:microsoft.com/office/officeart/2005/8/layout/lProcess3"/>
    <dgm:cxn modelId="{458C1D20-D53C-4716-A269-3F9FA3E32DC4}" type="presParOf" srcId="{F2B2952F-67C9-4E0B-BAB4-D6BFEF9BD8CF}" destId="{A5CB8CD8-0450-48F9-B438-38A7A1E6A1E2}" srcOrd="3" destOrd="0" presId="urn:microsoft.com/office/officeart/2005/8/layout/lProcess3"/>
    <dgm:cxn modelId="{A979D7CD-5947-40E8-8F67-59F27975E606}" type="presParOf" srcId="{F2B2952F-67C9-4E0B-BAB4-D6BFEF9BD8CF}" destId="{8B401F40-4F53-454F-8301-1F65F14EBEB6}" srcOrd="4" destOrd="0" presId="urn:microsoft.com/office/officeart/2005/8/layout/lProcess3"/>
    <dgm:cxn modelId="{2F112B8E-E300-42D7-96CA-54533FFCC8AC}" type="presParOf" srcId="{1733F225-26AE-465F-A2DB-5F414FABAA67}" destId="{67E9D88D-CC09-48A3-89D5-6A96388AD545}" srcOrd="1" destOrd="0" presId="urn:microsoft.com/office/officeart/2005/8/layout/lProcess3"/>
    <dgm:cxn modelId="{02250834-B0D6-4238-A53B-8730206C5826}" type="presParOf" srcId="{1733F225-26AE-465F-A2DB-5F414FABAA67}" destId="{46EA01B7-25E6-4012-8622-A70F31D19B96}" srcOrd="2" destOrd="0" presId="urn:microsoft.com/office/officeart/2005/8/layout/lProcess3"/>
    <dgm:cxn modelId="{0B4ECECC-E4DD-463E-A81A-3873C4A7592F}" type="presParOf" srcId="{46EA01B7-25E6-4012-8622-A70F31D19B96}" destId="{1D67A5DE-D0E2-4189-986D-10E27EAF0155}" srcOrd="0" destOrd="0" presId="urn:microsoft.com/office/officeart/2005/8/layout/lProcess3"/>
    <dgm:cxn modelId="{DB03FAFF-72D8-481A-818F-7E9B50BA968D}" type="presParOf" srcId="{46EA01B7-25E6-4012-8622-A70F31D19B96}" destId="{938CE5C5-B568-4AB9-B765-6E19CEB9A89A}" srcOrd="1" destOrd="0" presId="urn:microsoft.com/office/officeart/2005/8/layout/lProcess3"/>
    <dgm:cxn modelId="{1FA456B4-A056-4C93-AC95-128208A3383F}" type="presParOf" srcId="{46EA01B7-25E6-4012-8622-A70F31D19B96}" destId="{09AAABA9-ABFF-4052-811C-F24190D5B468}" srcOrd="2" destOrd="0" presId="urn:microsoft.com/office/officeart/2005/8/layout/lProcess3"/>
    <dgm:cxn modelId="{EDA8AB18-BD60-4F48-9DA6-6E922268266E}" type="presParOf" srcId="{46EA01B7-25E6-4012-8622-A70F31D19B96}" destId="{7B273C28-1B58-418C-9C77-6C469DADAD9E}" srcOrd="3" destOrd="0" presId="urn:microsoft.com/office/officeart/2005/8/layout/lProcess3"/>
    <dgm:cxn modelId="{12AA0EA3-BC92-4801-B096-B3ADDB40D9F7}" type="presParOf" srcId="{46EA01B7-25E6-4012-8622-A70F31D19B96}" destId="{DF4B67F1-291E-4037-8DFE-09AB042311D7}" srcOrd="4" destOrd="0" presId="urn:microsoft.com/office/officeart/2005/8/layout/lProcess3"/>
    <dgm:cxn modelId="{1C3FEFC6-DDFB-478F-B05F-DD22C7B7034F}" type="presParOf" srcId="{1733F225-26AE-465F-A2DB-5F414FABAA67}" destId="{9BBD17AA-F875-42B9-93E1-E954C33F9CCB}" srcOrd="3" destOrd="0" presId="urn:microsoft.com/office/officeart/2005/8/layout/lProcess3"/>
    <dgm:cxn modelId="{A155D9A8-C680-4D3D-9DF5-D758F28A1494}" type="presParOf" srcId="{1733F225-26AE-465F-A2DB-5F414FABAA67}" destId="{B68E0F3C-11E3-4298-9ACF-CB364B8BFEA1}" srcOrd="4" destOrd="0" presId="urn:microsoft.com/office/officeart/2005/8/layout/lProcess3"/>
    <dgm:cxn modelId="{BEB27BF8-F322-4CCC-8965-8E62E6238F1A}" type="presParOf" srcId="{B68E0F3C-11E3-4298-9ACF-CB364B8BFEA1}" destId="{8C31DD98-D794-49CA-A68A-8E7514A4CF3C}" srcOrd="0" destOrd="0" presId="urn:microsoft.com/office/officeart/2005/8/layout/lProcess3"/>
    <dgm:cxn modelId="{FDF9CA3F-3F13-4A99-AFAF-346B27F1B73B}" type="presParOf" srcId="{B68E0F3C-11E3-4298-9ACF-CB364B8BFEA1}" destId="{A7F0856E-3B67-44C7-ADCC-DACF63D9CD42}" srcOrd="1" destOrd="0" presId="urn:microsoft.com/office/officeart/2005/8/layout/lProcess3"/>
    <dgm:cxn modelId="{613D79BC-85E8-498C-870C-F141442F8931}" type="presParOf" srcId="{B68E0F3C-11E3-4298-9ACF-CB364B8BFEA1}" destId="{E8A9CA3B-8499-4FD4-A7DA-0034C8E895BC}" srcOrd="2" destOrd="0" presId="urn:microsoft.com/office/officeart/2005/8/layout/lProcess3"/>
    <dgm:cxn modelId="{74855AF6-CC2B-42B2-A199-CDD4118A6661}" type="presParOf" srcId="{B68E0F3C-11E3-4298-9ACF-CB364B8BFEA1}" destId="{4A18BE4B-BC4F-4376-AE29-87B127AAA35D}" srcOrd="3" destOrd="0" presId="urn:microsoft.com/office/officeart/2005/8/layout/lProcess3"/>
    <dgm:cxn modelId="{99F4100B-90A0-43C3-824F-C81E9B2F1932}" type="presParOf" srcId="{B68E0F3C-11E3-4298-9ACF-CB364B8BFEA1}" destId="{25E3DF3D-A3C6-4BAA-BA21-64AC0EFD2F0C}" srcOrd="4" destOrd="0" presId="urn:microsoft.com/office/officeart/2005/8/layout/lProcess3"/>
    <dgm:cxn modelId="{14C6063D-DD5E-48F6-A126-902A638C5200}" type="presParOf" srcId="{1733F225-26AE-465F-A2DB-5F414FABAA67}" destId="{075D2AD4-24F8-4F57-9C85-AC58483D24E9}" srcOrd="5" destOrd="0" presId="urn:microsoft.com/office/officeart/2005/8/layout/lProcess3"/>
    <dgm:cxn modelId="{0E06C1A4-03DC-4E70-B392-FC51B4834F73}" type="presParOf" srcId="{1733F225-26AE-465F-A2DB-5F414FABAA67}" destId="{53C67414-4E5D-494E-ACE1-2B9BC47F7D68}" srcOrd="6" destOrd="0" presId="urn:microsoft.com/office/officeart/2005/8/layout/lProcess3"/>
    <dgm:cxn modelId="{929AA560-D58A-4012-AD8A-30770873267E}" type="presParOf" srcId="{53C67414-4E5D-494E-ACE1-2B9BC47F7D68}" destId="{134629C9-5EF2-4146-850D-611610FAAABE}" srcOrd="0" destOrd="0" presId="urn:microsoft.com/office/officeart/2005/8/layout/lProcess3"/>
    <dgm:cxn modelId="{CFC12590-2009-463F-B01E-55374E92F370}" type="presParOf" srcId="{53C67414-4E5D-494E-ACE1-2B9BC47F7D68}" destId="{939E2A5F-8640-4A8E-8D66-95681E93AC25}" srcOrd="1" destOrd="0" presId="urn:microsoft.com/office/officeart/2005/8/layout/lProcess3"/>
    <dgm:cxn modelId="{CE4B508F-A28E-4BAE-8754-55A2FF970045}" type="presParOf" srcId="{53C67414-4E5D-494E-ACE1-2B9BC47F7D68}" destId="{32C5B546-07A1-46E6-B486-D3C59B1D0BE7}" srcOrd="2" destOrd="0" presId="urn:microsoft.com/office/officeart/2005/8/layout/lProcess3"/>
    <dgm:cxn modelId="{6EFA4875-38A1-4BEB-8B22-0DD92E81F654}" type="presParOf" srcId="{53C67414-4E5D-494E-ACE1-2B9BC47F7D68}" destId="{AE4F668F-E58E-4628-92DD-AD4474075E95}" srcOrd="3" destOrd="0" presId="urn:microsoft.com/office/officeart/2005/8/layout/lProcess3"/>
    <dgm:cxn modelId="{9A69702B-D061-4B0D-A4A9-841E7BC1AB39}" type="presParOf" srcId="{53C67414-4E5D-494E-ACE1-2B9BC47F7D68}" destId="{6611AF2A-C598-4CAD-8C87-31DCCA20102C}" srcOrd="4" destOrd="0" presId="urn:microsoft.com/office/officeart/2005/8/layout/lProcess3"/>
    <dgm:cxn modelId="{E13BD5B2-46F7-4DFE-8E1E-A98E2B04D8C6}" type="presParOf" srcId="{53C67414-4E5D-494E-ACE1-2B9BC47F7D68}" destId="{0A808D21-EF92-4274-B775-5AE64039F372}" srcOrd="5" destOrd="0" presId="urn:microsoft.com/office/officeart/2005/8/layout/lProcess3"/>
    <dgm:cxn modelId="{627717B4-D28E-4D6C-9F80-BA8F0DF05A0E}" type="presParOf" srcId="{53C67414-4E5D-494E-ACE1-2B9BC47F7D68}" destId="{705E86C9-4E7A-4033-9CB8-2F4BE5AEBFD5}"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CAECAF-DB56-4EF8-AA7C-609A4929EC2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C9196C20-7CB0-423B-92A5-448622B8F514}">
      <dgm:prSet phldrT="[Text]"/>
      <dgm:spPr/>
      <dgm:t>
        <a:bodyPr/>
        <a:lstStyle/>
        <a:p>
          <a:r>
            <a:rPr lang="en-US" dirty="0" smtClean="0"/>
            <a:t>Reduce CRR SLR</a:t>
          </a:r>
          <a:endParaRPr lang="en-US" dirty="0"/>
        </a:p>
      </dgm:t>
    </dgm:pt>
    <dgm:pt modelId="{7609F23E-782D-484B-918E-9F69664D122E}" type="parTrans" cxnId="{493EFB8C-6B5A-43FC-8A7A-71C4801A4957}">
      <dgm:prSet/>
      <dgm:spPr/>
      <dgm:t>
        <a:bodyPr/>
        <a:lstStyle/>
        <a:p>
          <a:endParaRPr lang="en-US"/>
        </a:p>
      </dgm:t>
    </dgm:pt>
    <dgm:pt modelId="{946AB062-AA92-4E35-BDC2-2865D7FDD0A4}" type="sibTrans" cxnId="{493EFB8C-6B5A-43FC-8A7A-71C4801A4957}">
      <dgm:prSet/>
      <dgm:spPr/>
      <dgm:t>
        <a:bodyPr/>
        <a:lstStyle/>
        <a:p>
          <a:endParaRPr lang="en-US"/>
        </a:p>
      </dgm:t>
    </dgm:pt>
    <dgm:pt modelId="{1F1081C8-66FB-490B-B880-2ED11EF6AB05}">
      <dgm:prSet phldrT="[Text]"/>
      <dgm:spPr/>
      <dgm:t>
        <a:bodyPr/>
        <a:lstStyle/>
        <a:p>
          <a:r>
            <a:rPr lang="en-US" dirty="0" smtClean="0"/>
            <a:t>CRR-15%, SLR-38.5%</a:t>
          </a:r>
          <a:endParaRPr lang="en-US" dirty="0"/>
        </a:p>
      </dgm:t>
    </dgm:pt>
    <dgm:pt modelId="{355038B0-3CC5-4906-BBEE-EE476BBCA05B}" type="parTrans" cxnId="{6E2D112C-8F4F-4BC0-AD22-B0F16C832842}">
      <dgm:prSet/>
      <dgm:spPr/>
      <dgm:t>
        <a:bodyPr/>
        <a:lstStyle/>
        <a:p>
          <a:endParaRPr lang="en-US"/>
        </a:p>
      </dgm:t>
    </dgm:pt>
    <dgm:pt modelId="{AA2DCFFE-2B91-45DE-9F24-A9B46AA31923}" type="sibTrans" cxnId="{6E2D112C-8F4F-4BC0-AD22-B0F16C832842}">
      <dgm:prSet/>
      <dgm:spPr/>
      <dgm:t>
        <a:bodyPr/>
        <a:lstStyle/>
        <a:p>
          <a:endParaRPr lang="en-US"/>
        </a:p>
      </dgm:t>
    </dgm:pt>
    <dgm:pt modelId="{A5499102-2E60-473A-9E90-6A89BDD792DB}">
      <dgm:prSet phldrT="[Text]"/>
      <dgm:spPr/>
      <dgm:t>
        <a:bodyPr/>
        <a:lstStyle/>
        <a:p>
          <a:r>
            <a:rPr lang="en-US" dirty="0" smtClean="0"/>
            <a:t>CRR: 4%; SLR: 20.5%</a:t>
          </a:r>
          <a:endParaRPr lang="en-US" dirty="0"/>
        </a:p>
      </dgm:t>
    </dgm:pt>
    <dgm:pt modelId="{1C5A6D44-7EE3-4D64-84D8-A74AD05D64F7}" type="parTrans" cxnId="{5F07B01B-3EF0-4A8B-8DBA-CBE56CC5954D}">
      <dgm:prSet/>
      <dgm:spPr/>
      <dgm:t>
        <a:bodyPr/>
        <a:lstStyle/>
        <a:p>
          <a:endParaRPr lang="en-US"/>
        </a:p>
      </dgm:t>
    </dgm:pt>
    <dgm:pt modelId="{7C7806C1-39BB-42D3-A83D-D51C667C87B5}" type="sibTrans" cxnId="{5F07B01B-3EF0-4A8B-8DBA-CBE56CC5954D}">
      <dgm:prSet/>
      <dgm:spPr/>
      <dgm:t>
        <a:bodyPr/>
        <a:lstStyle/>
        <a:p>
          <a:endParaRPr lang="en-US"/>
        </a:p>
      </dgm:t>
    </dgm:pt>
    <dgm:pt modelId="{368537AE-C0B0-4CA7-AC49-81B25AC365F2}">
      <dgm:prSet phldrT="[Text]"/>
      <dgm:spPr/>
      <dgm:t>
        <a:bodyPr/>
        <a:lstStyle/>
        <a:p>
          <a:r>
            <a:rPr lang="en-US" dirty="0" smtClean="0"/>
            <a:t>Narsimhan</a:t>
          </a:r>
          <a:endParaRPr lang="en-US" dirty="0"/>
        </a:p>
      </dgm:t>
    </dgm:pt>
    <dgm:pt modelId="{C1EF469D-141D-43C2-9871-381EB954BAFD}" type="parTrans" cxnId="{9E16171C-514A-4E5C-931A-2D23B2044F76}">
      <dgm:prSet/>
      <dgm:spPr/>
      <dgm:t>
        <a:bodyPr/>
        <a:lstStyle/>
        <a:p>
          <a:endParaRPr lang="en-US"/>
        </a:p>
      </dgm:t>
    </dgm:pt>
    <dgm:pt modelId="{345F1341-2CEB-498F-847F-704C9CAED72E}" type="sibTrans" cxnId="{9E16171C-514A-4E5C-931A-2D23B2044F76}">
      <dgm:prSet/>
      <dgm:spPr/>
      <dgm:t>
        <a:bodyPr/>
        <a:lstStyle/>
        <a:p>
          <a:endParaRPr lang="en-US"/>
        </a:p>
      </dgm:t>
    </dgm:pt>
    <dgm:pt modelId="{9A3CB5D3-BA39-4089-8552-CB56C5A5B1CC}">
      <dgm:prSet phldrT="[Text]"/>
      <dgm:spPr/>
      <dgm:t>
        <a:bodyPr/>
        <a:lstStyle/>
        <a:p>
          <a:r>
            <a:rPr lang="en-US" dirty="0" smtClean="0"/>
            <a:t>Before</a:t>
          </a:r>
          <a:endParaRPr lang="en-US" dirty="0"/>
        </a:p>
      </dgm:t>
    </dgm:pt>
    <dgm:pt modelId="{EFAFBE4B-A4D0-482C-9868-66709E1C5F29}" type="parTrans" cxnId="{5710CF30-4AB9-40DA-81FE-01B9D88E7F07}">
      <dgm:prSet/>
      <dgm:spPr/>
      <dgm:t>
        <a:bodyPr/>
        <a:lstStyle/>
        <a:p>
          <a:endParaRPr lang="en-US"/>
        </a:p>
      </dgm:t>
    </dgm:pt>
    <dgm:pt modelId="{C622C7A2-F63C-49D2-902D-D03F914CF602}" type="sibTrans" cxnId="{5710CF30-4AB9-40DA-81FE-01B9D88E7F07}">
      <dgm:prSet/>
      <dgm:spPr/>
      <dgm:t>
        <a:bodyPr/>
        <a:lstStyle/>
        <a:p>
          <a:endParaRPr lang="en-US"/>
        </a:p>
      </dgm:t>
    </dgm:pt>
    <dgm:pt modelId="{A7A593E1-8FD8-4571-B968-26CBFB624E8B}">
      <dgm:prSet phldrT="[Text]"/>
      <dgm:spPr/>
      <dgm:t>
        <a:bodyPr/>
        <a:lstStyle/>
        <a:p>
          <a:r>
            <a:rPr lang="en-US" dirty="0" smtClean="0"/>
            <a:t>After</a:t>
          </a:r>
          <a:endParaRPr lang="en-US" dirty="0"/>
        </a:p>
      </dgm:t>
    </dgm:pt>
    <dgm:pt modelId="{B338E552-AC3F-4623-9245-BF5D39715EFF}" type="parTrans" cxnId="{75B3119E-9038-4CD4-849B-62BF6CE8C5E9}">
      <dgm:prSet/>
      <dgm:spPr/>
      <dgm:t>
        <a:bodyPr/>
        <a:lstStyle/>
        <a:p>
          <a:endParaRPr lang="en-US"/>
        </a:p>
      </dgm:t>
    </dgm:pt>
    <dgm:pt modelId="{C4775425-85F5-4389-A609-316E6BF03250}" type="sibTrans" cxnId="{75B3119E-9038-4CD4-849B-62BF6CE8C5E9}">
      <dgm:prSet/>
      <dgm:spPr/>
      <dgm:t>
        <a:bodyPr/>
        <a:lstStyle/>
        <a:p>
          <a:endParaRPr lang="en-US"/>
        </a:p>
      </dgm:t>
    </dgm:pt>
    <dgm:pt modelId="{0C5F714B-ACEB-4087-9413-09C5420CEE52}" type="pres">
      <dgm:prSet presAssocID="{D0CAECAF-DB56-4EF8-AA7C-609A4929EC26}" presName="Name0" presStyleCnt="0">
        <dgm:presLayoutVars>
          <dgm:chPref val="3"/>
          <dgm:dir/>
          <dgm:animLvl val="lvl"/>
          <dgm:resizeHandles/>
        </dgm:presLayoutVars>
      </dgm:prSet>
      <dgm:spPr/>
      <dgm:t>
        <a:bodyPr/>
        <a:lstStyle/>
        <a:p>
          <a:endParaRPr lang="en-US"/>
        </a:p>
      </dgm:t>
    </dgm:pt>
    <dgm:pt modelId="{250EB918-1A60-4C43-B3C3-5C054EAC8EB7}" type="pres">
      <dgm:prSet presAssocID="{368537AE-C0B0-4CA7-AC49-81B25AC365F2}" presName="horFlow" presStyleCnt="0"/>
      <dgm:spPr/>
    </dgm:pt>
    <dgm:pt modelId="{CF035B6D-6E24-45B0-BD60-1B2ABA105809}" type="pres">
      <dgm:prSet presAssocID="{368537AE-C0B0-4CA7-AC49-81B25AC365F2}" presName="bigChev" presStyleLbl="node1" presStyleIdx="0" presStyleCnt="2"/>
      <dgm:spPr/>
      <dgm:t>
        <a:bodyPr/>
        <a:lstStyle/>
        <a:p>
          <a:endParaRPr lang="en-US"/>
        </a:p>
      </dgm:t>
    </dgm:pt>
    <dgm:pt modelId="{87E6E9D7-34E1-4C8B-97EC-42CC33C7908F}" type="pres">
      <dgm:prSet presAssocID="{EFAFBE4B-A4D0-482C-9868-66709E1C5F29}" presName="parTrans" presStyleCnt="0"/>
      <dgm:spPr/>
    </dgm:pt>
    <dgm:pt modelId="{A21A1544-35D0-45EC-9BB0-42C832557046}" type="pres">
      <dgm:prSet presAssocID="{9A3CB5D3-BA39-4089-8552-CB56C5A5B1CC}" presName="node" presStyleLbl="alignAccFollowNode1" presStyleIdx="0" presStyleCnt="4">
        <dgm:presLayoutVars>
          <dgm:bulletEnabled val="1"/>
        </dgm:presLayoutVars>
      </dgm:prSet>
      <dgm:spPr/>
      <dgm:t>
        <a:bodyPr/>
        <a:lstStyle/>
        <a:p>
          <a:endParaRPr lang="en-US"/>
        </a:p>
      </dgm:t>
    </dgm:pt>
    <dgm:pt modelId="{DE23D944-AE13-47AB-BFED-87A5E4D9EAEA}" type="pres">
      <dgm:prSet presAssocID="{C622C7A2-F63C-49D2-902D-D03F914CF602}" presName="sibTrans" presStyleCnt="0"/>
      <dgm:spPr/>
    </dgm:pt>
    <dgm:pt modelId="{BDF26851-E452-47E6-B6E6-0FDD9CE8B1F3}" type="pres">
      <dgm:prSet presAssocID="{A7A593E1-8FD8-4571-B968-26CBFB624E8B}" presName="node" presStyleLbl="alignAccFollowNode1" presStyleIdx="1" presStyleCnt="4">
        <dgm:presLayoutVars>
          <dgm:bulletEnabled val="1"/>
        </dgm:presLayoutVars>
      </dgm:prSet>
      <dgm:spPr/>
      <dgm:t>
        <a:bodyPr/>
        <a:lstStyle/>
        <a:p>
          <a:endParaRPr lang="en-US"/>
        </a:p>
      </dgm:t>
    </dgm:pt>
    <dgm:pt modelId="{34C1B380-BE51-4022-B702-3D4D86568AE4}" type="pres">
      <dgm:prSet presAssocID="{368537AE-C0B0-4CA7-AC49-81B25AC365F2}" presName="vSp" presStyleCnt="0"/>
      <dgm:spPr/>
    </dgm:pt>
    <dgm:pt modelId="{BCB20045-A5ED-4BDA-8E93-F3FBCEF189DE}" type="pres">
      <dgm:prSet presAssocID="{C9196C20-7CB0-423B-92A5-448622B8F514}" presName="horFlow" presStyleCnt="0"/>
      <dgm:spPr/>
    </dgm:pt>
    <dgm:pt modelId="{A1D84EAB-41AE-4E03-A946-2BB4F33A047B}" type="pres">
      <dgm:prSet presAssocID="{C9196C20-7CB0-423B-92A5-448622B8F514}" presName="bigChev" presStyleLbl="node1" presStyleIdx="1" presStyleCnt="2"/>
      <dgm:spPr/>
      <dgm:t>
        <a:bodyPr/>
        <a:lstStyle/>
        <a:p>
          <a:endParaRPr lang="en-US"/>
        </a:p>
      </dgm:t>
    </dgm:pt>
    <dgm:pt modelId="{EEA75E3A-CB71-4B39-A9F5-56C4D6549B0D}" type="pres">
      <dgm:prSet presAssocID="{355038B0-3CC5-4906-BBEE-EE476BBCA05B}" presName="parTrans" presStyleCnt="0"/>
      <dgm:spPr/>
    </dgm:pt>
    <dgm:pt modelId="{D90F7591-9255-4AC0-BB18-37CC03F3707C}" type="pres">
      <dgm:prSet presAssocID="{1F1081C8-66FB-490B-B880-2ED11EF6AB05}" presName="node" presStyleLbl="alignAccFollowNode1" presStyleIdx="2" presStyleCnt="4">
        <dgm:presLayoutVars>
          <dgm:bulletEnabled val="1"/>
        </dgm:presLayoutVars>
      </dgm:prSet>
      <dgm:spPr/>
      <dgm:t>
        <a:bodyPr/>
        <a:lstStyle/>
        <a:p>
          <a:endParaRPr lang="en-US"/>
        </a:p>
      </dgm:t>
    </dgm:pt>
    <dgm:pt modelId="{4D02FD18-1B2D-4679-8A62-7E70B7A7C8BC}" type="pres">
      <dgm:prSet presAssocID="{AA2DCFFE-2B91-45DE-9F24-A9B46AA31923}" presName="sibTrans" presStyleCnt="0"/>
      <dgm:spPr/>
    </dgm:pt>
    <dgm:pt modelId="{DE6B8F97-D12C-4A77-94A8-9673C6C41F70}" type="pres">
      <dgm:prSet presAssocID="{A5499102-2E60-473A-9E90-6A89BDD792DB}" presName="node" presStyleLbl="alignAccFollowNode1" presStyleIdx="3" presStyleCnt="4">
        <dgm:presLayoutVars>
          <dgm:bulletEnabled val="1"/>
        </dgm:presLayoutVars>
      </dgm:prSet>
      <dgm:spPr/>
      <dgm:t>
        <a:bodyPr/>
        <a:lstStyle/>
        <a:p>
          <a:endParaRPr lang="en-US"/>
        </a:p>
      </dgm:t>
    </dgm:pt>
  </dgm:ptLst>
  <dgm:cxnLst>
    <dgm:cxn modelId="{20097C58-0BA2-48D1-BF2B-E17F79FAA3C5}" type="presOf" srcId="{C9196C20-7CB0-423B-92A5-448622B8F514}" destId="{A1D84EAB-41AE-4E03-A946-2BB4F33A047B}" srcOrd="0" destOrd="0" presId="urn:microsoft.com/office/officeart/2005/8/layout/lProcess3"/>
    <dgm:cxn modelId="{35BB1E01-072B-4DE8-963D-B6E8D12785D3}" type="presOf" srcId="{A7A593E1-8FD8-4571-B968-26CBFB624E8B}" destId="{BDF26851-E452-47E6-B6E6-0FDD9CE8B1F3}" srcOrd="0" destOrd="0" presId="urn:microsoft.com/office/officeart/2005/8/layout/lProcess3"/>
    <dgm:cxn modelId="{E94FCE79-F8F2-4B14-8C0D-194FBCB1A8A6}" type="presOf" srcId="{9A3CB5D3-BA39-4089-8552-CB56C5A5B1CC}" destId="{A21A1544-35D0-45EC-9BB0-42C832557046}" srcOrd="0" destOrd="0" presId="urn:microsoft.com/office/officeart/2005/8/layout/lProcess3"/>
    <dgm:cxn modelId="{9E16171C-514A-4E5C-931A-2D23B2044F76}" srcId="{D0CAECAF-DB56-4EF8-AA7C-609A4929EC26}" destId="{368537AE-C0B0-4CA7-AC49-81B25AC365F2}" srcOrd="0" destOrd="0" parTransId="{C1EF469D-141D-43C2-9871-381EB954BAFD}" sibTransId="{345F1341-2CEB-498F-847F-704C9CAED72E}"/>
    <dgm:cxn modelId="{0DE00481-728E-4F14-BABA-6BA2ADDB2371}" type="presOf" srcId="{368537AE-C0B0-4CA7-AC49-81B25AC365F2}" destId="{CF035B6D-6E24-45B0-BD60-1B2ABA105809}" srcOrd="0" destOrd="0" presId="urn:microsoft.com/office/officeart/2005/8/layout/lProcess3"/>
    <dgm:cxn modelId="{F4E02546-7E8A-46C0-92BD-2C58186F31A4}" type="presOf" srcId="{D0CAECAF-DB56-4EF8-AA7C-609A4929EC26}" destId="{0C5F714B-ACEB-4087-9413-09C5420CEE52}" srcOrd="0" destOrd="0" presId="urn:microsoft.com/office/officeart/2005/8/layout/lProcess3"/>
    <dgm:cxn modelId="{5F07B01B-3EF0-4A8B-8DBA-CBE56CC5954D}" srcId="{C9196C20-7CB0-423B-92A5-448622B8F514}" destId="{A5499102-2E60-473A-9E90-6A89BDD792DB}" srcOrd="1" destOrd="0" parTransId="{1C5A6D44-7EE3-4D64-84D8-A74AD05D64F7}" sibTransId="{7C7806C1-39BB-42D3-A83D-D51C667C87B5}"/>
    <dgm:cxn modelId="{493EFB8C-6B5A-43FC-8A7A-71C4801A4957}" srcId="{D0CAECAF-DB56-4EF8-AA7C-609A4929EC26}" destId="{C9196C20-7CB0-423B-92A5-448622B8F514}" srcOrd="1" destOrd="0" parTransId="{7609F23E-782D-484B-918E-9F69664D122E}" sibTransId="{946AB062-AA92-4E35-BDC2-2865D7FDD0A4}"/>
    <dgm:cxn modelId="{75B3119E-9038-4CD4-849B-62BF6CE8C5E9}" srcId="{368537AE-C0B0-4CA7-AC49-81B25AC365F2}" destId="{A7A593E1-8FD8-4571-B968-26CBFB624E8B}" srcOrd="1" destOrd="0" parTransId="{B338E552-AC3F-4623-9245-BF5D39715EFF}" sibTransId="{C4775425-85F5-4389-A609-316E6BF03250}"/>
    <dgm:cxn modelId="{5710CF30-4AB9-40DA-81FE-01B9D88E7F07}" srcId="{368537AE-C0B0-4CA7-AC49-81B25AC365F2}" destId="{9A3CB5D3-BA39-4089-8552-CB56C5A5B1CC}" srcOrd="0" destOrd="0" parTransId="{EFAFBE4B-A4D0-482C-9868-66709E1C5F29}" sibTransId="{C622C7A2-F63C-49D2-902D-D03F914CF602}"/>
    <dgm:cxn modelId="{58F22163-0928-45F7-96F8-C90DF43F2367}" type="presOf" srcId="{A5499102-2E60-473A-9E90-6A89BDD792DB}" destId="{DE6B8F97-D12C-4A77-94A8-9673C6C41F70}" srcOrd="0" destOrd="0" presId="urn:microsoft.com/office/officeart/2005/8/layout/lProcess3"/>
    <dgm:cxn modelId="{6ED89259-EAFA-4BEE-9DC7-0DE7F5E2D6D3}" type="presOf" srcId="{1F1081C8-66FB-490B-B880-2ED11EF6AB05}" destId="{D90F7591-9255-4AC0-BB18-37CC03F3707C}" srcOrd="0" destOrd="0" presId="urn:microsoft.com/office/officeart/2005/8/layout/lProcess3"/>
    <dgm:cxn modelId="{6E2D112C-8F4F-4BC0-AD22-B0F16C832842}" srcId="{C9196C20-7CB0-423B-92A5-448622B8F514}" destId="{1F1081C8-66FB-490B-B880-2ED11EF6AB05}" srcOrd="0" destOrd="0" parTransId="{355038B0-3CC5-4906-BBEE-EE476BBCA05B}" sibTransId="{AA2DCFFE-2B91-45DE-9F24-A9B46AA31923}"/>
    <dgm:cxn modelId="{277C9494-981F-4EF1-8270-9654445894D5}" type="presParOf" srcId="{0C5F714B-ACEB-4087-9413-09C5420CEE52}" destId="{250EB918-1A60-4C43-B3C3-5C054EAC8EB7}" srcOrd="0" destOrd="0" presId="urn:microsoft.com/office/officeart/2005/8/layout/lProcess3"/>
    <dgm:cxn modelId="{935AD84F-565F-47AF-853D-08BDF9700019}" type="presParOf" srcId="{250EB918-1A60-4C43-B3C3-5C054EAC8EB7}" destId="{CF035B6D-6E24-45B0-BD60-1B2ABA105809}" srcOrd="0" destOrd="0" presId="urn:microsoft.com/office/officeart/2005/8/layout/lProcess3"/>
    <dgm:cxn modelId="{0F574488-5E70-4917-91B9-87455E0FCE68}" type="presParOf" srcId="{250EB918-1A60-4C43-B3C3-5C054EAC8EB7}" destId="{87E6E9D7-34E1-4C8B-97EC-42CC33C7908F}" srcOrd="1" destOrd="0" presId="urn:microsoft.com/office/officeart/2005/8/layout/lProcess3"/>
    <dgm:cxn modelId="{546A3F71-FB6E-4CA3-9191-AF9C1665AAF2}" type="presParOf" srcId="{250EB918-1A60-4C43-B3C3-5C054EAC8EB7}" destId="{A21A1544-35D0-45EC-9BB0-42C832557046}" srcOrd="2" destOrd="0" presId="urn:microsoft.com/office/officeart/2005/8/layout/lProcess3"/>
    <dgm:cxn modelId="{7D222832-557C-4839-B043-EE34E78D72F1}" type="presParOf" srcId="{250EB918-1A60-4C43-B3C3-5C054EAC8EB7}" destId="{DE23D944-AE13-47AB-BFED-87A5E4D9EAEA}" srcOrd="3" destOrd="0" presId="urn:microsoft.com/office/officeart/2005/8/layout/lProcess3"/>
    <dgm:cxn modelId="{C8B44D8B-2509-40A5-B770-22A3F706FCA6}" type="presParOf" srcId="{250EB918-1A60-4C43-B3C3-5C054EAC8EB7}" destId="{BDF26851-E452-47E6-B6E6-0FDD9CE8B1F3}" srcOrd="4" destOrd="0" presId="urn:microsoft.com/office/officeart/2005/8/layout/lProcess3"/>
    <dgm:cxn modelId="{C08A7DAD-0673-4CF0-B140-DEA03986F4F2}" type="presParOf" srcId="{0C5F714B-ACEB-4087-9413-09C5420CEE52}" destId="{34C1B380-BE51-4022-B702-3D4D86568AE4}" srcOrd="1" destOrd="0" presId="urn:microsoft.com/office/officeart/2005/8/layout/lProcess3"/>
    <dgm:cxn modelId="{09F9ED93-E922-4032-9778-2F572682ECC3}" type="presParOf" srcId="{0C5F714B-ACEB-4087-9413-09C5420CEE52}" destId="{BCB20045-A5ED-4BDA-8E93-F3FBCEF189DE}" srcOrd="2" destOrd="0" presId="urn:microsoft.com/office/officeart/2005/8/layout/lProcess3"/>
    <dgm:cxn modelId="{3032AED8-1E0C-4421-AFFC-BA19247E75D4}" type="presParOf" srcId="{BCB20045-A5ED-4BDA-8E93-F3FBCEF189DE}" destId="{A1D84EAB-41AE-4E03-A946-2BB4F33A047B}" srcOrd="0" destOrd="0" presId="urn:microsoft.com/office/officeart/2005/8/layout/lProcess3"/>
    <dgm:cxn modelId="{A8DEDCB2-BAEF-49D4-9C0A-10B6EA84A3CB}" type="presParOf" srcId="{BCB20045-A5ED-4BDA-8E93-F3FBCEF189DE}" destId="{EEA75E3A-CB71-4B39-A9F5-56C4D6549B0D}" srcOrd="1" destOrd="0" presId="urn:microsoft.com/office/officeart/2005/8/layout/lProcess3"/>
    <dgm:cxn modelId="{6923BCD1-C18E-4921-857D-5142D423BBD6}" type="presParOf" srcId="{BCB20045-A5ED-4BDA-8E93-F3FBCEF189DE}" destId="{D90F7591-9255-4AC0-BB18-37CC03F3707C}" srcOrd="2" destOrd="0" presId="urn:microsoft.com/office/officeart/2005/8/layout/lProcess3"/>
    <dgm:cxn modelId="{8975A577-4101-41DC-B4CB-42EE6F6B94C4}" type="presParOf" srcId="{BCB20045-A5ED-4BDA-8E93-F3FBCEF189DE}" destId="{4D02FD18-1B2D-4679-8A62-7E70B7A7C8BC}" srcOrd="3" destOrd="0" presId="urn:microsoft.com/office/officeart/2005/8/layout/lProcess3"/>
    <dgm:cxn modelId="{0E2643F2-E983-4A57-9F7A-C9FBABB4AB49}" type="presParOf" srcId="{BCB20045-A5ED-4BDA-8E93-F3FBCEF189DE}" destId="{DE6B8F97-D12C-4A77-94A8-9673C6C41F70}"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F4FEBB-920A-4228-AD31-D8A25016521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4F5FEBB0-9DBB-454E-A489-CEDBE28E3702}">
      <dgm:prSet phldrT="[Text]"/>
      <dgm:spPr/>
      <dgm:t>
        <a:bodyPr/>
        <a:lstStyle/>
        <a:p>
          <a:r>
            <a:rPr lang="en-US" dirty="0" smtClean="0">
              <a:effectLst>
                <a:outerShdw blurRad="38100" dist="38100" dir="2700000" algn="tl">
                  <a:srgbClr val="000000">
                    <a:alpha val="43137"/>
                  </a:srgbClr>
                </a:outerShdw>
              </a:effectLst>
            </a:rPr>
            <a:t>Combat</a:t>
          </a:r>
          <a:endParaRPr lang="en-US" dirty="0">
            <a:effectLst>
              <a:outerShdw blurRad="38100" dist="38100" dir="2700000" algn="tl">
                <a:srgbClr val="000000">
                  <a:alpha val="43137"/>
                </a:srgbClr>
              </a:outerShdw>
            </a:effectLst>
          </a:endParaRPr>
        </a:p>
      </dgm:t>
    </dgm:pt>
    <dgm:pt modelId="{01B12097-7A20-4B14-89E3-6FDF175C23D9}" type="parTrans" cxnId="{19E10945-E585-401F-8DE7-5CF0C160790F}">
      <dgm:prSet/>
      <dgm:spPr/>
      <dgm:t>
        <a:bodyPr/>
        <a:lstStyle/>
        <a:p>
          <a:endParaRPr lang="en-US"/>
        </a:p>
      </dgm:t>
    </dgm:pt>
    <dgm:pt modelId="{1E3478A4-7490-4F73-8912-E2D8226680C8}" type="sibTrans" cxnId="{19E10945-E585-401F-8DE7-5CF0C160790F}">
      <dgm:prSet/>
      <dgm:spPr/>
      <dgm:t>
        <a:bodyPr/>
        <a:lstStyle/>
        <a:p>
          <a:endParaRPr lang="en-US"/>
        </a:p>
      </dgm:t>
    </dgm:pt>
    <dgm:pt modelId="{3B4D8C63-B9C7-4236-8AA2-7AD84F4537AD}">
      <dgm:prSet phldrT="[Text]"/>
      <dgm:spPr/>
      <dgm:t>
        <a:bodyPr/>
        <a:lstStyle/>
        <a:p>
          <a:r>
            <a:rPr lang="en-US" dirty="0" smtClean="0">
              <a:effectLst>
                <a:outerShdw blurRad="38100" dist="38100" dir="2700000" algn="tl">
                  <a:srgbClr val="000000">
                    <a:alpha val="43137"/>
                  </a:srgbClr>
                </a:outerShdw>
              </a:effectLst>
            </a:rPr>
            <a:t>CRR/SLR</a:t>
          </a:r>
          <a:endParaRPr lang="en-US" dirty="0">
            <a:effectLst>
              <a:outerShdw blurRad="38100" dist="38100" dir="2700000" algn="tl">
                <a:srgbClr val="000000">
                  <a:alpha val="43137"/>
                </a:srgbClr>
              </a:outerShdw>
            </a:effectLst>
          </a:endParaRPr>
        </a:p>
      </dgm:t>
    </dgm:pt>
    <dgm:pt modelId="{F5646B9B-6267-433B-A898-E85F6DEF1342}" type="parTrans" cxnId="{ECBBF5AE-57BC-4686-A954-FCA85B0222E4}">
      <dgm:prSet/>
      <dgm:spPr/>
      <dgm:t>
        <a:bodyPr/>
        <a:lstStyle/>
        <a:p>
          <a:endParaRPr lang="en-US"/>
        </a:p>
      </dgm:t>
    </dgm:pt>
    <dgm:pt modelId="{71BEEA59-2B3D-4500-9311-8CF6B2FBAA5D}" type="sibTrans" cxnId="{ECBBF5AE-57BC-4686-A954-FCA85B0222E4}">
      <dgm:prSet/>
      <dgm:spPr/>
      <dgm:t>
        <a:bodyPr/>
        <a:lstStyle/>
        <a:p>
          <a:endParaRPr lang="en-US"/>
        </a:p>
      </dgm:t>
    </dgm:pt>
    <dgm:pt modelId="{AED4B576-4433-4A7C-8ABC-9E13D7D63F07}">
      <dgm:prSet phldrT="[Text]"/>
      <dgm:spPr/>
      <dgm:t>
        <a:bodyPr/>
        <a:lstStyle/>
        <a:p>
          <a:r>
            <a:rPr lang="en-US" dirty="0" smtClean="0">
              <a:effectLst>
                <a:outerShdw blurRad="38100" dist="38100" dir="2700000" algn="tl">
                  <a:srgbClr val="000000">
                    <a:alpha val="43137"/>
                  </a:srgbClr>
                </a:outerShdw>
              </a:effectLst>
            </a:rPr>
            <a:t>▼</a:t>
          </a:r>
          <a:endParaRPr lang="en-US" dirty="0">
            <a:effectLst>
              <a:outerShdw blurRad="38100" dist="38100" dir="2700000" algn="tl">
                <a:srgbClr val="000000">
                  <a:alpha val="43137"/>
                </a:srgbClr>
              </a:outerShdw>
            </a:effectLst>
          </a:endParaRPr>
        </a:p>
      </dgm:t>
    </dgm:pt>
    <dgm:pt modelId="{FF80A164-C089-4E02-AE88-5A0F94F6AD0C}" type="parTrans" cxnId="{D1107137-7265-48C9-919C-B7AED0788330}">
      <dgm:prSet/>
      <dgm:spPr/>
      <dgm:t>
        <a:bodyPr/>
        <a:lstStyle/>
        <a:p>
          <a:endParaRPr lang="en-US"/>
        </a:p>
      </dgm:t>
    </dgm:pt>
    <dgm:pt modelId="{450E2B64-5653-400C-9849-F5324FA88AEB}" type="sibTrans" cxnId="{D1107137-7265-48C9-919C-B7AED0788330}">
      <dgm:prSet/>
      <dgm:spPr/>
      <dgm:t>
        <a:bodyPr/>
        <a:lstStyle/>
        <a:p>
          <a:endParaRPr lang="en-US"/>
        </a:p>
      </dgm:t>
    </dgm:pt>
    <dgm:pt modelId="{7E80D0C8-2816-4EDD-ABE0-31E7F154FFB1}">
      <dgm:prSet phldrT="[Text]"/>
      <dgm:spPr/>
      <dgm:t>
        <a:bodyPr/>
        <a:lstStyle/>
        <a:p>
          <a:r>
            <a:rPr lang="en-US" dirty="0" smtClean="0">
              <a:effectLst>
                <a:outerShdw blurRad="38100" dist="38100" dir="2700000" algn="tl">
                  <a:srgbClr val="000000">
                    <a:alpha val="43137"/>
                  </a:srgbClr>
                </a:outerShdw>
              </a:effectLst>
            </a:rPr>
            <a:t>Inflation</a:t>
          </a:r>
          <a:endParaRPr lang="en-US" dirty="0">
            <a:effectLst>
              <a:outerShdw blurRad="38100" dist="38100" dir="2700000" algn="tl">
                <a:srgbClr val="000000">
                  <a:alpha val="43137"/>
                </a:srgbClr>
              </a:outerShdw>
            </a:effectLst>
          </a:endParaRPr>
        </a:p>
      </dgm:t>
    </dgm:pt>
    <dgm:pt modelId="{0261F9EE-DDC2-4A1D-A617-F309F0C6E340}" type="parTrans" cxnId="{34F1F72D-F2AA-4AE8-9D07-B7D58A6D2BEE}">
      <dgm:prSet/>
      <dgm:spPr/>
      <dgm:t>
        <a:bodyPr/>
        <a:lstStyle/>
        <a:p>
          <a:endParaRPr lang="en-US"/>
        </a:p>
      </dgm:t>
    </dgm:pt>
    <dgm:pt modelId="{F1D836A5-71B5-4B71-856D-BFCB7AAADC11}" type="sibTrans" cxnId="{34F1F72D-F2AA-4AE8-9D07-B7D58A6D2BEE}">
      <dgm:prSet/>
      <dgm:spPr/>
      <dgm:t>
        <a:bodyPr/>
        <a:lstStyle/>
        <a:p>
          <a:endParaRPr lang="en-US"/>
        </a:p>
      </dgm:t>
    </dgm:pt>
    <dgm:pt modelId="{7BECF683-C79B-49CA-96DC-0AB3C1CC98A7}">
      <dgm:prSet phldrT="[Text]"/>
      <dgm:spPr/>
      <dgm:t>
        <a:bodyPr/>
        <a:lstStyle/>
        <a:p>
          <a:r>
            <a:rPr lang="en-US" dirty="0" smtClean="0">
              <a:effectLst>
                <a:outerShdw blurRad="38100" dist="38100" dir="2700000" algn="tl">
                  <a:srgbClr val="000000">
                    <a:alpha val="43137"/>
                  </a:srgbClr>
                </a:outerShdw>
              </a:effectLst>
            </a:rPr>
            <a:t>Deflation</a:t>
          </a:r>
          <a:endParaRPr lang="en-US" dirty="0">
            <a:effectLst>
              <a:outerShdw blurRad="38100" dist="38100" dir="2700000" algn="tl">
                <a:srgbClr val="000000">
                  <a:alpha val="43137"/>
                </a:srgbClr>
              </a:outerShdw>
            </a:effectLst>
          </a:endParaRPr>
        </a:p>
      </dgm:t>
    </dgm:pt>
    <dgm:pt modelId="{77350F09-795A-46F9-B4FB-EB2A40A85EA4}" type="parTrans" cxnId="{7319887E-57A5-4596-930E-5F58D25845FC}">
      <dgm:prSet/>
      <dgm:spPr/>
      <dgm:t>
        <a:bodyPr/>
        <a:lstStyle/>
        <a:p>
          <a:endParaRPr lang="en-US"/>
        </a:p>
      </dgm:t>
    </dgm:pt>
    <dgm:pt modelId="{742E1049-D578-409B-ADF6-604682487DAF}" type="sibTrans" cxnId="{7319887E-57A5-4596-930E-5F58D25845FC}">
      <dgm:prSet/>
      <dgm:spPr/>
      <dgm:t>
        <a:bodyPr/>
        <a:lstStyle/>
        <a:p>
          <a:endParaRPr lang="en-US"/>
        </a:p>
      </dgm:t>
    </dgm:pt>
    <dgm:pt modelId="{0F0361C0-527E-42CF-86F4-3D8CD871AFA0}">
      <dgm:prSet phldrT="[Text]"/>
      <dgm:spPr/>
      <dgm:t>
        <a:bodyPr/>
        <a:lstStyle/>
        <a:p>
          <a:r>
            <a:rPr lang="en-US" dirty="0" smtClean="0">
              <a:effectLst>
                <a:outerShdw blurRad="38100" dist="38100" dir="2700000" algn="tl">
                  <a:srgbClr val="000000">
                    <a:alpha val="43137"/>
                  </a:srgbClr>
                </a:outerShdw>
              </a:effectLst>
            </a:rPr>
            <a:t>Policy?</a:t>
          </a:r>
          <a:endParaRPr lang="en-US" dirty="0">
            <a:effectLst>
              <a:outerShdw blurRad="38100" dist="38100" dir="2700000" algn="tl">
                <a:srgbClr val="000000">
                  <a:alpha val="43137"/>
                </a:srgbClr>
              </a:outerShdw>
            </a:effectLst>
          </a:endParaRPr>
        </a:p>
      </dgm:t>
    </dgm:pt>
    <dgm:pt modelId="{CB9BB719-549D-43D6-8AE0-2F200E086A45}" type="parTrans" cxnId="{6D0F181E-09F0-430C-BF99-A3C8DCEA83B2}">
      <dgm:prSet/>
      <dgm:spPr/>
      <dgm:t>
        <a:bodyPr/>
        <a:lstStyle/>
        <a:p>
          <a:endParaRPr lang="en-US"/>
        </a:p>
      </dgm:t>
    </dgm:pt>
    <dgm:pt modelId="{25E60352-6D02-4945-B346-CEF0B23F9F52}" type="sibTrans" cxnId="{6D0F181E-09F0-430C-BF99-A3C8DCEA83B2}">
      <dgm:prSet/>
      <dgm:spPr/>
      <dgm:t>
        <a:bodyPr/>
        <a:lstStyle/>
        <a:p>
          <a:endParaRPr lang="en-US"/>
        </a:p>
      </dgm:t>
    </dgm:pt>
    <dgm:pt modelId="{2A6624A6-82BC-44BF-862D-C4CA2D1CA166}">
      <dgm:prSet phldrT="[Text]"/>
      <dgm:spPr/>
      <dgm:t>
        <a:bodyPr/>
        <a:lstStyle/>
        <a:p>
          <a:r>
            <a:rPr lang="en-US" dirty="0" smtClean="0">
              <a:effectLst>
                <a:outerShdw blurRad="38100" dist="38100" dir="2700000" algn="tl">
                  <a:srgbClr val="000000">
                    <a:alpha val="43137"/>
                  </a:srgbClr>
                </a:outerShdw>
              </a:effectLst>
            </a:rPr>
            <a:t>Tight / Dear</a:t>
          </a:r>
          <a:endParaRPr lang="en-US" dirty="0">
            <a:effectLst>
              <a:outerShdw blurRad="38100" dist="38100" dir="2700000" algn="tl">
                <a:srgbClr val="000000">
                  <a:alpha val="43137"/>
                </a:srgbClr>
              </a:outerShdw>
            </a:effectLst>
          </a:endParaRPr>
        </a:p>
      </dgm:t>
    </dgm:pt>
    <dgm:pt modelId="{BD373CBD-51CE-4BEC-A649-C7503324CA07}" type="parTrans" cxnId="{464543B1-C1EB-412E-94A9-9A37085E118C}">
      <dgm:prSet/>
      <dgm:spPr/>
      <dgm:t>
        <a:bodyPr/>
        <a:lstStyle/>
        <a:p>
          <a:endParaRPr lang="en-US"/>
        </a:p>
      </dgm:t>
    </dgm:pt>
    <dgm:pt modelId="{2F1D4733-3144-46D1-A933-B09D8478B77E}" type="sibTrans" cxnId="{464543B1-C1EB-412E-94A9-9A37085E118C}">
      <dgm:prSet/>
      <dgm:spPr/>
      <dgm:t>
        <a:bodyPr/>
        <a:lstStyle/>
        <a:p>
          <a:endParaRPr lang="en-US"/>
        </a:p>
      </dgm:t>
    </dgm:pt>
    <dgm:pt modelId="{0D71CC5B-F590-41B3-9E7C-BA6E44CAFF13}">
      <dgm:prSet phldrT="[Text]"/>
      <dgm:spPr/>
      <dgm:t>
        <a:bodyPr/>
        <a:lstStyle/>
        <a:p>
          <a:r>
            <a:rPr lang="en-US" dirty="0" smtClean="0">
              <a:effectLst>
                <a:outerShdw blurRad="38100" dist="38100" dir="2700000" algn="tl">
                  <a:srgbClr val="000000">
                    <a:alpha val="43137"/>
                  </a:srgbClr>
                </a:outerShdw>
              </a:effectLst>
            </a:rPr>
            <a:t>Easy / Cheap</a:t>
          </a:r>
          <a:endParaRPr lang="en-US" dirty="0">
            <a:effectLst>
              <a:outerShdw blurRad="38100" dist="38100" dir="2700000" algn="tl">
                <a:srgbClr val="000000">
                  <a:alpha val="43137"/>
                </a:srgbClr>
              </a:outerShdw>
            </a:effectLst>
          </a:endParaRPr>
        </a:p>
      </dgm:t>
    </dgm:pt>
    <dgm:pt modelId="{FA155530-A5FD-45FE-B6D7-A89C44FEE54C}" type="parTrans" cxnId="{AF2E4E65-DC8B-4835-8B15-EC7F637F9E3F}">
      <dgm:prSet/>
      <dgm:spPr/>
      <dgm:t>
        <a:bodyPr/>
        <a:lstStyle/>
        <a:p>
          <a:endParaRPr lang="en-US"/>
        </a:p>
      </dgm:t>
    </dgm:pt>
    <dgm:pt modelId="{991BE43B-7F5A-4DDD-9CA6-1BF3CAE2EEEF}" type="sibTrans" cxnId="{AF2E4E65-DC8B-4835-8B15-EC7F637F9E3F}">
      <dgm:prSet/>
      <dgm:spPr/>
      <dgm:t>
        <a:bodyPr/>
        <a:lstStyle/>
        <a:p>
          <a:endParaRPr lang="en-US"/>
        </a:p>
      </dgm:t>
    </dgm:pt>
    <dgm:pt modelId="{26ACFA55-5DD7-4774-A115-0B3E1591663E}">
      <dgm:prSet phldrT="[Text]"/>
      <dgm:spPr>
        <a:solidFill>
          <a:schemeClr val="accent2">
            <a:lumMod val="40000"/>
            <a:lumOff val="60000"/>
            <a:alpha val="90000"/>
          </a:schemeClr>
        </a:solidFill>
      </dgm:spPr>
      <dgm:t>
        <a:bodyPr/>
        <a:lstStyle/>
        <a:p>
          <a:r>
            <a:rPr lang="en-US" dirty="0" smtClean="0">
              <a:effectLst>
                <a:outerShdw blurRad="38100" dist="38100" dir="2700000" algn="tl">
                  <a:srgbClr val="000000">
                    <a:alpha val="43137"/>
                  </a:srgbClr>
                </a:outerShdw>
              </a:effectLst>
            </a:rPr>
            <a:t>▲</a:t>
          </a:r>
          <a:endParaRPr lang="en-US" dirty="0">
            <a:effectLst>
              <a:outerShdw blurRad="38100" dist="38100" dir="2700000" algn="tl">
                <a:srgbClr val="000000">
                  <a:alpha val="43137"/>
                </a:srgbClr>
              </a:outerShdw>
            </a:effectLst>
          </a:endParaRPr>
        </a:p>
      </dgm:t>
    </dgm:pt>
    <dgm:pt modelId="{59C3546E-CE30-468D-AC2D-E32FEB0C2B66}" type="parTrans" cxnId="{A15430F2-EE3E-4753-AB82-5935E03694A1}">
      <dgm:prSet/>
      <dgm:spPr/>
      <dgm:t>
        <a:bodyPr/>
        <a:lstStyle/>
        <a:p>
          <a:endParaRPr lang="en-US"/>
        </a:p>
      </dgm:t>
    </dgm:pt>
    <dgm:pt modelId="{3BA92526-6B18-47B5-8BC3-7F013628213B}" type="sibTrans" cxnId="{A15430F2-EE3E-4753-AB82-5935E03694A1}">
      <dgm:prSet/>
      <dgm:spPr/>
      <dgm:t>
        <a:bodyPr/>
        <a:lstStyle/>
        <a:p>
          <a:endParaRPr lang="en-US"/>
        </a:p>
      </dgm:t>
    </dgm:pt>
    <dgm:pt modelId="{3D2F0965-A43D-46BC-BE93-690BFC5E0C7E}">
      <dgm:prSet phldrT="[Text]"/>
      <dgm:spPr/>
      <dgm:t>
        <a:bodyPr/>
        <a:lstStyle/>
        <a:p>
          <a:r>
            <a:rPr lang="en-US" dirty="0" smtClean="0">
              <a:effectLst>
                <a:outerShdw blurRad="38100" dist="38100" dir="2700000" algn="tl">
                  <a:srgbClr val="000000">
                    <a:alpha val="43137"/>
                  </a:srgbClr>
                </a:outerShdw>
              </a:effectLst>
            </a:rPr>
            <a:t>Policy Rate (Repo)</a:t>
          </a:r>
          <a:endParaRPr lang="en-US" dirty="0">
            <a:effectLst>
              <a:outerShdw blurRad="38100" dist="38100" dir="2700000" algn="tl">
                <a:srgbClr val="000000">
                  <a:alpha val="43137"/>
                </a:srgbClr>
              </a:outerShdw>
            </a:effectLst>
          </a:endParaRPr>
        </a:p>
      </dgm:t>
    </dgm:pt>
    <dgm:pt modelId="{8ADF6AEF-6D6E-447E-9BE3-72BAEE7E1C17}" type="parTrans" cxnId="{2908E770-E2E9-41C4-9195-D50A504FAFDB}">
      <dgm:prSet/>
      <dgm:spPr/>
      <dgm:t>
        <a:bodyPr/>
        <a:lstStyle/>
        <a:p>
          <a:endParaRPr lang="en-US"/>
        </a:p>
      </dgm:t>
    </dgm:pt>
    <dgm:pt modelId="{DB43B3CE-C5BE-461A-A7AF-B7361261AA1F}" type="sibTrans" cxnId="{2908E770-E2E9-41C4-9195-D50A504FAFDB}">
      <dgm:prSet/>
      <dgm:spPr/>
      <dgm:t>
        <a:bodyPr/>
        <a:lstStyle/>
        <a:p>
          <a:endParaRPr lang="en-US"/>
        </a:p>
      </dgm:t>
    </dgm:pt>
    <dgm:pt modelId="{56764A60-0D42-45EF-A0AC-F2A6174ED0AE}">
      <dgm:prSet phldrT="[Text]"/>
      <dgm:spPr/>
      <dgm:t>
        <a:bodyPr/>
        <a:lstStyle/>
        <a:p>
          <a:r>
            <a:rPr lang="en-US" dirty="0" smtClean="0">
              <a:effectLst>
                <a:outerShdw blurRad="38100" dist="38100" dir="2700000" algn="tl">
                  <a:srgbClr val="000000">
                    <a:alpha val="43137"/>
                  </a:srgbClr>
                </a:outerShdw>
              </a:effectLst>
            </a:rPr>
            <a:t>OMO|MSS*</a:t>
          </a:r>
          <a:endParaRPr lang="en-US" dirty="0">
            <a:effectLst>
              <a:outerShdw blurRad="38100" dist="38100" dir="2700000" algn="tl">
                <a:srgbClr val="000000">
                  <a:alpha val="43137"/>
                </a:srgbClr>
              </a:outerShdw>
            </a:effectLst>
          </a:endParaRPr>
        </a:p>
      </dgm:t>
    </dgm:pt>
    <dgm:pt modelId="{D2B0EF18-0D0C-43FD-AC46-B53407AC3369}" type="parTrans" cxnId="{E578A8D1-6DFD-4CDE-8AD6-7CF771B6E05F}">
      <dgm:prSet/>
      <dgm:spPr/>
      <dgm:t>
        <a:bodyPr/>
        <a:lstStyle/>
        <a:p>
          <a:endParaRPr lang="en-US"/>
        </a:p>
      </dgm:t>
    </dgm:pt>
    <dgm:pt modelId="{392288F2-C0EA-4F89-8639-92EDE7AF2F25}" type="sibTrans" cxnId="{E578A8D1-6DFD-4CDE-8AD6-7CF771B6E05F}">
      <dgm:prSet/>
      <dgm:spPr/>
      <dgm:t>
        <a:bodyPr/>
        <a:lstStyle/>
        <a:p>
          <a:endParaRPr lang="en-US"/>
        </a:p>
      </dgm:t>
    </dgm:pt>
    <dgm:pt modelId="{FE497245-81FC-44A0-8003-22EDF6EE1B17}">
      <dgm:prSet phldrT="[Text]"/>
      <dgm:spPr/>
      <dgm:t>
        <a:bodyPr/>
        <a:lstStyle/>
        <a:p>
          <a:r>
            <a:rPr lang="en-US" dirty="0" smtClean="0">
              <a:effectLst>
                <a:outerShdw blurRad="38100" dist="38100" dir="2700000" algn="tl">
                  <a:srgbClr val="000000">
                    <a:alpha val="43137"/>
                  </a:srgbClr>
                </a:outerShdw>
              </a:effectLst>
            </a:rPr>
            <a:t>Money Supply</a:t>
          </a:r>
          <a:endParaRPr lang="en-US" dirty="0">
            <a:effectLst>
              <a:outerShdw blurRad="38100" dist="38100" dir="2700000" algn="tl">
                <a:srgbClr val="000000">
                  <a:alpha val="43137"/>
                </a:srgbClr>
              </a:outerShdw>
            </a:effectLst>
          </a:endParaRPr>
        </a:p>
      </dgm:t>
    </dgm:pt>
    <dgm:pt modelId="{A49C6EF7-EF43-428B-8465-B9435C34A612}" type="parTrans" cxnId="{AE6A95BD-407D-41A9-8166-775F0E37C4F2}">
      <dgm:prSet/>
      <dgm:spPr/>
      <dgm:t>
        <a:bodyPr/>
        <a:lstStyle/>
        <a:p>
          <a:endParaRPr lang="en-US"/>
        </a:p>
      </dgm:t>
    </dgm:pt>
    <dgm:pt modelId="{8A584944-1957-4BD6-888B-9D8923857F12}" type="sibTrans" cxnId="{AE6A95BD-407D-41A9-8166-775F0E37C4F2}">
      <dgm:prSet/>
      <dgm:spPr/>
      <dgm:t>
        <a:bodyPr/>
        <a:lstStyle/>
        <a:p>
          <a:endParaRPr lang="en-US"/>
        </a:p>
      </dgm:t>
    </dgm:pt>
    <dgm:pt modelId="{3C2CBB1F-0898-4F9C-9A7B-18C940B423D1}">
      <dgm:prSet phldrT="[Text]"/>
      <dgm:spPr>
        <a:solidFill>
          <a:schemeClr val="accent2">
            <a:lumMod val="40000"/>
            <a:lumOff val="60000"/>
            <a:alpha val="90000"/>
          </a:schemeClr>
        </a:solidFill>
      </dgm:spPr>
      <dgm:t>
        <a:bodyPr/>
        <a:lstStyle/>
        <a:p>
          <a:r>
            <a:rPr lang="en-US" dirty="0" smtClean="0">
              <a:effectLst>
                <a:outerShdw blurRad="38100" dist="38100" dir="2700000" algn="tl">
                  <a:srgbClr val="000000">
                    <a:alpha val="43137"/>
                  </a:srgbClr>
                </a:outerShdw>
              </a:effectLst>
            </a:rPr>
            <a:t>Decrease</a:t>
          </a:r>
          <a:endParaRPr lang="en-US" dirty="0">
            <a:effectLst>
              <a:outerShdw blurRad="38100" dist="38100" dir="2700000" algn="tl">
                <a:srgbClr val="000000">
                  <a:alpha val="43137"/>
                </a:srgbClr>
              </a:outerShdw>
            </a:effectLst>
          </a:endParaRPr>
        </a:p>
      </dgm:t>
    </dgm:pt>
    <dgm:pt modelId="{506551AD-E98E-42CE-9BFA-3CC4329C8F0D}" type="parTrans" cxnId="{F29E782C-4588-4BE7-85F7-9779250671BD}">
      <dgm:prSet/>
      <dgm:spPr/>
      <dgm:t>
        <a:bodyPr/>
        <a:lstStyle/>
        <a:p>
          <a:endParaRPr lang="en-US"/>
        </a:p>
      </dgm:t>
    </dgm:pt>
    <dgm:pt modelId="{D4439D94-F83D-4CD3-95DC-76D0988A903B}" type="sibTrans" cxnId="{F29E782C-4588-4BE7-85F7-9779250671BD}">
      <dgm:prSet/>
      <dgm:spPr/>
      <dgm:t>
        <a:bodyPr/>
        <a:lstStyle/>
        <a:p>
          <a:endParaRPr lang="en-US"/>
        </a:p>
      </dgm:t>
    </dgm:pt>
    <dgm:pt modelId="{8FD23853-F19B-4BCB-9E9C-84EAC94C0426}">
      <dgm:prSet phldrT="[Text]"/>
      <dgm:spPr/>
      <dgm:t>
        <a:bodyPr/>
        <a:lstStyle/>
        <a:p>
          <a:r>
            <a:rPr lang="en-US" dirty="0" smtClean="0">
              <a:effectLst>
                <a:outerShdw blurRad="38100" dist="38100" dir="2700000" algn="tl">
                  <a:srgbClr val="000000">
                    <a:alpha val="43137"/>
                  </a:srgbClr>
                </a:outerShdw>
              </a:effectLst>
            </a:rPr>
            <a:t>Increase</a:t>
          </a:r>
          <a:endParaRPr lang="en-US" dirty="0">
            <a:effectLst>
              <a:outerShdw blurRad="38100" dist="38100" dir="2700000" algn="tl">
                <a:srgbClr val="000000">
                  <a:alpha val="43137"/>
                </a:srgbClr>
              </a:outerShdw>
            </a:effectLst>
          </a:endParaRPr>
        </a:p>
      </dgm:t>
    </dgm:pt>
    <dgm:pt modelId="{D9AAE891-6C9B-4EC0-A312-7B5F5F750D9C}" type="parTrans" cxnId="{B8CFB68F-FB3D-450F-9534-47973E699AA2}">
      <dgm:prSet/>
      <dgm:spPr/>
      <dgm:t>
        <a:bodyPr/>
        <a:lstStyle/>
        <a:p>
          <a:endParaRPr lang="en-US"/>
        </a:p>
      </dgm:t>
    </dgm:pt>
    <dgm:pt modelId="{E4CE2A69-218F-4C99-9682-6A560DED0421}" type="sibTrans" cxnId="{B8CFB68F-FB3D-450F-9534-47973E699AA2}">
      <dgm:prSet/>
      <dgm:spPr/>
      <dgm:t>
        <a:bodyPr/>
        <a:lstStyle/>
        <a:p>
          <a:endParaRPr lang="en-US"/>
        </a:p>
      </dgm:t>
    </dgm:pt>
    <dgm:pt modelId="{64321754-AD5B-4C07-8D77-06A37D4CEE66}" type="pres">
      <dgm:prSet presAssocID="{92F4FEBB-920A-4228-AD31-D8A250165216}" presName="Name0" presStyleCnt="0">
        <dgm:presLayoutVars>
          <dgm:chPref val="3"/>
          <dgm:dir/>
          <dgm:animLvl val="lvl"/>
          <dgm:resizeHandles/>
        </dgm:presLayoutVars>
      </dgm:prSet>
      <dgm:spPr/>
      <dgm:t>
        <a:bodyPr/>
        <a:lstStyle/>
        <a:p>
          <a:endParaRPr lang="en-US"/>
        </a:p>
      </dgm:t>
    </dgm:pt>
    <dgm:pt modelId="{F27EEC53-2972-429B-8810-D4D99F33C45F}" type="pres">
      <dgm:prSet presAssocID="{4F5FEBB0-9DBB-454E-A489-CEDBE28E3702}" presName="horFlow" presStyleCnt="0"/>
      <dgm:spPr/>
      <dgm:t>
        <a:bodyPr/>
        <a:lstStyle/>
        <a:p>
          <a:endParaRPr lang="en-US"/>
        </a:p>
      </dgm:t>
    </dgm:pt>
    <dgm:pt modelId="{39B7407B-2AB8-49A8-8AF4-82784044E43D}" type="pres">
      <dgm:prSet presAssocID="{4F5FEBB0-9DBB-454E-A489-CEDBE28E3702}" presName="bigChev" presStyleLbl="node1" presStyleIdx="0" presStyleCnt="6" custScaleX="169158"/>
      <dgm:spPr/>
      <dgm:t>
        <a:bodyPr/>
        <a:lstStyle/>
        <a:p>
          <a:endParaRPr lang="en-US"/>
        </a:p>
      </dgm:t>
    </dgm:pt>
    <dgm:pt modelId="{95EA08F9-413E-4AB3-8894-D83B70D4191C}" type="pres">
      <dgm:prSet presAssocID="{0261F9EE-DDC2-4A1D-A617-F309F0C6E340}" presName="parTrans" presStyleCnt="0"/>
      <dgm:spPr/>
      <dgm:t>
        <a:bodyPr/>
        <a:lstStyle/>
        <a:p>
          <a:endParaRPr lang="en-US"/>
        </a:p>
      </dgm:t>
    </dgm:pt>
    <dgm:pt modelId="{9BA8E901-4F2C-4413-AEB1-30E519BCC3D8}" type="pres">
      <dgm:prSet presAssocID="{7E80D0C8-2816-4EDD-ABE0-31E7F154FFB1}" presName="node" presStyleLbl="alignAccFollowNode1" presStyleIdx="0" presStyleCnt="8" custScaleX="169158">
        <dgm:presLayoutVars>
          <dgm:bulletEnabled val="1"/>
        </dgm:presLayoutVars>
      </dgm:prSet>
      <dgm:spPr/>
      <dgm:t>
        <a:bodyPr/>
        <a:lstStyle/>
        <a:p>
          <a:endParaRPr lang="en-US"/>
        </a:p>
      </dgm:t>
    </dgm:pt>
    <dgm:pt modelId="{7CA91E98-5D6A-47E3-82A8-750C2A8BDDD3}" type="pres">
      <dgm:prSet presAssocID="{F1D836A5-71B5-4B71-856D-BFCB7AAADC11}" presName="sibTrans" presStyleCnt="0"/>
      <dgm:spPr/>
      <dgm:t>
        <a:bodyPr/>
        <a:lstStyle/>
        <a:p>
          <a:endParaRPr lang="en-US"/>
        </a:p>
      </dgm:t>
    </dgm:pt>
    <dgm:pt modelId="{F6758218-6559-4511-AFDE-13B4C6505DAE}" type="pres">
      <dgm:prSet presAssocID="{7BECF683-C79B-49CA-96DC-0AB3C1CC98A7}" presName="node" presStyleLbl="alignAccFollowNode1" presStyleIdx="1" presStyleCnt="8" custScaleX="169158">
        <dgm:presLayoutVars>
          <dgm:bulletEnabled val="1"/>
        </dgm:presLayoutVars>
      </dgm:prSet>
      <dgm:spPr/>
      <dgm:t>
        <a:bodyPr/>
        <a:lstStyle/>
        <a:p>
          <a:endParaRPr lang="en-US"/>
        </a:p>
      </dgm:t>
    </dgm:pt>
    <dgm:pt modelId="{919BB200-9527-498D-BE27-9BB143473EF6}" type="pres">
      <dgm:prSet presAssocID="{4F5FEBB0-9DBB-454E-A489-CEDBE28E3702}" presName="vSp" presStyleCnt="0"/>
      <dgm:spPr/>
      <dgm:t>
        <a:bodyPr/>
        <a:lstStyle/>
        <a:p>
          <a:endParaRPr lang="en-US"/>
        </a:p>
      </dgm:t>
    </dgm:pt>
    <dgm:pt modelId="{B96CCECD-C1AE-40A1-B59C-C63E885E887C}" type="pres">
      <dgm:prSet presAssocID="{0F0361C0-527E-42CF-86F4-3D8CD871AFA0}" presName="horFlow" presStyleCnt="0"/>
      <dgm:spPr/>
      <dgm:t>
        <a:bodyPr/>
        <a:lstStyle/>
        <a:p>
          <a:endParaRPr lang="en-US"/>
        </a:p>
      </dgm:t>
    </dgm:pt>
    <dgm:pt modelId="{275FCE47-43E0-48B9-A485-95D90BA45A4A}" type="pres">
      <dgm:prSet presAssocID="{0F0361C0-527E-42CF-86F4-3D8CD871AFA0}" presName="bigChev" presStyleLbl="node1" presStyleIdx="1" presStyleCnt="6" custScaleX="169158"/>
      <dgm:spPr/>
      <dgm:t>
        <a:bodyPr/>
        <a:lstStyle/>
        <a:p>
          <a:endParaRPr lang="en-US"/>
        </a:p>
      </dgm:t>
    </dgm:pt>
    <dgm:pt modelId="{4ABB432F-F513-4C2B-91CA-3D692E45CE44}" type="pres">
      <dgm:prSet presAssocID="{BD373CBD-51CE-4BEC-A649-C7503324CA07}" presName="parTrans" presStyleCnt="0"/>
      <dgm:spPr/>
      <dgm:t>
        <a:bodyPr/>
        <a:lstStyle/>
        <a:p>
          <a:endParaRPr lang="en-US"/>
        </a:p>
      </dgm:t>
    </dgm:pt>
    <dgm:pt modelId="{D1BFD676-7BA3-4EE2-B17F-C11FE4AAFBFD}" type="pres">
      <dgm:prSet presAssocID="{2A6624A6-82BC-44BF-862D-C4CA2D1CA166}" presName="node" presStyleLbl="alignAccFollowNode1" presStyleIdx="2" presStyleCnt="8" custScaleX="169158">
        <dgm:presLayoutVars>
          <dgm:bulletEnabled val="1"/>
        </dgm:presLayoutVars>
      </dgm:prSet>
      <dgm:spPr/>
      <dgm:t>
        <a:bodyPr/>
        <a:lstStyle/>
        <a:p>
          <a:endParaRPr lang="en-US"/>
        </a:p>
      </dgm:t>
    </dgm:pt>
    <dgm:pt modelId="{FDF11CA7-05B6-4C1F-9AD7-527B82529240}" type="pres">
      <dgm:prSet presAssocID="{2F1D4733-3144-46D1-A933-B09D8478B77E}" presName="sibTrans" presStyleCnt="0"/>
      <dgm:spPr/>
      <dgm:t>
        <a:bodyPr/>
        <a:lstStyle/>
        <a:p>
          <a:endParaRPr lang="en-US"/>
        </a:p>
      </dgm:t>
    </dgm:pt>
    <dgm:pt modelId="{E96EFA95-CC63-43AB-9DD8-90D204122696}" type="pres">
      <dgm:prSet presAssocID="{0D71CC5B-F590-41B3-9E7C-BA6E44CAFF13}" presName="node" presStyleLbl="alignAccFollowNode1" presStyleIdx="3" presStyleCnt="8" custScaleX="169158">
        <dgm:presLayoutVars>
          <dgm:bulletEnabled val="1"/>
        </dgm:presLayoutVars>
      </dgm:prSet>
      <dgm:spPr/>
      <dgm:t>
        <a:bodyPr/>
        <a:lstStyle/>
        <a:p>
          <a:endParaRPr lang="en-US"/>
        </a:p>
      </dgm:t>
    </dgm:pt>
    <dgm:pt modelId="{F764EF94-DBB7-4478-BC22-B64DB8EDB66D}" type="pres">
      <dgm:prSet presAssocID="{0F0361C0-527E-42CF-86F4-3D8CD871AFA0}" presName="vSp" presStyleCnt="0"/>
      <dgm:spPr/>
      <dgm:t>
        <a:bodyPr/>
        <a:lstStyle/>
        <a:p>
          <a:endParaRPr lang="en-US"/>
        </a:p>
      </dgm:t>
    </dgm:pt>
    <dgm:pt modelId="{75FB6941-2C5E-46D7-B4A1-1E424F6D53D0}" type="pres">
      <dgm:prSet presAssocID="{FE497245-81FC-44A0-8003-22EDF6EE1B17}" presName="horFlow" presStyleCnt="0"/>
      <dgm:spPr/>
      <dgm:t>
        <a:bodyPr/>
        <a:lstStyle/>
        <a:p>
          <a:endParaRPr lang="en-US"/>
        </a:p>
      </dgm:t>
    </dgm:pt>
    <dgm:pt modelId="{1F0B37B7-4073-41B5-B69B-1AD1B33EBCA4}" type="pres">
      <dgm:prSet presAssocID="{FE497245-81FC-44A0-8003-22EDF6EE1B17}" presName="bigChev" presStyleLbl="node1" presStyleIdx="2" presStyleCnt="6" custScaleX="169158"/>
      <dgm:spPr/>
      <dgm:t>
        <a:bodyPr/>
        <a:lstStyle/>
        <a:p>
          <a:endParaRPr lang="en-US"/>
        </a:p>
      </dgm:t>
    </dgm:pt>
    <dgm:pt modelId="{BBC53E4B-B8C0-43A3-A2D2-E7462E6C6A93}" type="pres">
      <dgm:prSet presAssocID="{506551AD-E98E-42CE-9BFA-3CC4329C8F0D}" presName="parTrans" presStyleCnt="0"/>
      <dgm:spPr/>
      <dgm:t>
        <a:bodyPr/>
        <a:lstStyle/>
        <a:p>
          <a:endParaRPr lang="en-US"/>
        </a:p>
      </dgm:t>
    </dgm:pt>
    <dgm:pt modelId="{C0EF9077-7311-48DC-9A24-2E70C0E3210A}" type="pres">
      <dgm:prSet presAssocID="{3C2CBB1F-0898-4F9C-9A7B-18C940B423D1}" presName="node" presStyleLbl="alignAccFollowNode1" presStyleIdx="4" presStyleCnt="8" custScaleX="169158">
        <dgm:presLayoutVars>
          <dgm:bulletEnabled val="1"/>
        </dgm:presLayoutVars>
      </dgm:prSet>
      <dgm:spPr/>
      <dgm:t>
        <a:bodyPr/>
        <a:lstStyle/>
        <a:p>
          <a:endParaRPr lang="en-US"/>
        </a:p>
      </dgm:t>
    </dgm:pt>
    <dgm:pt modelId="{5B28778E-E188-4047-B186-781B54C5009A}" type="pres">
      <dgm:prSet presAssocID="{D4439D94-F83D-4CD3-95DC-76D0988A903B}" presName="sibTrans" presStyleCnt="0"/>
      <dgm:spPr/>
      <dgm:t>
        <a:bodyPr/>
        <a:lstStyle/>
        <a:p>
          <a:endParaRPr lang="en-US"/>
        </a:p>
      </dgm:t>
    </dgm:pt>
    <dgm:pt modelId="{A45B9939-63E6-4C99-A3A2-C2A22721EA2B}" type="pres">
      <dgm:prSet presAssocID="{8FD23853-F19B-4BCB-9E9C-84EAC94C0426}" presName="node" presStyleLbl="alignAccFollowNode1" presStyleIdx="5" presStyleCnt="8" custScaleX="169158">
        <dgm:presLayoutVars>
          <dgm:bulletEnabled val="1"/>
        </dgm:presLayoutVars>
      </dgm:prSet>
      <dgm:spPr/>
      <dgm:t>
        <a:bodyPr/>
        <a:lstStyle/>
        <a:p>
          <a:endParaRPr lang="en-US"/>
        </a:p>
      </dgm:t>
    </dgm:pt>
    <dgm:pt modelId="{4C0BF6D2-D7CB-4F0A-9E2F-B99671F55C02}" type="pres">
      <dgm:prSet presAssocID="{FE497245-81FC-44A0-8003-22EDF6EE1B17}" presName="vSp" presStyleCnt="0"/>
      <dgm:spPr/>
      <dgm:t>
        <a:bodyPr/>
        <a:lstStyle/>
        <a:p>
          <a:endParaRPr lang="en-US"/>
        </a:p>
      </dgm:t>
    </dgm:pt>
    <dgm:pt modelId="{AFE73A07-8CCB-4F80-89A1-576541996011}" type="pres">
      <dgm:prSet presAssocID="{3B4D8C63-B9C7-4236-8AA2-7AD84F4537AD}" presName="horFlow" presStyleCnt="0"/>
      <dgm:spPr/>
      <dgm:t>
        <a:bodyPr/>
        <a:lstStyle/>
        <a:p>
          <a:endParaRPr lang="en-US"/>
        </a:p>
      </dgm:t>
    </dgm:pt>
    <dgm:pt modelId="{7FB618B3-B0AA-49A0-A29D-06DE778D713E}" type="pres">
      <dgm:prSet presAssocID="{3B4D8C63-B9C7-4236-8AA2-7AD84F4537AD}" presName="bigChev" presStyleLbl="node1" presStyleIdx="3" presStyleCnt="6" custScaleX="169158"/>
      <dgm:spPr/>
      <dgm:t>
        <a:bodyPr/>
        <a:lstStyle/>
        <a:p>
          <a:endParaRPr lang="en-US"/>
        </a:p>
      </dgm:t>
    </dgm:pt>
    <dgm:pt modelId="{217E0058-8611-41C1-A4A3-1C8383084BEA}" type="pres">
      <dgm:prSet presAssocID="{59C3546E-CE30-468D-AC2D-E32FEB0C2B66}" presName="parTrans" presStyleCnt="0"/>
      <dgm:spPr/>
      <dgm:t>
        <a:bodyPr/>
        <a:lstStyle/>
        <a:p>
          <a:endParaRPr lang="en-US"/>
        </a:p>
      </dgm:t>
    </dgm:pt>
    <dgm:pt modelId="{6C3BAA77-48E8-47D3-9E75-33E26DBBF6FC}" type="pres">
      <dgm:prSet presAssocID="{26ACFA55-5DD7-4774-A115-0B3E1591663E}" presName="node" presStyleLbl="alignAccFollowNode1" presStyleIdx="6" presStyleCnt="8" custScaleX="169158">
        <dgm:presLayoutVars>
          <dgm:bulletEnabled val="1"/>
        </dgm:presLayoutVars>
      </dgm:prSet>
      <dgm:spPr/>
      <dgm:t>
        <a:bodyPr/>
        <a:lstStyle/>
        <a:p>
          <a:endParaRPr lang="en-US"/>
        </a:p>
      </dgm:t>
    </dgm:pt>
    <dgm:pt modelId="{E65D7983-67B8-43FB-B06A-3F7D97FEE74F}" type="pres">
      <dgm:prSet presAssocID="{3BA92526-6B18-47B5-8BC3-7F013628213B}" presName="sibTrans" presStyleCnt="0"/>
      <dgm:spPr/>
      <dgm:t>
        <a:bodyPr/>
        <a:lstStyle/>
        <a:p>
          <a:endParaRPr lang="en-US"/>
        </a:p>
      </dgm:t>
    </dgm:pt>
    <dgm:pt modelId="{83A3A800-AA53-41C6-B5F0-41475BC1EF26}" type="pres">
      <dgm:prSet presAssocID="{AED4B576-4433-4A7C-8ABC-9E13D7D63F07}" presName="node" presStyleLbl="alignAccFollowNode1" presStyleIdx="7" presStyleCnt="8" custScaleX="169158">
        <dgm:presLayoutVars>
          <dgm:bulletEnabled val="1"/>
        </dgm:presLayoutVars>
      </dgm:prSet>
      <dgm:spPr/>
      <dgm:t>
        <a:bodyPr/>
        <a:lstStyle/>
        <a:p>
          <a:endParaRPr lang="en-US"/>
        </a:p>
      </dgm:t>
    </dgm:pt>
    <dgm:pt modelId="{5F1BA277-4EE2-4EC8-A774-3FD20F4288EA}" type="pres">
      <dgm:prSet presAssocID="{3B4D8C63-B9C7-4236-8AA2-7AD84F4537AD}" presName="vSp" presStyleCnt="0"/>
      <dgm:spPr/>
      <dgm:t>
        <a:bodyPr/>
        <a:lstStyle/>
        <a:p>
          <a:endParaRPr lang="en-US"/>
        </a:p>
      </dgm:t>
    </dgm:pt>
    <dgm:pt modelId="{4DCA7096-C269-4F20-82FB-5634A91EA529}" type="pres">
      <dgm:prSet presAssocID="{3D2F0965-A43D-46BC-BE93-690BFC5E0C7E}" presName="horFlow" presStyleCnt="0"/>
      <dgm:spPr/>
      <dgm:t>
        <a:bodyPr/>
        <a:lstStyle/>
        <a:p>
          <a:endParaRPr lang="en-US"/>
        </a:p>
      </dgm:t>
    </dgm:pt>
    <dgm:pt modelId="{49670A67-EEB4-4DD8-85C4-7C9AB76783B2}" type="pres">
      <dgm:prSet presAssocID="{3D2F0965-A43D-46BC-BE93-690BFC5E0C7E}" presName="bigChev" presStyleLbl="node1" presStyleIdx="4" presStyleCnt="6" custScaleX="169158"/>
      <dgm:spPr/>
      <dgm:t>
        <a:bodyPr/>
        <a:lstStyle/>
        <a:p>
          <a:endParaRPr lang="en-US"/>
        </a:p>
      </dgm:t>
    </dgm:pt>
    <dgm:pt modelId="{93497824-2DED-4F81-B9A9-60B49A974BDF}" type="pres">
      <dgm:prSet presAssocID="{3D2F0965-A43D-46BC-BE93-690BFC5E0C7E}" presName="vSp" presStyleCnt="0"/>
      <dgm:spPr/>
      <dgm:t>
        <a:bodyPr/>
        <a:lstStyle/>
        <a:p>
          <a:endParaRPr lang="en-US"/>
        </a:p>
      </dgm:t>
    </dgm:pt>
    <dgm:pt modelId="{09738768-C213-4F7C-BCB5-19B6A45D0C86}" type="pres">
      <dgm:prSet presAssocID="{56764A60-0D42-45EF-A0AC-F2A6174ED0AE}" presName="horFlow" presStyleCnt="0"/>
      <dgm:spPr/>
      <dgm:t>
        <a:bodyPr/>
        <a:lstStyle/>
        <a:p>
          <a:endParaRPr lang="en-US"/>
        </a:p>
      </dgm:t>
    </dgm:pt>
    <dgm:pt modelId="{F2B88AFB-B3FA-45EA-A349-EFF96B415CE8}" type="pres">
      <dgm:prSet presAssocID="{56764A60-0D42-45EF-A0AC-F2A6174ED0AE}" presName="bigChev" presStyleLbl="node1" presStyleIdx="5" presStyleCnt="6" custScaleX="169158"/>
      <dgm:spPr/>
      <dgm:t>
        <a:bodyPr/>
        <a:lstStyle/>
        <a:p>
          <a:endParaRPr lang="en-US"/>
        </a:p>
      </dgm:t>
    </dgm:pt>
  </dgm:ptLst>
  <dgm:cxnLst>
    <dgm:cxn modelId="{EFC9FCC0-D2D6-4EB2-83FE-196A31AA922A}" type="presOf" srcId="{0F0361C0-527E-42CF-86F4-3D8CD871AFA0}" destId="{275FCE47-43E0-48B9-A485-95D90BA45A4A}" srcOrd="0" destOrd="0" presId="urn:microsoft.com/office/officeart/2005/8/layout/lProcess3"/>
    <dgm:cxn modelId="{C9B508A9-3A15-4B5E-A302-29B19270297A}" type="presOf" srcId="{3C2CBB1F-0898-4F9C-9A7B-18C940B423D1}" destId="{C0EF9077-7311-48DC-9A24-2E70C0E3210A}" srcOrd="0" destOrd="0" presId="urn:microsoft.com/office/officeart/2005/8/layout/lProcess3"/>
    <dgm:cxn modelId="{BFD0EB45-A898-43C2-A5EC-3CDE14E2F369}" type="presOf" srcId="{FE497245-81FC-44A0-8003-22EDF6EE1B17}" destId="{1F0B37B7-4073-41B5-B69B-1AD1B33EBCA4}" srcOrd="0" destOrd="0" presId="urn:microsoft.com/office/officeart/2005/8/layout/lProcess3"/>
    <dgm:cxn modelId="{7319887E-57A5-4596-930E-5F58D25845FC}" srcId="{4F5FEBB0-9DBB-454E-A489-CEDBE28E3702}" destId="{7BECF683-C79B-49CA-96DC-0AB3C1CC98A7}" srcOrd="1" destOrd="0" parTransId="{77350F09-795A-46F9-B4FB-EB2A40A85EA4}" sibTransId="{742E1049-D578-409B-ADF6-604682487DAF}"/>
    <dgm:cxn modelId="{464543B1-C1EB-412E-94A9-9A37085E118C}" srcId="{0F0361C0-527E-42CF-86F4-3D8CD871AFA0}" destId="{2A6624A6-82BC-44BF-862D-C4CA2D1CA166}" srcOrd="0" destOrd="0" parTransId="{BD373CBD-51CE-4BEC-A649-C7503324CA07}" sibTransId="{2F1D4733-3144-46D1-A933-B09D8478B77E}"/>
    <dgm:cxn modelId="{2FC0DFBC-421D-4F94-83AE-DB248CE7CF39}" type="presOf" srcId="{4F5FEBB0-9DBB-454E-A489-CEDBE28E3702}" destId="{39B7407B-2AB8-49A8-8AF4-82784044E43D}" srcOrd="0" destOrd="0" presId="urn:microsoft.com/office/officeart/2005/8/layout/lProcess3"/>
    <dgm:cxn modelId="{3148FB55-6C40-4852-8CB8-A41A64976A99}" type="presOf" srcId="{7E80D0C8-2816-4EDD-ABE0-31E7F154FFB1}" destId="{9BA8E901-4F2C-4413-AEB1-30E519BCC3D8}" srcOrd="0" destOrd="0" presId="urn:microsoft.com/office/officeart/2005/8/layout/lProcess3"/>
    <dgm:cxn modelId="{B8CFB68F-FB3D-450F-9534-47973E699AA2}" srcId="{FE497245-81FC-44A0-8003-22EDF6EE1B17}" destId="{8FD23853-F19B-4BCB-9E9C-84EAC94C0426}" srcOrd="1" destOrd="0" parTransId="{D9AAE891-6C9B-4EC0-A312-7B5F5F750D9C}" sibTransId="{E4CE2A69-218F-4C99-9682-6A560DED0421}"/>
    <dgm:cxn modelId="{2908E770-E2E9-41C4-9195-D50A504FAFDB}" srcId="{92F4FEBB-920A-4228-AD31-D8A250165216}" destId="{3D2F0965-A43D-46BC-BE93-690BFC5E0C7E}" srcOrd="4" destOrd="0" parTransId="{8ADF6AEF-6D6E-447E-9BE3-72BAEE7E1C17}" sibTransId="{DB43B3CE-C5BE-461A-A7AF-B7361261AA1F}"/>
    <dgm:cxn modelId="{19E10945-E585-401F-8DE7-5CF0C160790F}" srcId="{92F4FEBB-920A-4228-AD31-D8A250165216}" destId="{4F5FEBB0-9DBB-454E-A489-CEDBE28E3702}" srcOrd="0" destOrd="0" parTransId="{01B12097-7A20-4B14-89E3-6FDF175C23D9}" sibTransId="{1E3478A4-7490-4F73-8912-E2D8226680C8}"/>
    <dgm:cxn modelId="{E1AFF4F0-4B32-46E0-975A-38FD2711D7D3}" type="presOf" srcId="{26ACFA55-5DD7-4774-A115-0B3E1591663E}" destId="{6C3BAA77-48E8-47D3-9E75-33E26DBBF6FC}" srcOrd="0" destOrd="0" presId="urn:microsoft.com/office/officeart/2005/8/layout/lProcess3"/>
    <dgm:cxn modelId="{26A411DB-6EF2-4311-AEF9-C43CD3267371}" type="presOf" srcId="{2A6624A6-82BC-44BF-862D-C4CA2D1CA166}" destId="{D1BFD676-7BA3-4EE2-B17F-C11FE4AAFBFD}" srcOrd="0" destOrd="0" presId="urn:microsoft.com/office/officeart/2005/8/layout/lProcess3"/>
    <dgm:cxn modelId="{C7565E11-8ABF-456F-9BF0-2C373B6B92AA}" type="presOf" srcId="{8FD23853-F19B-4BCB-9E9C-84EAC94C0426}" destId="{A45B9939-63E6-4C99-A3A2-C2A22721EA2B}" srcOrd="0" destOrd="0" presId="urn:microsoft.com/office/officeart/2005/8/layout/lProcess3"/>
    <dgm:cxn modelId="{ECBBF5AE-57BC-4686-A954-FCA85B0222E4}" srcId="{92F4FEBB-920A-4228-AD31-D8A250165216}" destId="{3B4D8C63-B9C7-4236-8AA2-7AD84F4537AD}" srcOrd="3" destOrd="0" parTransId="{F5646B9B-6267-433B-A898-E85F6DEF1342}" sibTransId="{71BEEA59-2B3D-4500-9311-8CF6B2FBAA5D}"/>
    <dgm:cxn modelId="{AE6A95BD-407D-41A9-8166-775F0E37C4F2}" srcId="{92F4FEBB-920A-4228-AD31-D8A250165216}" destId="{FE497245-81FC-44A0-8003-22EDF6EE1B17}" srcOrd="2" destOrd="0" parTransId="{A49C6EF7-EF43-428B-8465-B9435C34A612}" sibTransId="{8A584944-1957-4BD6-888B-9D8923857F12}"/>
    <dgm:cxn modelId="{21D3E000-6044-4AD4-A556-8F3A6281B5F3}" type="presOf" srcId="{0D71CC5B-F590-41B3-9E7C-BA6E44CAFF13}" destId="{E96EFA95-CC63-43AB-9DD8-90D204122696}" srcOrd="0" destOrd="0" presId="urn:microsoft.com/office/officeart/2005/8/layout/lProcess3"/>
    <dgm:cxn modelId="{20BC242E-98E9-47E8-9797-57AC675C8BA3}" type="presOf" srcId="{56764A60-0D42-45EF-A0AC-F2A6174ED0AE}" destId="{F2B88AFB-B3FA-45EA-A349-EFF96B415CE8}" srcOrd="0" destOrd="0" presId="urn:microsoft.com/office/officeart/2005/8/layout/lProcess3"/>
    <dgm:cxn modelId="{A15430F2-EE3E-4753-AB82-5935E03694A1}" srcId="{3B4D8C63-B9C7-4236-8AA2-7AD84F4537AD}" destId="{26ACFA55-5DD7-4774-A115-0B3E1591663E}" srcOrd="0" destOrd="0" parTransId="{59C3546E-CE30-468D-AC2D-E32FEB0C2B66}" sibTransId="{3BA92526-6B18-47B5-8BC3-7F013628213B}"/>
    <dgm:cxn modelId="{AF2E4E65-DC8B-4835-8B15-EC7F637F9E3F}" srcId="{0F0361C0-527E-42CF-86F4-3D8CD871AFA0}" destId="{0D71CC5B-F590-41B3-9E7C-BA6E44CAFF13}" srcOrd="1" destOrd="0" parTransId="{FA155530-A5FD-45FE-B6D7-A89C44FEE54C}" sibTransId="{991BE43B-7F5A-4DDD-9CA6-1BF3CAE2EEEF}"/>
    <dgm:cxn modelId="{D1107137-7265-48C9-919C-B7AED0788330}" srcId="{3B4D8C63-B9C7-4236-8AA2-7AD84F4537AD}" destId="{AED4B576-4433-4A7C-8ABC-9E13D7D63F07}" srcOrd="1" destOrd="0" parTransId="{FF80A164-C089-4E02-AE88-5A0F94F6AD0C}" sibTransId="{450E2B64-5653-400C-9849-F5324FA88AEB}"/>
    <dgm:cxn modelId="{6D0F181E-09F0-430C-BF99-A3C8DCEA83B2}" srcId="{92F4FEBB-920A-4228-AD31-D8A250165216}" destId="{0F0361C0-527E-42CF-86F4-3D8CD871AFA0}" srcOrd="1" destOrd="0" parTransId="{CB9BB719-549D-43D6-8AE0-2F200E086A45}" sibTransId="{25E60352-6D02-4945-B346-CEF0B23F9F52}"/>
    <dgm:cxn modelId="{F29E782C-4588-4BE7-85F7-9779250671BD}" srcId="{FE497245-81FC-44A0-8003-22EDF6EE1B17}" destId="{3C2CBB1F-0898-4F9C-9A7B-18C940B423D1}" srcOrd="0" destOrd="0" parTransId="{506551AD-E98E-42CE-9BFA-3CC4329C8F0D}" sibTransId="{D4439D94-F83D-4CD3-95DC-76D0988A903B}"/>
    <dgm:cxn modelId="{9B8633B7-C791-4A4D-9F9B-C7F7712CB05E}" type="presOf" srcId="{7BECF683-C79B-49CA-96DC-0AB3C1CC98A7}" destId="{F6758218-6559-4511-AFDE-13B4C6505DAE}" srcOrd="0" destOrd="0" presId="urn:microsoft.com/office/officeart/2005/8/layout/lProcess3"/>
    <dgm:cxn modelId="{DBBF68C7-133B-4618-8B3F-8AD48938D8EB}" type="presOf" srcId="{92F4FEBB-920A-4228-AD31-D8A250165216}" destId="{64321754-AD5B-4C07-8D77-06A37D4CEE66}" srcOrd="0" destOrd="0" presId="urn:microsoft.com/office/officeart/2005/8/layout/lProcess3"/>
    <dgm:cxn modelId="{D37C6B1D-631E-4E6C-BDF6-9E582C89CF5B}" type="presOf" srcId="{3B4D8C63-B9C7-4236-8AA2-7AD84F4537AD}" destId="{7FB618B3-B0AA-49A0-A29D-06DE778D713E}" srcOrd="0" destOrd="0" presId="urn:microsoft.com/office/officeart/2005/8/layout/lProcess3"/>
    <dgm:cxn modelId="{E578A8D1-6DFD-4CDE-8AD6-7CF771B6E05F}" srcId="{92F4FEBB-920A-4228-AD31-D8A250165216}" destId="{56764A60-0D42-45EF-A0AC-F2A6174ED0AE}" srcOrd="5" destOrd="0" parTransId="{D2B0EF18-0D0C-43FD-AC46-B53407AC3369}" sibTransId="{392288F2-C0EA-4F89-8639-92EDE7AF2F25}"/>
    <dgm:cxn modelId="{34F1F72D-F2AA-4AE8-9D07-B7D58A6D2BEE}" srcId="{4F5FEBB0-9DBB-454E-A489-CEDBE28E3702}" destId="{7E80D0C8-2816-4EDD-ABE0-31E7F154FFB1}" srcOrd="0" destOrd="0" parTransId="{0261F9EE-DDC2-4A1D-A617-F309F0C6E340}" sibTransId="{F1D836A5-71B5-4B71-856D-BFCB7AAADC11}"/>
    <dgm:cxn modelId="{C3B976ED-CD3A-4DC2-A7C1-FE663D8E09DC}" type="presOf" srcId="{AED4B576-4433-4A7C-8ABC-9E13D7D63F07}" destId="{83A3A800-AA53-41C6-B5F0-41475BC1EF26}" srcOrd="0" destOrd="0" presId="urn:microsoft.com/office/officeart/2005/8/layout/lProcess3"/>
    <dgm:cxn modelId="{60EB5A95-34DF-4395-A0A0-6A219D5A6A91}" type="presOf" srcId="{3D2F0965-A43D-46BC-BE93-690BFC5E0C7E}" destId="{49670A67-EEB4-4DD8-85C4-7C9AB76783B2}" srcOrd="0" destOrd="0" presId="urn:microsoft.com/office/officeart/2005/8/layout/lProcess3"/>
    <dgm:cxn modelId="{1DD7B997-E93E-47F0-BF07-FBF1E83CCE90}" type="presParOf" srcId="{64321754-AD5B-4C07-8D77-06A37D4CEE66}" destId="{F27EEC53-2972-429B-8810-D4D99F33C45F}" srcOrd="0" destOrd="0" presId="urn:microsoft.com/office/officeart/2005/8/layout/lProcess3"/>
    <dgm:cxn modelId="{B311FBA1-5088-4796-A9BE-9B9B8F29788E}" type="presParOf" srcId="{F27EEC53-2972-429B-8810-D4D99F33C45F}" destId="{39B7407B-2AB8-49A8-8AF4-82784044E43D}" srcOrd="0" destOrd="0" presId="urn:microsoft.com/office/officeart/2005/8/layout/lProcess3"/>
    <dgm:cxn modelId="{4E35C6F5-4510-4E17-9F3A-67A6C86AA1F2}" type="presParOf" srcId="{F27EEC53-2972-429B-8810-D4D99F33C45F}" destId="{95EA08F9-413E-4AB3-8894-D83B70D4191C}" srcOrd="1" destOrd="0" presId="urn:microsoft.com/office/officeart/2005/8/layout/lProcess3"/>
    <dgm:cxn modelId="{799B5572-FDFB-4F10-AC6A-02EB1983F313}" type="presParOf" srcId="{F27EEC53-2972-429B-8810-D4D99F33C45F}" destId="{9BA8E901-4F2C-4413-AEB1-30E519BCC3D8}" srcOrd="2" destOrd="0" presId="urn:microsoft.com/office/officeart/2005/8/layout/lProcess3"/>
    <dgm:cxn modelId="{7E840B30-2A44-4E37-9A60-364FECEC22D8}" type="presParOf" srcId="{F27EEC53-2972-429B-8810-D4D99F33C45F}" destId="{7CA91E98-5D6A-47E3-82A8-750C2A8BDDD3}" srcOrd="3" destOrd="0" presId="urn:microsoft.com/office/officeart/2005/8/layout/lProcess3"/>
    <dgm:cxn modelId="{16F0CBA4-5905-454E-B71D-0DBABFDBBD71}" type="presParOf" srcId="{F27EEC53-2972-429B-8810-D4D99F33C45F}" destId="{F6758218-6559-4511-AFDE-13B4C6505DAE}" srcOrd="4" destOrd="0" presId="urn:microsoft.com/office/officeart/2005/8/layout/lProcess3"/>
    <dgm:cxn modelId="{FDC09DAE-CAD8-4134-9900-1592C5856B57}" type="presParOf" srcId="{64321754-AD5B-4C07-8D77-06A37D4CEE66}" destId="{919BB200-9527-498D-BE27-9BB143473EF6}" srcOrd="1" destOrd="0" presId="urn:microsoft.com/office/officeart/2005/8/layout/lProcess3"/>
    <dgm:cxn modelId="{C788A4BE-38A4-463F-8E66-A91CB2EB2C3A}" type="presParOf" srcId="{64321754-AD5B-4C07-8D77-06A37D4CEE66}" destId="{B96CCECD-C1AE-40A1-B59C-C63E885E887C}" srcOrd="2" destOrd="0" presId="urn:microsoft.com/office/officeart/2005/8/layout/lProcess3"/>
    <dgm:cxn modelId="{0C33A2CA-B9D4-4B8D-A051-63DB2AB46E44}" type="presParOf" srcId="{B96CCECD-C1AE-40A1-B59C-C63E885E887C}" destId="{275FCE47-43E0-48B9-A485-95D90BA45A4A}" srcOrd="0" destOrd="0" presId="urn:microsoft.com/office/officeart/2005/8/layout/lProcess3"/>
    <dgm:cxn modelId="{7C4BA723-7F71-46E6-AAD1-016C3290C928}" type="presParOf" srcId="{B96CCECD-C1AE-40A1-B59C-C63E885E887C}" destId="{4ABB432F-F513-4C2B-91CA-3D692E45CE44}" srcOrd="1" destOrd="0" presId="urn:microsoft.com/office/officeart/2005/8/layout/lProcess3"/>
    <dgm:cxn modelId="{42E4E9DB-F7DA-40CC-B8E6-F5163E7FDFBE}" type="presParOf" srcId="{B96CCECD-C1AE-40A1-B59C-C63E885E887C}" destId="{D1BFD676-7BA3-4EE2-B17F-C11FE4AAFBFD}" srcOrd="2" destOrd="0" presId="urn:microsoft.com/office/officeart/2005/8/layout/lProcess3"/>
    <dgm:cxn modelId="{3F2EEFD9-4D45-4CF7-B54E-1513C2B05D01}" type="presParOf" srcId="{B96CCECD-C1AE-40A1-B59C-C63E885E887C}" destId="{FDF11CA7-05B6-4C1F-9AD7-527B82529240}" srcOrd="3" destOrd="0" presId="urn:microsoft.com/office/officeart/2005/8/layout/lProcess3"/>
    <dgm:cxn modelId="{F49F05B0-698C-4C15-88BE-405B2311E40E}" type="presParOf" srcId="{B96CCECD-C1AE-40A1-B59C-C63E885E887C}" destId="{E96EFA95-CC63-43AB-9DD8-90D204122696}" srcOrd="4" destOrd="0" presId="urn:microsoft.com/office/officeart/2005/8/layout/lProcess3"/>
    <dgm:cxn modelId="{613F3132-2222-4D85-8AFA-324B2CD3F3C5}" type="presParOf" srcId="{64321754-AD5B-4C07-8D77-06A37D4CEE66}" destId="{F764EF94-DBB7-4478-BC22-B64DB8EDB66D}" srcOrd="3" destOrd="0" presId="urn:microsoft.com/office/officeart/2005/8/layout/lProcess3"/>
    <dgm:cxn modelId="{413E8533-AD35-427C-A579-BA271DDF07FA}" type="presParOf" srcId="{64321754-AD5B-4C07-8D77-06A37D4CEE66}" destId="{75FB6941-2C5E-46D7-B4A1-1E424F6D53D0}" srcOrd="4" destOrd="0" presId="urn:microsoft.com/office/officeart/2005/8/layout/lProcess3"/>
    <dgm:cxn modelId="{5AD72345-B690-497A-A422-94837CB8D858}" type="presParOf" srcId="{75FB6941-2C5E-46D7-B4A1-1E424F6D53D0}" destId="{1F0B37B7-4073-41B5-B69B-1AD1B33EBCA4}" srcOrd="0" destOrd="0" presId="urn:microsoft.com/office/officeart/2005/8/layout/lProcess3"/>
    <dgm:cxn modelId="{607F4828-2AFE-4B9F-A2C4-FC7CE747BEB5}" type="presParOf" srcId="{75FB6941-2C5E-46D7-B4A1-1E424F6D53D0}" destId="{BBC53E4B-B8C0-43A3-A2D2-E7462E6C6A93}" srcOrd="1" destOrd="0" presId="urn:microsoft.com/office/officeart/2005/8/layout/lProcess3"/>
    <dgm:cxn modelId="{97B56CAE-4DB4-4E3D-8530-49F4DA0A86D6}" type="presParOf" srcId="{75FB6941-2C5E-46D7-B4A1-1E424F6D53D0}" destId="{C0EF9077-7311-48DC-9A24-2E70C0E3210A}" srcOrd="2" destOrd="0" presId="urn:microsoft.com/office/officeart/2005/8/layout/lProcess3"/>
    <dgm:cxn modelId="{73D390C0-5525-48F3-B29B-21D5635B654E}" type="presParOf" srcId="{75FB6941-2C5E-46D7-B4A1-1E424F6D53D0}" destId="{5B28778E-E188-4047-B186-781B54C5009A}" srcOrd="3" destOrd="0" presId="urn:microsoft.com/office/officeart/2005/8/layout/lProcess3"/>
    <dgm:cxn modelId="{6C94187B-D075-4E1A-BFB8-C1D51C474EA5}" type="presParOf" srcId="{75FB6941-2C5E-46D7-B4A1-1E424F6D53D0}" destId="{A45B9939-63E6-4C99-A3A2-C2A22721EA2B}" srcOrd="4" destOrd="0" presId="urn:microsoft.com/office/officeart/2005/8/layout/lProcess3"/>
    <dgm:cxn modelId="{91937EAA-13C9-4A8B-BB20-CDEA82BD87EB}" type="presParOf" srcId="{64321754-AD5B-4C07-8D77-06A37D4CEE66}" destId="{4C0BF6D2-D7CB-4F0A-9E2F-B99671F55C02}" srcOrd="5" destOrd="0" presId="urn:microsoft.com/office/officeart/2005/8/layout/lProcess3"/>
    <dgm:cxn modelId="{AEA1034F-EF17-4D77-88E4-94634187741E}" type="presParOf" srcId="{64321754-AD5B-4C07-8D77-06A37D4CEE66}" destId="{AFE73A07-8CCB-4F80-89A1-576541996011}" srcOrd="6" destOrd="0" presId="urn:microsoft.com/office/officeart/2005/8/layout/lProcess3"/>
    <dgm:cxn modelId="{2A7D3AEB-B258-4F9D-B90C-1339AAF04195}" type="presParOf" srcId="{AFE73A07-8CCB-4F80-89A1-576541996011}" destId="{7FB618B3-B0AA-49A0-A29D-06DE778D713E}" srcOrd="0" destOrd="0" presId="urn:microsoft.com/office/officeart/2005/8/layout/lProcess3"/>
    <dgm:cxn modelId="{FA798709-B184-4149-8E5C-F6F3AB9567D0}" type="presParOf" srcId="{AFE73A07-8CCB-4F80-89A1-576541996011}" destId="{217E0058-8611-41C1-A4A3-1C8383084BEA}" srcOrd="1" destOrd="0" presId="urn:microsoft.com/office/officeart/2005/8/layout/lProcess3"/>
    <dgm:cxn modelId="{CBE63F45-89A7-4D8E-9924-4AB0A51A96CD}" type="presParOf" srcId="{AFE73A07-8CCB-4F80-89A1-576541996011}" destId="{6C3BAA77-48E8-47D3-9E75-33E26DBBF6FC}" srcOrd="2" destOrd="0" presId="urn:microsoft.com/office/officeart/2005/8/layout/lProcess3"/>
    <dgm:cxn modelId="{BC727024-C0EA-4475-8AF5-0C76D894984F}" type="presParOf" srcId="{AFE73A07-8CCB-4F80-89A1-576541996011}" destId="{E65D7983-67B8-43FB-B06A-3F7D97FEE74F}" srcOrd="3" destOrd="0" presId="urn:microsoft.com/office/officeart/2005/8/layout/lProcess3"/>
    <dgm:cxn modelId="{F7F21CFF-82E0-48EB-B543-A2C91BA1795D}" type="presParOf" srcId="{AFE73A07-8CCB-4F80-89A1-576541996011}" destId="{83A3A800-AA53-41C6-B5F0-41475BC1EF26}" srcOrd="4" destOrd="0" presId="urn:microsoft.com/office/officeart/2005/8/layout/lProcess3"/>
    <dgm:cxn modelId="{30525A22-C608-48D6-AA43-C9695E8FD0E4}" type="presParOf" srcId="{64321754-AD5B-4C07-8D77-06A37D4CEE66}" destId="{5F1BA277-4EE2-4EC8-A774-3FD20F4288EA}" srcOrd="7" destOrd="0" presId="urn:microsoft.com/office/officeart/2005/8/layout/lProcess3"/>
    <dgm:cxn modelId="{FACDA1DA-ACB6-478E-8E0C-CFF1D6B7768A}" type="presParOf" srcId="{64321754-AD5B-4C07-8D77-06A37D4CEE66}" destId="{4DCA7096-C269-4F20-82FB-5634A91EA529}" srcOrd="8" destOrd="0" presId="urn:microsoft.com/office/officeart/2005/8/layout/lProcess3"/>
    <dgm:cxn modelId="{EBC0C054-5910-4DE2-9556-386368F51DBD}" type="presParOf" srcId="{4DCA7096-C269-4F20-82FB-5634A91EA529}" destId="{49670A67-EEB4-4DD8-85C4-7C9AB76783B2}" srcOrd="0" destOrd="0" presId="urn:microsoft.com/office/officeart/2005/8/layout/lProcess3"/>
    <dgm:cxn modelId="{3B758B73-7B9A-4126-A74B-1F9B2F4030C0}" type="presParOf" srcId="{64321754-AD5B-4C07-8D77-06A37D4CEE66}" destId="{93497824-2DED-4F81-B9A9-60B49A974BDF}" srcOrd="9" destOrd="0" presId="urn:microsoft.com/office/officeart/2005/8/layout/lProcess3"/>
    <dgm:cxn modelId="{5CEB48B2-3342-47B9-9688-F353D100DC81}" type="presParOf" srcId="{64321754-AD5B-4C07-8D77-06A37D4CEE66}" destId="{09738768-C213-4F7C-BCB5-19B6A45D0C86}" srcOrd="10" destOrd="0" presId="urn:microsoft.com/office/officeart/2005/8/layout/lProcess3"/>
    <dgm:cxn modelId="{12D3D2EE-FD78-4FC9-93DA-5C6E0E798F28}" type="presParOf" srcId="{09738768-C213-4F7C-BCB5-19B6A45D0C86}" destId="{F2B88AFB-B3FA-45EA-A349-EFF96B415CE8}"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6327DA-7687-4296-A5D2-AEE2D7550463}"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3FEA6834-7148-422E-971D-8D189EEA5BA5}">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+70</a:t>
          </a:r>
          <a:endParaRPr lang="en-US" dirty="0"/>
        </a:p>
      </dgm:t>
    </dgm:pt>
    <dgm:pt modelId="{190334CD-7D5D-4715-960D-80D011FEF263}" type="parTrans" cxnId="{4EF0D218-D8B9-4C13-8C6C-7DD6E41F0111}">
      <dgm:prSet/>
      <dgm:spPr/>
      <dgm:t>
        <a:bodyPr/>
        <a:lstStyle/>
        <a:p>
          <a:endParaRPr lang="en-US"/>
        </a:p>
      </dgm:t>
    </dgm:pt>
    <dgm:pt modelId="{309CB7E4-1D88-461B-9A7C-CE426874B95B}" type="sibTrans" cxnId="{4EF0D218-D8B9-4C13-8C6C-7DD6E41F0111}">
      <dgm:prSet/>
      <dgm:spPr/>
      <dgm:t>
        <a:bodyPr/>
        <a:lstStyle/>
        <a:p>
          <a:endParaRPr lang="en-US"/>
        </a:p>
      </dgm:t>
    </dgm:pt>
    <dgm:pt modelId="{B9A4B95C-6057-42CC-AE20-D23982D66096}">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smtClean="0"/>
            <a:t>+60</a:t>
          </a:r>
          <a:endParaRPr lang="en-US" dirty="0"/>
        </a:p>
      </dgm:t>
    </dgm:pt>
    <dgm:pt modelId="{BA543840-F66F-4895-ACB0-2DFF2A03B5EB}" type="parTrans" cxnId="{87BEB7A9-2C0B-4938-B71A-B7B91617F780}">
      <dgm:prSet/>
      <dgm:spPr/>
      <dgm:t>
        <a:bodyPr/>
        <a:lstStyle/>
        <a:p>
          <a:endParaRPr lang="en-US"/>
        </a:p>
      </dgm:t>
    </dgm:pt>
    <dgm:pt modelId="{38BE84EB-8FEA-4F32-BD00-3C89B636B8B1}" type="sibTrans" cxnId="{87BEB7A9-2C0B-4938-B71A-B7B91617F780}">
      <dgm:prSet/>
      <dgm:spPr/>
      <dgm:t>
        <a:bodyPr/>
        <a:lstStyle/>
        <a:p>
          <a:endParaRPr lang="en-US"/>
        </a:p>
      </dgm:t>
    </dgm:pt>
    <dgm:pt modelId="{72806904-C1E5-4900-A7D7-B6F5B5D82DB3}">
      <dgm:prSet phldrT="[Text]"/>
      <dgm:spPr/>
      <dgm:t>
        <a:bodyPr/>
        <a:lstStyle/>
        <a:p>
          <a:r>
            <a:rPr lang="en-US" dirty="0" smtClean="0"/>
            <a:t>Withdrawn</a:t>
          </a:r>
          <a:endParaRPr lang="en-US" dirty="0"/>
        </a:p>
      </dgm:t>
    </dgm:pt>
    <dgm:pt modelId="{0FB63CF0-19BD-49FA-A48E-B53BF4F8FBBE}" type="parTrans" cxnId="{2DF4F6B3-58D7-4C6A-9C3F-F7EB1004381C}">
      <dgm:prSet/>
      <dgm:spPr/>
      <dgm:t>
        <a:bodyPr/>
        <a:lstStyle/>
        <a:p>
          <a:endParaRPr lang="en-US"/>
        </a:p>
      </dgm:t>
    </dgm:pt>
    <dgm:pt modelId="{9097F4FE-7240-46CD-8474-ACF008113F8A}" type="sibTrans" cxnId="{2DF4F6B3-58D7-4C6A-9C3F-F7EB1004381C}">
      <dgm:prSet/>
      <dgm:spPr/>
      <dgm:t>
        <a:bodyPr/>
        <a:lstStyle/>
        <a:p>
          <a:endParaRPr lang="en-US"/>
        </a:p>
      </dgm:t>
    </dgm:pt>
    <dgm:pt modelId="{E95533C3-7ADF-4526-9ED4-12A7416B1650}">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-20</a:t>
          </a:r>
          <a:endParaRPr lang="en-US" dirty="0"/>
        </a:p>
      </dgm:t>
    </dgm:pt>
    <dgm:pt modelId="{EED40A93-FE22-433D-A255-E8DF228A3351}" type="parTrans" cxnId="{D5213EC6-88CB-415C-B128-B5521DCD8B86}">
      <dgm:prSet/>
      <dgm:spPr/>
      <dgm:t>
        <a:bodyPr/>
        <a:lstStyle/>
        <a:p>
          <a:endParaRPr lang="en-US"/>
        </a:p>
      </dgm:t>
    </dgm:pt>
    <dgm:pt modelId="{51E6DD03-1A19-4F70-93D0-AE1B6C3AD7BD}" type="sibTrans" cxnId="{D5213EC6-88CB-415C-B128-B5521DCD8B86}">
      <dgm:prSet/>
      <dgm:spPr/>
      <dgm:t>
        <a:bodyPr/>
        <a:lstStyle/>
        <a:p>
          <a:endParaRPr lang="en-US"/>
        </a:p>
      </dgm:t>
    </dgm:pt>
    <dgm:pt modelId="{969742E6-C5D8-400C-BF99-85D756025B39}">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smtClean="0"/>
            <a:t>-10</a:t>
          </a:r>
          <a:endParaRPr lang="en-US" dirty="0"/>
        </a:p>
      </dgm:t>
    </dgm:pt>
    <dgm:pt modelId="{1BBEA302-F711-4E16-BDFD-2BEB66BEB3A3}" type="parTrans" cxnId="{59CA4BD7-22C9-4DA8-BD63-157CC37C7523}">
      <dgm:prSet/>
      <dgm:spPr/>
      <dgm:t>
        <a:bodyPr/>
        <a:lstStyle/>
        <a:p>
          <a:endParaRPr lang="en-US"/>
        </a:p>
      </dgm:t>
    </dgm:pt>
    <dgm:pt modelId="{E4FCBB82-11D8-4EDE-8BA2-6F88C8101E17}" type="sibTrans" cxnId="{59CA4BD7-22C9-4DA8-BD63-157CC37C7523}">
      <dgm:prSet/>
      <dgm:spPr/>
      <dgm:t>
        <a:bodyPr/>
        <a:lstStyle/>
        <a:p>
          <a:endParaRPr lang="en-US"/>
        </a:p>
      </dgm:t>
    </dgm:pt>
    <dgm:pt modelId="{9C136B3B-2B37-44BE-BDD1-90320C722C06}">
      <dgm:prSet phldrT="[Text]"/>
      <dgm:spPr/>
      <dgm:t>
        <a:bodyPr/>
        <a:lstStyle/>
        <a:p>
          <a:r>
            <a:rPr lang="en-US" dirty="0" smtClean="0"/>
            <a:t>NET left</a:t>
          </a:r>
          <a:endParaRPr lang="en-US" dirty="0"/>
        </a:p>
      </dgm:t>
    </dgm:pt>
    <dgm:pt modelId="{D36B37CF-4BE2-4B66-A919-172164E3CAED}" type="parTrans" cxnId="{832EED1B-79A2-48FF-8D56-F4F7CC13795A}">
      <dgm:prSet/>
      <dgm:spPr/>
      <dgm:t>
        <a:bodyPr/>
        <a:lstStyle/>
        <a:p>
          <a:endParaRPr lang="en-US"/>
        </a:p>
      </dgm:t>
    </dgm:pt>
    <dgm:pt modelId="{C80CDD0A-382C-4E7A-93BE-CD7F98C74845}" type="sibTrans" cxnId="{832EED1B-79A2-48FF-8D56-F4F7CC13795A}">
      <dgm:prSet/>
      <dgm:spPr/>
      <dgm:t>
        <a:bodyPr/>
        <a:lstStyle/>
        <a:p>
          <a:endParaRPr lang="en-US"/>
        </a:p>
      </dgm:t>
    </dgm:pt>
    <dgm:pt modelId="{EFFD35A9-E7F9-4FEB-9E11-9A5D4E7E6E97}">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+50</a:t>
          </a:r>
          <a:endParaRPr lang="en-US" dirty="0"/>
        </a:p>
      </dgm:t>
    </dgm:pt>
    <dgm:pt modelId="{9F89D215-34AE-4AC8-9593-508153F2DC04}" type="parTrans" cxnId="{8189B13E-AE86-477E-88D1-4995ECFA12D5}">
      <dgm:prSet/>
      <dgm:spPr/>
      <dgm:t>
        <a:bodyPr/>
        <a:lstStyle/>
        <a:p>
          <a:endParaRPr lang="en-US"/>
        </a:p>
      </dgm:t>
    </dgm:pt>
    <dgm:pt modelId="{A9F07C34-1B7A-409A-9F36-EFAEE2727BEE}" type="sibTrans" cxnId="{8189B13E-AE86-477E-88D1-4995ECFA12D5}">
      <dgm:prSet/>
      <dgm:spPr/>
      <dgm:t>
        <a:bodyPr/>
        <a:lstStyle/>
        <a:p>
          <a:endParaRPr lang="en-US"/>
        </a:p>
      </dgm:t>
    </dgm:pt>
    <dgm:pt modelId="{9CB6906D-1DA6-475E-80DE-6CD60B49D62D}">
      <dgm:prSet phldrT="[Text]"/>
      <dgm:spPr/>
      <dgm:t>
        <a:bodyPr/>
        <a:lstStyle/>
        <a:p>
          <a:r>
            <a:rPr lang="en-US" dirty="0" smtClean="0"/>
            <a:t>Liabilities</a:t>
          </a:r>
          <a:endParaRPr lang="en-US" dirty="0"/>
        </a:p>
      </dgm:t>
    </dgm:pt>
    <dgm:pt modelId="{FD43FC4C-71BB-49DF-9BD2-7CBDB4987476}" type="parTrans" cxnId="{DA84EFE4-770E-412E-AE23-5134431C2A6A}">
      <dgm:prSet/>
      <dgm:spPr/>
      <dgm:t>
        <a:bodyPr/>
        <a:lstStyle/>
        <a:p>
          <a:endParaRPr lang="en-US"/>
        </a:p>
      </dgm:t>
    </dgm:pt>
    <dgm:pt modelId="{A58D4A3F-3C2A-4058-8121-B821E30B487C}" type="sibTrans" cxnId="{DA84EFE4-770E-412E-AE23-5134431C2A6A}">
      <dgm:prSet/>
      <dgm:spPr/>
      <dgm:t>
        <a:bodyPr/>
        <a:lstStyle/>
        <a:p>
          <a:endParaRPr lang="en-US"/>
        </a:p>
      </dgm:t>
    </dgm:pt>
    <dgm:pt modelId="{CDDEBDE9-45A2-4F5E-817D-3816C423772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Demand</a:t>
          </a:r>
          <a:endParaRPr lang="en-US" dirty="0"/>
        </a:p>
      </dgm:t>
    </dgm:pt>
    <dgm:pt modelId="{8B5BA7F0-E603-47BD-B5A2-1C1942479542}" type="parTrans" cxnId="{B7092AB3-0049-4DF1-BD7B-C21CE7935B3C}">
      <dgm:prSet/>
      <dgm:spPr/>
      <dgm:t>
        <a:bodyPr/>
        <a:lstStyle/>
        <a:p>
          <a:endParaRPr lang="en-US"/>
        </a:p>
      </dgm:t>
    </dgm:pt>
    <dgm:pt modelId="{6C76EE2A-2A7D-4FD3-B7A7-C6BDC3D8EFB8}" type="sibTrans" cxnId="{B7092AB3-0049-4DF1-BD7B-C21CE7935B3C}">
      <dgm:prSet/>
      <dgm:spPr/>
      <dgm:t>
        <a:bodyPr/>
        <a:lstStyle/>
        <a:p>
          <a:endParaRPr lang="en-US"/>
        </a:p>
      </dgm:t>
    </dgm:pt>
    <dgm:pt modelId="{E521C097-270A-4077-9DEE-3217A8CD9D42}">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smtClean="0"/>
            <a:t>Time</a:t>
          </a:r>
          <a:endParaRPr lang="en-US" dirty="0"/>
        </a:p>
      </dgm:t>
    </dgm:pt>
    <dgm:pt modelId="{EA5E457D-9CEF-4E4E-B349-6C4E2595F68C}" type="parTrans" cxnId="{CB80891B-CFC1-4DD1-9488-C759CAB54AE4}">
      <dgm:prSet/>
      <dgm:spPr/>
      <dgm:t>
        <a:bodyPr/>
        <a:lstStyle/>
        <a:p>
          <a:endParaRPr lang="en-US"/>
        </a:p>
      </dgm:t>
    </dgm:pt>
    <dgm:pt modelId="{161C1E3A-1A7E-4FC2-9018-9567DF46B635}" type="sibTrans" cxnId="{CB80891B-CFC1-4DD1-9488-C759CAB54AE4}">
      <dgm:prSet/>
      <dgm:spPr/>
      <dgm:t>
        <a:bodyPr/>
        <a:lstStyle/>
        <a:p>
          <a:endParaRPr lang="en-US"/>
        </a:p>
      </dgm:t>
    </dgm:pt>
    <dgm:pt modelId="{AE7AAC19-C95D-4DF6-AD59-6EE68A31E90A}">
      <dgm:prSet phldrT="[Text]"/>
      <dgm:spPr/>
      <dgm:t>
        <a:bodyPr/>
        <a:lstStyle/>
        <a:p>
          <a:r>
            <a:rPr lang="en-US" dirty="0" smtClean="0"/>
            <a:t>Deposit</a:t>
          </a:r>
          <a:endParaRPr lang="en-US" dirty="0"/>
        </a:p>
      </dgm:t>
    </dgm:pt>
    <dgm:pt modelId="{654701F7-EE39-4923-BA28-C4A9DE57A6DC}" type="parTrans" cxnId="{C05E1D48-70A6-4FAE-A6DC-A57D9089F0F1}">
      <dgm:prSet/>
      <dgm:spPr/>
      <dgm:t>
        <a:bodyPr/>
        <a:lstStyle/>
        <a:p>
          <a:endParaRPr lang="en-US"/>
        </a:p>
      </dgm:t>
    </dgm:pt>
    <dgm:pt modelId="{FCEB003A-E96D-4BAC-95FA-9ABC76EAA1EB}" type="sibTrans" cxnId="{C05E1D48-70A6-4FAE-A6DC-A57D9089F0F1}">
      <dgm:prSet/>
      <dgm:spPr/>
      <dgm:t>
        <a:bodyPr/>
        <a:lstStyle/>
        <a:p>
          <a:endParaRPr lang="en-US"/>
        </a:p>
      </dgm:t>
    </dgm:pt>
    <dgm:pt modelId="{D592C85F-5027-46E7-B00C-A16C036784A5}">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smtClean="0"/>
            <a:t>+50</a:t>
          </a:r>
          <a:endParaRPr lang="en-US" dirty="0"/>
        </a:p>
      </dgm:t>
    </dgm:pt>
    <dgm:pt modelId="{DAC255A6-A930-4F74-9B77-5892E0134CDB}" type="parTrans" cxnId="{EB53C33B-810D-4F11-A269-91475601297F}">
      <dgm:prSet/>
      <dgm:spPr/>
      <dgm:t>
        <a:bodyPr/>
        <a:lstStyle/>
        <a:p>
          <a:endParaRPr lang="en-US"/>
        </a:p>
      </dgm:t>
    </dgm:pt>
    <dgm:pt modelId="{040D904B-4F92-489F-95CF-1FBFE5BCC53A}" type="sibTrans" cxnId="{EB53C33B-810D-4F11-A269-91475601297F}">
      <dgm:prSet/>
      <dgm:spPr/>
      <dgm:t>
        <a:bodyPr/>
        <a:lstStyle/>
        <a:p>
          <a:endParaRPr lang="en-US"/>
        </a:p>
      </dgm:t>
    </dgm:pt>
    <dgm:pt modelId="{AF25B78A-0940-4484-9BAF-E1B7F1615040}">
      <dgm:prSet phldrT="[Text]"/>
      <dgm:spPr/>
      <dgm:t>
        <a:bodyPr/>
        <a:lstStyle/>
        <a:p>
          <a:r>
            <a:rPr lang="en-US" dirty="0" smtClean="0"/>
            <a:t>=+100</a:t>
          </a:r>
          <a:endParaRPr lang="en-US" dirty="0"/>
        </a:p>
      </dgm:t>
    </dgm:pt>
    <dgm:pt modelId="{73275E48-7A23-46E2-B406-99069BD019E4}" type="parTrans" cxnId="{1D00BC16-A291-4B48-9218-EF80D56F0A84}">
      <dgm:prSet/>
      <dgm:spPr/>
      <dgm:t>
        <a:bodyPr/>
        <a:lstStyle/>
        <a:p>
          <a:endParaRPr lang="en-US"/>
        </a:p>
      </dgm:t>
    </dgm:pt>
    <dgm:pt modelId="{933441E4-8205-4EEF-B502-FC965019F10C}" type="sibTrans" cxnId="{1D00BC16-A291-4B48-9218-EF80D56F0A84}">
      <dgm:prSet/>
      <dgm:spPr/>
      <dgm:t>
        <a:bodyPr/>
        <a:lstStyle/>
        <a:p>
          <a:endParaRPr lang="en-US"/>
        </a:p>
      </dgm:t>
    </dgm:pt>
    <dgm:pt modelId="{1733F225-26AE-465F-A2DB-5F414FABAA67}" type="pres">
      <dgm:prSet presAssocID="{066327DA-7687-4296-A5D2-AEE2D7550463}" presName="Name0" presStyleCnt="0">
        <dgm:presLayoutVars>
          <dgm:chPref val="3"/>
          <dgm:dir/>
          <dgm:animLvl val="lvl"/>
          <dgm:resizeHandles/>
        </dgm:presLayoutVars>
      </dgm:prSet>
      <dgm:spPr/>
      <dgm:t>
        <a:bodyPr/>
        <a:lstStyle/>
        <a:p>
          <a:endParaRPr lang="en-US"/>
        </a:p>
      </dgm:t>
    </dgm:pt>
    <dgm:pt modelId="{F2B2952F-67C9-4E0B-BAB4-D6BFEF9BD8CF}" type="pres">
      <dgm:prSet presAssocID="{9CB6906D-1DA6-475E-80DE-6CD60B49D62D}" presName="horFlow" presStyleCnt="0"/>
      <dgm:spPr/>
      <dgm:t>
        <a:bodyPr/>
        <a:lstStyle/>
        <a:p>
          <a:endParaRPr lang="en-US"/>
        </a:p>
      </dgm:t>
    </dgm:pt>
    <dgm:pt modelId="{3962ECD3-D7B9-4824-8936-CB71E69ED91B}" type="pres">
      <dgm:prSet presAssocID="{9CB6906D-1DA6-475E-80DE-6CD60B49D62D}" presName="bigChev" presStyleLbl="node1" presStyleIdx="0" presStyleCnt="4"/>
      <dgm:spPr/>
      <dgm:t>
        <a:bodyPr/>
        <a:lstStyle/>
        <a:p>
          <a:endParaRPr lang="en-US"/>
        </a:p>
      </dgm:t>
    </dgm:pt>
    <dgm:pt modelId="{EC9F895F-3975-4D9F-9360-E39D875A05EA}" type="pres">
      <dgm:prSet presAssocID="{8B5BA7F0-E603-47BD-B5A2-1C1942479542}" presName="parTrans" presStyleCnt="0"/>
      <dgm:spPr/>
      <dgm:t>
        <a:bodyPr/>
        <a:lstStyle/>
        <a:p>
          <a:endParaRPr lang="en-US"/>
        </a:p>
      </dgm:t>
    </dgm:pt>
    <dgm:pt modelId="{9DB42225-3298-4F86-A1B4-D1E10087F9BA}" type="pres">
      <dgm:prSet presAssocID="{CDDEBDE9-45A2-4F5E-817D-3816C4237724}" presName="node" presStyleLbl="alignAccFollowNode1" presStyleIdx="0" presStyleCnt="9">
        <dgm:presLayoutVars>
          <dgm:bulletEnabled val="1"/>
        </dgm:presLayoutVars>
      </dgm:prSet>
      <dgm:spPr/>
      <dgm:t>
        <a:bodyPr/>
        <a:lstStyle/>
        <a:p>
          <a:endParaRPr lang="en-US"/>
        </a:p>
      </dgm:t>
    </dgm:pt>
    <dgm:pt modelId="{A5CB8CD8-0450-48F9-B438-38A7A1E6A1E2}" type="pres">
      <dgm:prSet presAssocID="{6C76EE2A-2A7D-4FD3-B7A7-C6BDC3D8EFB8}" presName="sibTrans" presStyleCnt="0"/>
      <dgm:spPr/>
      <dgm:t>
        <a:bodyPr/>
        <a:lstStyle/>
        <a:p>
          <a:endParaRPr lang="en-US"/>
        </a:p>
      </dgm:t>
    </dgm:pt>
    <dgm:pt modelId="{8B401F40-4F53-454F-8301-1F65F14EBEB6}" type="pres">
      <dgm:prSet presAssocID="{E521C097-270A-4077-9DEE-3217A8CD9D42}" presName="node" presStyleLbl="alignAccFollowNode1" presStyleIdx="1" presStyleCnt="9">
        <dgm:presLayoutVars>
          <dgm:bulletEnabled val="1"/>
        </dgm:presLayoutVars>
      </dgm:prSet>
      <dgm:spPr/>
      <dgm:t>
        <a:bodyPr/>
        <a:lstStyle/>
        <a:p>
          <a:endParaRPr lang="en-US"/>
        </a:p>
      </dgm:t>
    </dgm:pt>
    <dgm:pt modelId="{67E9D88D-CC09-48A3-89D5-6A96388AD545}" type="pres">
      <dgm:prSet presAssocID="{9CB6906D-1DA6-475E-80DE-6CD60B49D62D}" presName="vSp" presStyleCnt="0"/>
      <dgm:spPr/>
      <dgm:t>
        <a:bodyPr/>
        <a:lstStyle/>
        <a:p>
          <a:endParaRPr lang="en-US"/>
        </a:p>
      </dgm:t>
    </dgm:pt>
    <dgm:pt modelId="{46EA01B7-25E6-4012-8622-A70F31D19B96}" type="pres">
      <dgm:prSet presAssocID="{AE7AAC19-C95D-4DF6-AD59-6EE68A31E90A}" presName="horFlow" presStyleCnt="0"/>
      <dgm:spPr/>
      <dgm:t>
        <a:bodyPr/>
        <a:lstStyle/>
        <a:p>
          <a:endParaRPr lang="en-US"/>
        </a:p>
      </dgm:t>
    </dgm:pt>
    <dgm:pt modelId="{1D67A5DE-D0E2-4189-986D-10E27EAF0155}" type="pres">
      <dgm:prSet presAssocID="{AE7AAC19-C95D-4DF6-AD59-6EE68A31E90A}" presName="bigChev" presStyleLbl="node1" presStyleIdx="1" presStyleCnt="4"/>
      <dgm:spPr/>
      <dgm:t>
        <a:bodyPr/>
        <a:lstStyle/>
        <a:p>
          <a:endParaRPr lang="en-US"/>
        </a:p>
      </dgm:t>
    </dgm:pt>
    <dgm:pt modelId="{938CE5C5-B568-4AB9-B765-6E19CEB9A89A}" type="pres">
      <dgm:prSet presAssocID="{190334CD-7D5D-4715-960D-80D011FEF263}" presName="parTrans" presStyleCnt="0"/>
      <dgm:spPr/>
      <dgm:t>
        <a:bodyPr/>
        <a:lstStyle/>
        <a:p>
          <a:endParaRPr lang="en-US"/>
        </a:p>
      </dgm:t>
    </dgm:pt>
    <dgm:pt modelId="{09AAABA9-ABFF-4052-811C-F24190D5B468}" type="pres">
      <dgm:prSet presAssocID="{3FEA6834-7148-422E-971D-8D189EEA5BA5}" presName="node" presStyleLbl="alignAccFollowNode1" presStyleIdx="2" presStyleCnt="9">
        <dgm:presLayoutVars>
          <dgm:bulletEnabled val="1"/>
        </dgm:presLayoutVars>
      </dgm:prSet>
      <dgm:spPr/>
      <dgm:t>
        <a:bodyPr/>
        <a:lstStyle/>
        <a:p>
          <a:endParaRPr lang="en-US"/>
        </a:p>
      </dgm:t>
    </dgm:pt>
    <dgm:pt modelId="{7B273C28-1B58-418C-9C77-6C469DADAD9E}" type="pres">
      <dgm:prSet presAssocID="{309CB7E4-1D88-461B-9A7C-CE426874B95B}" presName="sibTrans" presStyleCnt="0"/>
      <dgm:spPr/>
      <dgm:t>
        <a:bodyPr/>
        <a:lstStyle/>
        <a:p>
          <a:endParaRPr lang="en-US"/>
        </a:p>
      </dgm:t>
    </dgm:pt>
    <dgm:pt modelId="{DF4B67F1-291E-4037-8DFE-09AB042311D7}" type="pres">
      <dgm:prSet presAssocID="{B9A4B95C-6057-42CC-AE20-D23982D66096}" presName="node" presStyleLbl="alignAccFollowNode1" presStyleIdx="3" presStyleCnt="9">
        <dgm:presLayoutVars>
          <dgm:bulletEnabled val="1"/>
        </dgm:presLayoutVars>
      </dgm:prSet>
      <dgm:spPr/>
      <dgm:t>
        <a:bodyPr/>
        <a:lstStyle/>
        <a:p>
          <a:endParaRPr lang="en-US"/>
        </a:p>
      </dgm:t>
    </dgm:pt>
    <dgm:pt modelId="{9BBD17AA-F875-42B9-93E1-E954C33F9CCB}" type="pres">
      <dgm:prSet presAssocID="{AE7AAC19-C95D-4DF6-AD59-6EE68A31E90A}" presName="vSp" presStyleCnt="0"/>
      <dgm:spPr/>
      <dgm:t>
        <a:bodyPr/>
        <a:lstStyle/>
        <a:p>
          <a:endParaRPr lang="en-US"/>
        </a:p>
      </dgm:t>
    </dgm:pt>
    <dgm:pt modelId="{B68E0F3C-11E3-4298-9ACF-CB364B8BFEA1}" type="pres">
      <dgm:prSet presAssocID="{72806904-C1E5-4900-A7D7-B6F5B5D82DB3}" presName="horFlow" presStyleCnt="0"/>
      <dgm:spPr/>
      <dgm:t>
        <a:bodyPr/>
        <a:lstStyle/>
        <a:p>
          <a:endParaRPr lang="en-US"/>
        </a:p>
      </dgm:t>
    </dgm:pt>
    <dgm:pt modelId="{8C31DD98-D794-49CA-A68A-8E7514A4CF3C}" type="pres">
      <dgm:prSet presAssocID="{72806904-C1E5-4900-A7D7-B6F5B5D82DB3}" presName="bigChev" presStyleLbl="node1" presStyleIdx="2" presStyleCnt="4"/>
      <dgm:spPr/>
      <dgm:t>
        <a:bodyPr/>
        <a:lstStyle/>
        <a:p>
          <a:endParaRPr lang="en-US"/>
        </a:p>
      </dgm:t>
    </dgm:pt>
    <dgm:pt modelId="{A7F0856E-3B67-44C7-ADCC-DACF63D9CD42}" type="pres">
      <dgm:prSet presAssocID="{EED40A93-FE22-433D-A255-E8DF228A3351}" presName="parTrans" presStyleCnt="0"/>
      <dgm:spPr/>
      <dgm:t>
        <a:bodyPr/>
        <a:lstStyle/>
        <a:p>
          <a:endParaRPr lang="en-US"/>
        </a:p>
      </dgm:t>
    </dgm:pt>
    <dgm:pt modelId="{E8A9CA3B-8499-4FD4-A7DA-0034C8E895BC}" type="pres">
      <dgm:prSet presAssocID="{E95533C3-7ADF-4526-9ED4-12A7416B1650}" presName="node" presStyleLbl="alignAccFollowNode1" presStyleIdx="4" presStyleCnt="9">
        <dgm:presLayoutVars>
          <dgm:bulletEnabled val="1"/>
        </dgm:presLayoutVars>
      </dgm:prSet>
      <dgm:spPr/>
      <dgm:t>
        <a:bodyPr/>
        <a:lstStyle/>
        <a:p>
          <a:endParaRPr lang="en-US"/>
        </a:p>
      </dgm:t>
    </dgm:pt>
    <dgm:pt modelId="{4A18BE4B-BC4F-4376-AE29-87B127AAA35D}" type="pres">
      <dgm:prSet presAssocID="{51E6DD03-1A19-4F70-93D0-AE1B6C3AD7BD}" presName="sibTrans" presStyleCnt="0"/>
      <dgm:spPr/>
      <dgm:t>
        <a:bodyPr/>
        <a:lstStyle/>
        <a:p>
          <a:endParaRPr lang="en-US"/>
        </a:p>
      </dgm:t>
    </dgm:pt>
    <dgm:pt modelId="{25E3DF3D-A3C6-4BAA-BA21-64AC0EFD2F0C}" type="pres">
      <dgm:prSet presAssocID="{969742E6-C5D8-400C-BF99-85D756025B39}" presName="node" presStyleLbl="alignAccFollowNode1" presStyleIdx="5" presStyleCnt="9">
        <dgm:presLayoutVars>
          <dgm:bulletEnabled val="1"/>
        </dgm:presLayoutVars>
      </dgm:prSet>
      <dgm:spPr/>
      <dgm:t>
        <a:bodyPr/>
        <a:lstStyle/>
        <a:p>
          <a:endParaRPr lang="en-US"/>
        </a:p>
      </dgm:t>
    </dgm:pt>
    <dgm:pt modelId="{075D2AD4-24F8-4F57-9C85-AC58483D24E9}" type="pres">
      <dgm:prSet presAssocID="{72806904-C1E5-4900-A7D7-B6F5B5D82DB3}" presName="vSp" presStyleCnt="0"/>
      <dgm:spPr/>
      <dgm:t>
        <a:bodyPr/>
        <a:lstStyle/>
        <a:p>
          <a:endParaRPr lang="en-US"/>
        </a:p>
      </dgm:t>
    </dgm:pt>
    <dgm:pt modelId="{53C67414-4E5D-494E-ACE1-2B9BC47F7D68}" type="pres">
      <dgm:prSet presAssocID="{9C136B3B-2B37-44BE-BDD1-90320C722C06}" presName="horFlow" presStyleCnt="0"/>
      <dgm:spPr/>
      <dgm:t>
        <a:bodyPr/>
        <a:lstStyle/>
        <a:p>
          <a:endParaRPr lang="en-US"/>
        </a:p>
      </dgm:t>
    </dgm:pt>
    <dgm:pt modelId="{134629C9-5EF2-4146-850D-611610FAAABE}" type="pres">
      <dgm:prSet presAssocID="{9C136B3B-2B37-44BE-BDD1-90320C722C06}" presName="bigChev" presStyleLbl="node1" presStyleIdx="3" presStyleCnt="4"/>
      <dgm:spPr/>
      <dgm:t>
        <a:bodyPr/>
        <a:lstStyle/>
        <a:p>
          <a:endParaRPr lang="en-US"/>
        </a:p>
      </dgm:t>
    </dgm:pt>
    <dgm:pt modelId="{939E2A5F-8640-4A8E-8D66-95681E93AC25}" type="pres">
      <dgm:prSet presAssocID="{9F89D215-34AE-4AC8-9593-508153F2DC04}" presName="parTrans" presStyleCnt="0"/>
      <dgm:spPr/>
      <dgm:t>
        <a:bodyPr/>
        <a:lstStyle/>
        <a:p>
          <a:endParaRPr lang="en-US"/>
        </a:p>
      </dgm:t>
    </dgm:pt>
    <dgm:pt modelId="{32C5B546-07A1-46E6-B486-D3C59B1D0BE7}" type="pres">
      <dgm:prSet presAssocID="{EFFD35A9-E7F9-4FEB-9E11-9A5D4E7E6E97}" presName="node" presStyleLbl="alignAccFollowNode1" presStyleIdx="6" presStyleCnt="9">
        <dgm:presLayoutVars>
          <dgm:bulletEnabled val="1"/>
        </dgm:presLayoutVars>
      </dgm:prSet>
      <dgm:spPr/>
      <dgm:t>
        <a:bodyPr/>
        <a:lstStyle/>
        <a:p>
          <a:endParaRPr lang="en-US"/>
        </a:p>
      </dgm:t>
    </dgm:pt>
    <dgm:pt modelId="{AE4F668F-E58E-4628-92DD-AD4474075E95}" type="pres">
      <dgm:prSet presAssocID="{A9F07C34-1B7A-409A-9F36-EFAEE2727BEE}" presName="sibTrans" presStyleCnt="0"/>
      <dgm:spPr/>
      <dgm:t>
        <a:bodyPr/>
        <a:lstStyle/>
        <a:p>
          <a:endParaRPr lang="en-US"/>
        </a:p>
      </dgm:t>
    </dgm:pt>
    <dgm:pt modelId="{6611AF2A-C598-4CAD-8C87-31DCCA20102C}" type="pres">
      <dgm:prSet presAssocID="{D592C85F-5027-46E7-B00C-A16C036784A5}" presName="node" presStyleLbl="alignAccFollowNode1" presStyleIdx="7" presStyleCnt="9">
        <dgm:presLayoutVars>
          <dgm:bulletEnabled val="1"/>
        </dgm:presLayoutVars>
      </dgm:prSet>
      <dgm:spPr/>
      <dgm:t>
        <a:bodyPr/>
        <a:lstStyle/>
        <a:p>
          <a:endParaRPr lang="en-US"/>
        </a:p>
      </dgm:t>
    </dgm:pt>
    <dgm:pt modelId="{0A808D21-EF92-4274-B775-5AE64039F372}" type="pres">
      <dgm:prSet presAssocID="{040D904B-4F92-489F-95CF-1FBFE5BCC53A}" presName="sibTrans" presStyleCnt="0"/>
      <dgm:spPr/>
      <dgm:t>
        <a:bodyPr/>
        <a:lstStyle/>
        <a:p>
          <a:endParaRPr lang="en-US"/>
        </a:p>
      </dgm:t>
    </dgm:pt>
    <dgm:pt modelId="{705E86C9-4E7A-4033-9CB8-2F4BE5AEBFD5}" type="pres">
      <dgm:prSet presAssocID="{AF25B78A-0940-4484-9BAF-E1B7F1615040}" presName="node" presStyleLbl="alignAccFollowNode1" presStyleIdx="8" presStyleCnt="9">
        <dgm:presLayoutVars>
          <dgm:bulletEnabled val="1"/>
        </dgm:presLayoutVars>
      </dgm:prSet>
      <dgm:spPr/>
      <dgm:t>
        <a:bodyPr/>
        <a:lstStyle/>
        <a:p>
          <a:endParaRPr lang="en-US"/>
        </a:p>
      </dgm:t>
    </dgm:pt>
  </dgm:ptLst>
  <dgm:cxnLst>
    <dgm:cxn modelId="{BA7126E8-04C1-488C-AE0B-4387F8964888}" type="presOf" srcId="{3FEA6834-7148-422E-971D-8D189EEA5BA5}" destId="{09AAABA9-ABFF-4052-811C-F24190D5B468}" srcOrd="0" destOrd="0" presId="urn:microsoft.com/office/officeart/2005/8/layout/lProcess3"/>
    <dgm:cxn modelId="{3FDA9ADC-C261-48F3-8091-0E7AEA15901D}" type="presOf" srcId="{E521C097-270A-4077-9DEE-3217A8CD9D42}" destId="{8B401F40-4F53-454F-8301-1F65F14EBEB6}" srcOrd="0" destOrd="0" presId="urn:microsoft.com/office/officeart/2005/8/layout/lProcess3"/>
    <dgm:cxn modelId="{F89DF027-3DAD-464E-88C5-61D23980CC25}" type="presOf" srcId="{9C136B3B-2B37-44BE-BDD1-90320C722C06}" destId="{134629C9-5EF2-4146-850D-611610FAAABE}" srcOrd="0" destOrd="0" presId="urn:microsoft.com/office/officeart/2005/8/layout/lProcess3"/>
    <dgm:cxn modelId="{B7EB7BEA-0C9E-423D-9796-761AE4403615}" type="presOf" srcId="{EFFD35A9-E7F9-4FEB-9E11-9A5D4E7E6E97}" destId="{32C5B546-07A1-46E6-B486-D3C59B1D0BE7}" srcOrd="0" destOrd="0" presId="urn:microsoft.com/office/officeart/2005/8/layout/lProcess3"/>
    <dgm:cxn modelId="{98369A24-6353-48A7-B1B3-809429B0A72E}" type="presOf" srcId="{CDDEBDE9-45A2-4F5E-817D-3816C4237724}" destId="{9DB42225-3298-4F86-A1B4-D1E10087F9BA}" srcOrd="0" destOrd="0" presId="urn:microsoft.com/office/officeart/2005/8/layout/lProcess3"/>
    <dgm:cxn modelId="{8189B13E-AE86-477E-88D1-4995ECFA12D5}" srcId="{9C136B3B-2B37-44BE-BDD1-90320C722C06}" destId="{EFFD35A9-E7F9-4FEB-9E11-9A5D4E7E6E97}" srcOrd="0" destOrd="0" parTransId="{9F89D215-34AE-4AC8-9593-508153F2DC04}" sibTransId="{A9F07C34-1B7A-409A-9F36-EFAEE2727BEE}"/>
    <dgm:cxn modelId="{5B2D615A-FF3A-4C08-B33E-2F3DEF60CC78}" type="presOf" srcId="{AF25B78A-0940-4484-9BAF-E1B7F1615040}" destId="{705E86C9-4E7A-4033-9CB8-2F4BE5AEBFD5}" srcOrd="0" destOrd="0" presId="urn:microsoft.com/office/officeart/2005/8/layout/lProcess3"/>
    <dgm:cxn modelId="{744118E7-D904-48A4-83A7-50ED827C73E1}" type="presOf" srcId="{E95533C3-7ADF-4526-9ED4-12A7416B1650}" destId="{E8A9CA3B-8499-4FD4-A7DA-0034C8E895BC}" srcOrd="0" destOrd="0" presId="urn:microsoft.com/office/officeart/2005/8/layout/lProcess3"/>
    <dgm:cxn modelId="{4EF0D218-D8B9-4C13-8C6C-7DD6E41F0111}" srcId="{AE7AAC19-C95D-4DF6-AD59-6EE68A31E90A}" destId="{3FEA6834-7148-422E-971D-8D189EEA5BA5}" srcOrd="0" destOrd="0" parTransId="{190334CD-7D5D-4715-960D-80D011FEF263}" sibTransId="{309CB7E4-1D88-461B-9A7C-CE426874B95B}"/>
    <dgm:cxn modelId="{C05E1D48-70A6-4FAE-A6DC-A57D9089F0F1}" srcId="{066327DA-7687-4296-A5D2-AEE2D7550463}" destId="{AE7AAC19-C95D-4DF6-AD59-6EE68A31E90A}" srcOrd="1" destOrd="0" parTransId="{654701F7-EE39-4923-BA28-C4A9DE57A6DC}" sibTransId="{FCEB003A-E96D-4BAC-95FA-9ABC76EAA1EB}"/>
    <dgm:cxn modelId="{EB53C33B-810D-4F11-A269-91475601297F}" srcId="{9C136B3B-2B37-44BE-BDD1-90320C722C06}" destId="{D592C85F-5027-46E7-B00C-A16C036784A5}" srcOrd="1" destOrd="0" parTransId="{DAC255A6-A930-4F74-9B77-5892E0134CDB}" sibTransId="{040D904B-4F92-489F-95CF-1FBFE5BCC53A}"/>
    <dgm:cxn modelId="{87BEB7A9-2C0B-4938-B71A-B7B91617F780}" srcId="{AE7AAC19-C95D-4DF6-AD59-6EE68A31E90A}" destId="{B9A4B95C-6057-42CC-AE20-D23982D66096}" srcOrd="1" destOrd="0" parTransId="{BA543840-F66F-4895-ACB0-2DFF2A03B5EB}" sibTransId="{38BE84EB-8FEA-4F32-BD00-3C89B636B8B1}"/>
    <dgm:cxn modelId="{2DF4F6B3-58D7-4C6A-9C3F-F7EB1004381C}" srcId="{066327DA-7687-4296-A5D2-AEE2D7550463}" destId="{72806904-C1E5-4900-A7D7-B6F5B5D82DB3}" srcOrd="2" destOrd="0" parTransId="{0FB63CF0-19BD-49FA-A48E-B53BF4F8FBBE}" sibTransId="{9097F4FE-7240-46CD-8474-ACF008113F8A}"/>
    <dgm:cxn modelId="{47A5FAE3-2C3D-4E19-83A5-F89C0AAC00F9}" type="presOf" srcId="{9CB6906D-1DA6-475E-80DE-6CD60B49D62D}" destId="{3962ECD3-D7B9-4824-8936-CB71E69ED91B}" srcOrd="0" destOrd="0" presId="urn:microsoft.com/office/officeart/2005/8/layout/lProcess3"/>
    <dgm:cxn modelId="{CB80891B-CFC1-4DD1-9488-C759CAB54AE4}" srcId="{9CB6906D-1DA6-475E-80DE-6CD60B49D62D}" destId="{E521C097-270A-4077-9DEE-3217A8CD9D42}" srcOrd="1" destOrd="0" parTransId="{EA5E457D-9CEF-4E4E-B349-6C4E2595F68C}" sibTransId="{161C1E3A-1A7E-4FC2-9018-9567DF46B635}"/>
    <dgm:cxn modelId="{DA84EFE4-770E-412E-AE23-5134431C2A6A}" srcId="{066327DA-7687-4296-A5D2-AEE2D7550463}" destId="{9CB6906D-1DA6-475E-80DE-6CD60B49D62D}" srcOrd="0" destOrd="0" parTransId="{FD43FC4C-71BB-49DF-9BD2-7CBDB4987476}" sibTransId="{A58D4A3F-3C2A-4058-8121-B821E30B487C}"/>
    <dgm:cxn modelId="{59CA4BD7-22C9-4DA8-BD63-157CC37C7523}" srcId="{72806904-C1E5-4900-A7D7-B6F5B5D82DB3}" destId="{969742E6-C5D8-400C-BF99-85D756025B39}" srcOrd="1" destOrd="0" parTransId="{1BBEA302-F711-4E16-BDFD-2BEB66BEB3A3}" sibTransId="{E4FCBB82-11D8-4EDE-8BA2-6F88C8101E17}"/>
    <dgm:cxn modelId="{FD2601C9-0A1B-4220-85C3-4C86B22EB205}" type="presOf" srcId="{AE7AAC19-C95D-4DF6-AD59-6EE68A31E90A}" destId="{1D67A5DE-D0E2-4189-986D-10E27EAF0155}" srcOrd="0" destOrd="0" presId="urn:microsoft.com/office/officeart/2005/8/layout/lProcess3"/>
    <dgm:cxn modelId="{D5213EC6-88CB-415C-B128-B5521DCD8B86}" srcId="{72806904-C1E5-4900-A7D7-B6F5B5D82DB3}" destId="{E95533C3-7ADF-4526-9ED4-12A7416B1650}" srcOrd="0" destOrd="0" parTransId="{EED40A93-FE22-433D-A255-E8DF228A3351}" sibTransId="{51E6DD03-1A19-4F70-93D0-AE1B6C3AD7BD}"/>
    <dgm:cxn modelId="{0C4824DC-79EF-4936-8236-B134D2504852}" type="presOf" srcId="{B9A4B95C-6057-42CC-AE20-D23982D66096}" destId="{DF4B67F1-291E-4037-8DFE-09AB042311D7}" srcOrd="0" destOrd="0" presId="urn:microsoft.com/office/officeart/2005/8/layout/lProcess3"/>
    <dgm:cxn modelId="{931194EC-9F34-4BB0-BD69-8B3AC8B20C91}" type="presOf" srcId="{969742E6-C5D8-400C-BF99-85D756025B39}" destId="{25E3DF3D-A3C6-4BAA-BA21-64AC0EFD2F0C}" srcOrd="0" destOrd="0" presId="urn:microsoft.com/office/officeart/2005/8/layout/lProcess3"/>
    <dgm:cxn modelId="{B7092AB3-0049-4DF1-BD7B-C21CE7935B3C}" srcId="{9CB6906D-1DA6-475E-80DE-6CD60B49D62D}" destId="{CDDEBDE9-45A2-4F5E-817D-3816C4237724}" srcOrd="0" destOrd="0" parTransId="{8B5BA7F0-E603-47BD-B5A2-1C1942479542}" sibTransId="{6C76EE2A-2A7D-4FD3-B7A7-C6BDC3D8EFB8}"/>
    <dgm:cxn modelId="{1D00BC16-A291-4B48-9218-EF80D56F0A84}" srcId="{9C136B3B-2B37-44BE-BDD1-90320C722C06}" destId="{AF25B78A-0940-4484-9BAF-E1B7F1615040}" srcOrd="2" destOrd="0" parTransId="{73275E48-7A23-46E2-B406-99069BD019E4}" sibTransId="{933441E4-8205-4EEF-B502-FC965019F10C}"/>
    <dgm:cxn modelId="{832EED1B-79A2-48FF-8D56-F4F7CC13795A}" srcId="{066327DA-7687-4296-A5D2-AEE2D7550463}" destId="{9C136B3B-2B37-44BE-BDD1-90320C722C06}" srcOrd="3" destOrd="0" parTransId="{D36B37CF-4BE2-4B66-A919-172164E3CAED}" sibTransId="{C80CDD0A-382C-4E7A-93BE-CD7F98C74845}"/>
    <dgm:cxn modelId="{F1390073-5F88-48AE-935A-5C3A6944FD04}" type="presOf" srcId="{066327DA-7687-4296-A5D2-AEE2D7550463}" destId="{1733F225-26AE-465F-A2DB-5F414FABAA67}" srcOrd="0" destOrd="0" presId="urn:microsoft.com/office/officeart/2005/8/layout/lProcess3"/>
    <dgm:cxn modelId="{B6F63918-13B9-4B43-BD18-0745B4E0832E}" type="presOf" srcId="{72806904-C1E5-4900-A7D7-B6F5B5D82DB3}" destId="{8C31DD98-D794-49CA-A68A-8E7514A4CF3C}" srcOrd="0" destOrd="0" presId="urn:microsoft.com/office/officeart/2005/8/layout/lProcess3"/>
    <dgm:cxn modelId="{5C877012-90D9-4E9C-A96C-D89A511A0DB7}" type="presOf" srcId="{D592C85F-5027-46E7-B00C-A16C036784A5}" destId="{6611AF2A-C598-4CAD-8C87-31DCCA20102C}" srcOrd="0" destOrd="0" presId="urn:microsoft.com/office/officeart/2005/8/layout/lProcess3"/>
    <dgm:cxn modelId="{E69F6FE2-B0B5-4109-AF99-DFB5CD78218D}" type="presParOf" srcId="{1733F225-26AE-465F-A2DB-5F414FABAA67}" destId="{F2B2952F-67C9-4E0B-BAB4-D6BFEF9BD8CF}" srcOrd="0" destOrd="0" presId="urn:microsoft.com/office/officeart/2005/8/layout/lProcess3"/>
    <dgm:cxn modelId="{34EDFA8B-0043-4107-BFBC-88589760CA9D}" type="presParOf" srcId="{F2B2952F-67C9-4E0B-BAB4-D6BFEF9BD8CF}" destId="{3962ECD3-D7B9-4824-8936-CB71E69ED91B}" srcOrd="0" destOrd="0" presId="urn:microsoft.com/office/officeart/2005/8/layout/lProcess3"/>
    <dgm:cxn modelId="{F05E2AAD-97A7-47DF-B018-3815E17D313D}" type="presParOf" srcId="{F2B2952F-67C9-4E0B-BAB4-D6BFEF9BD8CF}" destId="{EC9F895F-3975-4D9F-9360-E39D875A05EA}" srcOrd="1" destOrd="0" presId="urn:microsoft.com/office/officeart/2005/8/layout/lProcess3"/>
    <dgm:cxn modelId="{5C43A1F9-6FDA-47A1-BB87-00B61EDC355B}" type="presParOf" srcId="{F2B2952F-67C9-4E0B-BAB4-D6BFEF9BD8CF}" destId="{9DB42225-3298-4F86-A1B4-D1E10087F9BA}" srcOrd="2" destOrd="0" presId="urn:microsoft.com/office/officeart/2005/8/layout/lProcess3"/>
    <dgm:cxn modelId="{458C1D20-D53C-4716-A269-3F9FA3E32DC4}" type="presParOf" srcId="{F2B2952F-67C9-4E0B-BAB4-D6BFEF9BD8CF}" destId="{A5CB8CD8-0450-48F9-B438-38A7A1E6A1E2}" srcOrd="3" destOrd="0" presId="urn:microsoft.com/office/officeart/2005/8/layout/lProcess3"/>
    <dgm:cxn modelId="{A979D7CD-5947-40E8-8F67-59F27975E606}" type="presParOf" srcId="{F2B2952F-67C9-4E0B-BAB4-D6BFEF9BD8CF}" destId="{8B401F40-4F53-454F-8301-1F65F14EBEB6}" srcOrd="4" destOrd="0" presId="urn:microsoft.com/office/officeart/2005/8/layout/lProcess3"/>
    <dgm:cxn modelId="{2F112B8E-E300-42D7-96CA-54533FFCC8AC}" type="presParOf" srcId="{1733F225-26AE-465F-A2DB-5F414FABAA67}" destId="{67E9D88D-CC09-48A3-89D5-6A96388AD545}" srcOrd="1" destOrd="0" presId="urn:microsoft.com/office/officeart/2005/8/layout/lProcess3"/>
    <dgm:cxn modelId="{02250834-B0D6-4238-A53B-8730206C5826}" type="presParOf" srcId="{1733F225-26AE-465F-A2DB-5F414FABAA67}" destId="{46EA01B7-25E6-4012-8622-A70F31D19B96}" srcOrd="2" destOrd="0" presId="urn:microsoft.com/office/officeart/2005/8/layout/lProcess3"/>
    <dgm:cxn modelId="{0B4ECECC-E4DD-463E-A81A-3873C4A7592F}" type="presParOf" srcId="{46EA01B7-25E6-4012-8622-A70F31D19B96}" destId="{1D67A5DE-D0E2-4189-986D-10E27EAF0155}" srcOrd="0" destOrd="0" presId="urn:microsoft.com/office/officeart/2005/8/layout/lProcess3"/>
    <dgm:cxn modelId="{DB03FAFF-72D8-481A-818F-7E9B50BA968D}" type="presParOf" srcId="{46EA01B7-25E6-4012-8622-A70F31D19B96}" destId="{938CE5C5-B568-4AB9-B765-6E19CEB9A89A}" srcOrd="1" destOrd="0" presId="urn:microsoft.com/office/officeart/2005/8/layout/lProcess3"/>
    <dgm:cxn modelId="{1FA456B4-A056-4C93-AC95-128208A3383F}" type="presParOf" srcId="{46EA01B7-25E6-4012-8622-A70F31D19B96}" destId="{09AAABA9-ABFF-4052-811C-F24190D5B468}" srcOrd="2" destOrd="0" presId="urn:microsoft.com/office/officeart/2005/8/layout/lProcess3"/>
    <dgm:cxn modelId="{EDA8AB18-BD60-4F48-9DA6-6E922268266E}" type="presParOf" srcId="{46EA01B7-25E6-4012-8622-A70F31D19B96}" destId="{7B273C28-1B58-418C-9C77-6C469DADAD9E}" srcOrd="3" destOrd="0" presId="urn:microsoft.com/office/officeart/2005/8/layout/lProcess3"/>
    <dgm:cxn modelId="{12AA0EA3-BC92-4801-B096-B3ADDB40D9F7}" type="presParOf" srcId="{46EA01B7-25E6-4012-8622-A70F31D19B96}" destId="{DF4B67F1-291E-4037-8DFE-09AB042311D7}" srcOrd="4" destOrd="0" presId="urn:microsoft.com/office/officeart/2005/8/layout/lProcess3"/>
    <dgm:cxn modelId="{1C3FEFC6-DDFB-478F-B05F-DD22C7B7034F}" type="presParOf" srcId="{1733F225-26AE-465F-A2DB-5F414FABAA67}" destId="{9BBD17AA-F875-42B9-93E1-E954C33F9CCB}" srcOrd="3" destOrd="0" presId="urn:microsoft.com/office/officeart/2005/8/layout/lProcess3"/>
    <dgm:cxn modelId="{A155D9A8-C680-4D3D-9DF5-D758F28A1494}" type="presParOf" srcId="{1733F225-26AE-465F-A2DB-5F414FABAA67}" destId="{B68E0F3C-11E3-4298-9ACF-CB364B8BFEA1}" srcOrd="4" destOrd="0" presId="urn:microsoft.com/office/officeart/2005/8/layout/lProcess3"/>
    <dgm:cxn modelId="{BEB27BF8-F322-4CCC-8965-8E62E6238F1A}" type="presParOf" srcId="{B68E0F3C-11E3-4298-9ACF-CB364B8BFEA1}" destId="{8C31DD98-D794-49CA-A68A-8E7514A4CF3C}" srcOrd="0" destOrd="0" presId="urn:microsoft.com/office/officeart/2005/8/layout/lProcess3"/>
    <dgm:cxn modelId="{FDF9CA3F-3F13-4A99-AFAF-346B27F1B73B}" type="presParOf" srcId="{B68E0F3C-11E3-4298-9ACF-CB364B8BFEA1}" destId="{A7F0856E-3B67-44C7-ADCC-DACF63D9CD42}" srcOrd="1" destOrd="0" presId="urn:microsoft.com/office/officeart/2005/8/layout/lProcess3"/>
    <dgm:cxn modelId="{613D79BC-85E8-498C-870C-F141442F8931}" type="presParOf" srcId="{B68E0F3C-11E3-4298-9ACF-CB364B8BFEA1}" destId="{E8A9CA3B-8499-4FD4-A7DA-0034C8E895BC}" srcOrd="2" destOrd="0" presId="urn:microsoft.com/office/officeart/2005/8/layout/lProcess3"/>
    <dgm:cxn modelId="{74855AF6-CC2B-42B2-A199-CDD4118A6661}" type="presParOf" srcId="{B68E0F3C-11E3-4298-9ACF-CB364B8BFEA1}" destId="{4A18BE4B-BC4F-4376-AE29-87B127AAA35D}" srcOrd="3" destOrd="0" presId="urn:microsoft.com/office/officeart/2005/8/layout/lProcess3"/>
    <dgm:cxn modelId="{99F4100B-90A0-43C3-824F-C81E9B2F1932}" type="presParOf" srcId="{B68E0F3C-11E3-4298-9ACF-CB364B8BFEA1}" destId="{25E3DF3D-A3C6-4BAA-BA21-64AC0EFD2F0C}" srcOrd="4" destOrd="0" presId="urn:microsoft.com/office/officeart/2005/8/layout/lProcess3"/>
    <dgm:cxn modelId="{14C6063D-DD5E-48F6-A126-902A638C5200}" type="presParOf" srcId="{1733F225-26AE-465F-A2DB-5F414FABAA67}" destId="{075D2AD4-24F8-4F57-9C85-AC58483D24E9}" srcOrd="5" destOrd="0" presId="urn:microsoft.com/office/officeart/2005/8/layout/lProcess3"/>
    <dgm:cxn modelId="{0E06C1A4-03DC-4E70-B392-FC51B4834F73}" type="presParOf" srcId="{1733F225-26AE-465F-A2DB-5F414FABAA67}" destId="{53C67414-4E5D-494E-ACE1-2B9BC47F7D68}" srcOrd="6" destOrd="0" presId="urn:microsoft.com/office/officeart/2005/8/layout/lProcess3"/>
    <dgm:cxn modelId="{929AA560-D58A-4012-AD8A-30770873267E}" type="presParOf" srcId="{53C67414-4E5D-494E-ACE1-2B9BC47F7D68}" destId="{134629C9-5EF2-4146-850D-611610FAAABE}" srcOrd="0" destOrd="0" presId="urn:microsoft.com/office/officeart/2005/8/layout/lProcess3"/>
    <dgm:cxn modelId="{CFC12590-2009-463F-B01E-55374E92F370}" type="presParOf" srcId="{53C67414-4E5D-494E-ACE1-2B9BC47F7D68}" destId="{939E2A5F-8640-4A8E-8D66-95681E93AC25}" srcOrd="1" destOrd="0" presId="urn:microsoft.com/office/officeart/2005/8/layout/lProcess3"/>
    <dgm:cxn modelId="{CE4B508F-A28E-4BAE-8754-55A2FF970045}" type="presParOf" srcId="{53C67414-4E5D-494E-ACE1-2B9BC47F7D68}" destId="{32C5B546-07A1-46E6-B486-D3C59B1D0BE7}" srcOrd="2" destOrd="0" presId="urn:microsoft.com/office/officeart/2005/8/layout/lProcess3"/>
    <dgm:cxn modelId="{6EFA4875-38A1-4BEB-8B22-0DD92E81F654}" type="presParOf" srcId="{53C67414-4E5D-494E-ACE1-2B9BC47F7D68}" destId="{AE4F668F-E58E-4628-92DD-AD4474075E95}" srcOrd="3" destOrd="0" presId="urn:microsoft.com/office/officeart/2005/8/layout/lProcess3"/>
    <dgm:cxn modelId="{9A69702B-D061-4B0D-A4A9-841E7BC1AB39}" type="presParOf" srcId="{53C67414-4E5D-494E-ACE1-2B9BC47F7D68}" destId="{6611AF2A-C598-4CAD-8C87-31DCCA20102C}" srcOrd="4" destOrd="0" presId="urn:microsoft.com/office/officeart/2005/8/layout/lProcess3"/>
    <dgm:cxn modelId="{E13BD5B2-46F7-4DFE-8E1E-A98E2B04D8C6}" type="presParOf" srcId="{53C67414-4E5D-494E-ACE1-2B9BC47F7D68}" destId="{0A808D21-EF92-4274-B775-5AE64039F372}" srcOrd="5" destOrd="0" presId="urn:microsoft.com/office/officeart/2005/8/layout/lProcess3"/>
    <dgm:cxn modelId="{627717B4-D28E-4D6C-9F80-BA8F0DF05A0E}" type="presParOf" srcId="{53C67414-4E5D-494E-ACE1-2B9BC47F7D68}" destId="{705E86C9-4E7A-4033-9CB8-2F4BE5AEBFD5}"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66327DA-7687-4296-A5D2-AEE2D755046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FEA6834-7148-422E-971D-8D189EEA5BA5}">
      <dgm:prSet phldrT="[Text]"/>
      <dgm:spPr/>
      <dgm:t>
        <a:bodyPr/>
        <a:lstStyle/>
        <a:p>
          <a:r>
            <a:rPr lang="en-US" dirty="0" smtClean="0"/>
            <a:t>+++</a:t>
          </a:r>
          <a:endParaRPr lang="en-US" dirty="0"/>
        </a:p>
      </dgm:t>
    </dgm:pt>
    <dgm:pt modelId="{190334CD-7D5D-4715-960D-80D011FEF263}" type="parTrans" cxnId="{4EF0D218-D8B9-4C13-8C6C-7DD6E41F0111}">
      <dgm:prSet/>
      <dgm:spPr/>
      <dgm:t>
        <a:bodyPr/>
        <a:lstStyle/>
        <a:p>
          <a:endParaRPr lang="en-US"/>
        </a:p>
      </dgm:t>
    </dgm:pt>
    <dgm:pt modelId="{309CB7E4-1D88-461B-9A7C-CE426874B95B}" type="sibTrans" cxnId="{4EF0D218-D8B9-4C13-8C6C-7DD6E41F0111}">
      <dgm:prSet/>
      <dgm:spPr/>
      <dgm:t>
        <a:bodyPr/>
        <a:lstStyle/>
        <a:p>
          <a:endParaRPr lang="en-US"/>
        </a:p>
      </dgm:t>
    </dgm:pt>
    <dgm:pt modelId="{72806904-C1E5-4900-A7D7-B6F5B5D82DB3}">
      <dgm:prSet phldrT="[Text]"/>
      <dgm:spPr/>
      <dgm:t>
        <a:bodyPr/>
        <a:lstStyle/>
        <a:p>
          <a:r>
            <a:rPr lang="en-US" dirty="0" smtClean="0"/>
            <a:t>Withdrawal</a:t>
          </a:r>
          <a:endParaRPr lang="en-US" dirty="0"/>
        </a:p>
      </dgm:t>
    </dgm:pt>
    <dgm:pt modelId="{0FB63CF0-19BD-49FA-A48E-B53BF4F8FBBE}" type="parTrans" cxnId="{2DF4F6B3-58D7-4C6A-9C3F-F7EB1004381C}">
      <dgm:prSet/>
      <dgm:spPr/>
      <dgm:t>
        <a:bodyPr/>
        <a:lstStyle/>
        <a:p>
          <a:endParaRPr lang="en-US"/>
        </a:p>
      </dgm:t>
    </dgm:pt>
    <dgm:pt modelId="{9097F4FE-7240-46CD-8474-ACF008113F8A}" type="sibTrans" cxnId="{2DF4F6B3-58D7-4C6A-9C3F-F7EB1004381C}">
      <dgm:prSet/>
      <dgm:spPr/>
      <dgm:t>
        <a:bodyPr/>
        <a:lstStyle/>
        <a:p>
          <a:endParaRPr lang="en-US"/>
        </a:p>
      </dgm:t>
    </dgm:pt>
    <dgm:pt modelId="{E95533C3-7ADF-4526-9ED4-12A7416B1650}">
      <dgm:prSet phldrT="[Text]"/>
      <dgm:spPr/>
      <dgm:t>
        <a:bodyPr/>
        <a:lstStyle/>
        <a:p>
          <a:r>
            <a:rPr lang="en-US" dirty="0" smtClean="0"/>
            <a:t>- ceiling</a:t>
          </a:r>
          <a:endParaRPr lang="en-US" dirty="0"/>
        </a:p>
      </dgm:t>
    </dgm:pt>
    <dgm:pt modelId="{EED40A93-FE22-433D-A255-E8DF228A3351}" type="parTrans" cxnId="{D5213EC6-88CB-415C-B128-B5521DCD8B86}">
      <dgm:prSet/>
      <dgm:spPr/>
      <dgm:t>
        <a:bodyPr/>
        <a:lstStyle/>
        <a:p>
          <a:endParaRPr lang="en-US"/>
        </a:p>
      </dgm:t>
    </dgm:pt>
    <dgm:pt modelId="{51E6DD03-1A19-4F70-93D0-AE1B6C3AD7BD}" type="sibTrans" cxnId="{D5213EC6-88CB-415C-B128-B5521DCD8B86}">
      <dgm:prSet/>
      <dgm:spPr/>
      <dgm:t>
        <a:bodyPr/>
        <a:lstStyle/>
        <a:p>
          <a:endParaRPr lang="en-US"/>
        </a:p>
      </dgm:t>
    </dgm:pt>
    <dgm:pt modelId="{969742E6-C5D8-400C-BF99-85D756025B39}">
      <dgm:prSet phldrT="[Text]"/>
      <dgm:spPr/>
      <dgm:t>
        <a:bodyPr/>
        <a:lstStyle/>
        <a:p>
          <a:r>
            <a:rPr lang="en-US" dirty="0" smtClean="0"/>
            <a:t>- ceiling</a:t>
          </a:r>
          <a:endParaRPr lang="en-US" dirty="0"/>
        </a:p>
      </dgm:t>
    </dgm:pt>
    <dgm:pt modelId="{1BBEA302-F711-4E16-BDFD-2BEB66BEB3A3}" type="parTrans" cxnId="{59CA4BD7-22C9-4DA8-BD63-157CC37C7523}">
      <dgm:prSet/>
      <dgm:spPr/>
      <dgm:t>
        <a:bodyPr/>
        <a:lstStyle/>
        <a:p>
          <a:endParaRPr lang="en-US"/>
        </a:p>
      </dgm:t>
    </dgm:pt>
    <dgm:pt modelId="{E4FCBB82-11D8-4EDE-8BA2-6F88C8101E17}" type="sibTrans" cxnId="{59CA4BD7-22C9-4DA8-BD63-157CC37C7523}">
      <dgm:prSet/>
      <dgm:spPr/>
      <dgm:t>
        <a:bodyPr/>
        <a:lstStyle/>
        <a:p>
          <a:endParaRPr lang="en-US"/>
        </a:p>
      </dgm:t>
    </dgm:pt>
    <dgm:pt modelId="{9C136B3B-2B37-44BE-BDD1-90320C722C06}">
      <dgm:prSet phldrT="[Text]"/>
      <dgm:spPr/>
      <dgm:t>
        <a:bodyPr/>
        <a:lstStyle/>
        <a:p>
          <a:r>
            <a:rPr lang="en-US" dirty="0" smtClean="0"/>
            <a:t>NDTL</a:t>
          </a:r>
          <a:endParaRPr lang="en-US" dirty="0"/>
        </a:p>
      </dgm:t>
    </dgm:pt>
    <dgm:pt modelId="{D36B37CF-4BE2-4B66-A919-172164E3CAED}" type="parTrans" cxnId="{832EED1B-79A2-48FF-8D56-F4F7CC13795A}">
      <dgm:prSet/>
      <dgm:spPr/>
      <dgm:t>
        <a:bodyPr/>
        <a:lstStyle/>
        <a:p>
          <a:endParaRPr lang="en-US"/>
        </a:p>
      </dgm:t>
    </dgm:pt>
    <dgm:pt modelId="{C80CDD0A-382C-4E7A-93BE-CD7F98C74845}" type="sibTrans" cxnId="{832EED1B-79A2-48FF-8D56-F4F7CC13795A}">
      <dgm:prSet/>
      <dgm:spPr/>
      <dgm:t>
        <a:bodyPr/>
        <a:lstStyle/>
        <a:p>
          <a:endParaRPr lang="en-US"/>
        </a:p>
      </dgm:t>
    </dgm:pt>
    <dgm:pt modelId="{EFFD35A9-E7F9-4FEB-9E11-9A5D4E7E6E97}">
      <dgm:prSet phldrT="[Text]"/>
      <dgm:spPr/>
      <dgm:t>
        <a:bodyPr/>
        <a:lstStyle/>
        <a:p>
          <a:r>
            <a:rPr lang="en-US" dirty="0" smtClean="0"/>
            <a:t>500</a:t>
          </a:r>
          <a:endParaRPr lang="en-US" dirty="0"/>
        </a:p>
      </dgm:t>
    </dgm:pt>
    <dgm:pt modelId="{9F89D215-34AE-4AC8-9593-508153F2DC04}" type="parTrans" cxnId="{8189B13E-AE86-477E-88D1-4995ECFA12D5}">
      <dgm:prSet/>
      <dgm:spPr/>
      <dgm:t>
        <a:bodyPr/>
        <a:lstStyle/>
        <a:p>
          <a:endParaRPr lang="en-US"/>
        </a:p>
      </dgm:t>
    </dgm:pt>
    <dgm:pt modelId="{A9F07C34-1B7A-409A-9F36-EFAEE2727BEE}" type="sibTrans" cxnId="{8189B13E-AE86-477E-88D1-4995ECFA12D5}">
      <dgm:prSet/>
      <dgm:spPr/>
      <dgm:t>
        <a:bodyPr/>
        <a:lstStyle/>
        <a:p>
          <a:endParaRPr lang="en-US"/>
        </a:p>
      </dgm:t>
    </dgm:pt>
    <dgm:pt modelId="{9CB6906D-1DA6-475E-80DE-6CD60B49D62D}">
      <dgm:prSet phldrT="[Text]"/>
      <dgm:spPr/>
      <dgm:t>
        <a:bodyPr/>
        <a:lstStyle/>
        <a:p>
          <a:r>
            <a:rPr lang="en-US" dirty="0" smtClean="0"/>
            <a:t>Liabilities</a:t>
          </a:r>
          <a:endParaRPr lang="en-US" dirty="0"/>
        </a:p>
      </dgm:t>
    </dgm:pt>
    <dgm:pt modelId="{FD43FC4C-71BB-49DF-9BD2-7CBDB4987476}" type="parTrans" cxnId="{DA84EFE4-770E-412E-AE23-5134431C2A6A}">
      <dgm:prSet/>
      <dgm:spPr/>
      <dgm:t>
        <a:bodyPr/>
        <a:lstStyle/>
        <a:p>
          <a:endParaRPr lang="en-US"/>
        </a:p>
      </dgm:t>
    </dgm:pt>
    <dgm:pt modelId="{A58D4A3F-3C2A-4058-8121-B821E30B487C}" type="sibTrans" cxnId="{DA84EFE4-770E-412E-AE23-5134431C2A6A}">
      <dgm:prSet/>
      <dgm:spPr/>
      <dgm:t>
        <a:bodyPr/>
        <a:lstStyle/>
        <a:p>
          <a:endParaRPr lang="en-US"/>
        </a:p>
      </dgm:t>
    </dgm:pt>
    <dgm:pt modelId="{CDDEBDE9-45A2-4F5E-817D-3816C4237724}">
      <dgm:prSet phldrT="[Text]"/>
      <dgm:spPr/>
      <dgm:t>
        <a:bodyPr/>
        <a:lstStyle/>
        <a:p>
          <a:r>
            <a:rPr lang="en-US" dirty="0" smtClean="0"/>
            <a:t>Time</a:t>
          </a:r>
          <a:endParaRPr lang="en-US" dirty="0"/>
        </a:p>
      </dgm:t>
    </dgm:pt>
    <dgm:pt modelId="{8B5BA7F0-E603-47BD-B5A2-1C1942479542}" type="parTrans" cxnId="{B7092AB3-0049-4DF1-BD7B-C21CE7935B3C}">
      <dgm:prSet/>
      <dgm:spPr/>
      <dgm:t>
        <a:bodyPr/>
        <a:lstStyle/>
        <a:p>
          <a:endParaRPr lang="en-US"/>
        </a:p>
      </dgm:t>
    </dgm:pt>
    <dgm:pt modelId="{6C76EE2A-2A7D-4FD3-B7A7-C6BDC3D8EFB8}" type="sibTrans" cxnId="{B7092AB3-0049-4DF1-BD7B-C21CE7935B3C}">
      <dgm:prSet/>
      <dgm:spPr/>
      <dgm:t>
        <a:bodyPr/>
        <a:lstStyle/>
        <a:p>
          <a:endParaRPr lang="en-US"/>
        </a:p>
      </dgm:t>
    </dgm:pt>
    <dgm:pt modelId="{E521C097-270A-4077-9DEE-3217A8CD9D42}">
      <dgm:prSet phldrT="[Text]"/>
      <dgm:spPr/>
      <dgm:t>
        <a:bodyPr/>
        <a:lstStyle/>
        <a:p>
          <a:r>
            <a:rPr lang="en-US" dirty="0" smtClean="0"/>
            <a:t>Demand</a:t>
          </a:r>
          <a:endParaRPr lang="en-US" dirty="0"/>
        </a:p>
      </dgm:t>
    </dgm:pt>
    <dgm:pt modelId="{EA5E457D-9CEF-4E4E-B349-6C4E2595F68C}" type="parTrans" cxnId="{CB80891B-CFC1-4DD1-9488-C759CAB54AE4}">
      <dgm:prSet/>
      <dgm:spPr/>
      <dgm:t>
        <a:bodyPr/>
        <a:lstStyle/>
        <a:p>
          <a:endParaRPr lang="en-US"/>
        </a:p>
      </dgm:t>
    </dgm:pt>
    <dgm:pt modelId="{161C1E3A-1A7E-4FC2-9018-9567DF46B635}" type="sibTrans" cxnId="{CB80891B-CFC1-4DD1-9488-C759CAB54AE4}">
      <dgm:prSet/>
      <dgm:spPr/>
      <dgm:t>
        <a:bodyPr/>
        <a:lstStyle/>
        <a:p>
          <a:endParaRPr lang="en-US"/>
        </a:p>
      </dgm:t>
    </dgm:pt>
    <dgm:pt modelId="{AE7AAC19-C95D-4DF6-AD59-6EE68A31E90A}">
      <dgm:prSet phldrT="[Text]"/>
      <dgm:spPr/>
      <dgm:t>
        <a:bodyPr/>
        <a:lstStyle/>
        <a:p>
          <a:r>
            <a:rPr lang="en-US" dirty="0" smtClean="0"/>
            <a:t>Deposit</a:t>
          </a:r>
          <a:endParaRPr lang="en-US" dirty="0"/>
        </a:p>
      </dgm:t>
    </dgm:pt>
    <dgm:pt modelId="{654701F7-EE39-4923-BA28-C4A9DE57A6DC}" type="parTrans" cxnId="{C05E1D48-70A6-4FAE-A6DC-A57D9089F0F1}">
      <dgm:prSet/>
      <dgm:spPr/>
      <dgm:t>
        <a:bodyPr/>
        <a:lstStyle/>
        <a:p>
          <a:endParaRPr lang="en-US"/>
        </a:p>
      </dgm:t>
    </dgm:pt>
    <dgm:pt modelId="{FCEB003A-E96D-4BAC-95FA-9ABC76EAA1EB}" type="sibTrans" cxnId="{C05E1D48-70A6-4FAE-A6DC-A57D9089F0F1}">
      <dgm:prSet/>
      <dgm:spPr/>
      <dgm:t>
        <a:bodyPr/>
        <a:lstStyle/>
        <a:p>
          <a:endParaRPr lang="en-US"/>
        </a:p>
      </dgm:t>
    </dgm:pt>
    <dgm:pt modelId="{01B893B7-E305-4AB0-B414-ABCC175E06E9}">
      <dgm:prSet phldrT="[Text]"/>
      <dgm:spPr/>
      <dgm:t>
        <a:bodyPr/>
        <a:lstStyle/>
        <a:p>
          <a:r>
            <a:rPr lang="en-US" dirty="0" smtClean="0"/>
            <a:t>+++</a:t>
          </a:r>
          <a:endParaRPr lang="en-US" dirty="0"/>
        </a:p>
      </dgm:t>
    </dgm:pt>
    <dgm:pt modelId="{7C76057D-380A-4B06-9657-FDBFF6DE9C2A}" type="sibTrans" cxnId="{2454B5B7-5CFE-4744-AB21-92A66E5EB6E4}">
      <dgm:prSet/>
      <dgm:spPr/>
      <dgm:t>
        <a:bodyPr/>
        <a:lstStyle/>
        <a:p>
          <a:endParaRPr lang="en-US"/>
        </a:p>
      </dgm:t>
    </dgm:pt>
    <dgm:pt modelId="{8C1E2337-6F87-49DE-B229-D35F082EFF5A}" type="parTrans" cxnId="{2454B5B7-5CFE-4744-AB21-92A66E5EB6E4}">
      <dgm:prSet/>
      <dgm:spPr/>
      <dgm:t>
        <a:bodyPr/>
        <a:lstStyle/>
        <a:p>
          <a:endParaRPr lang="en-US"/>
        </a:p>
      </dgm:t>
    </dgm:pt>
    <dgm:pt modelId="{0949D142-3CA0-479C-870B-2253B3D8F3FE}">
      <dgm:prSet phldrT="[Text]"/>
      <dgm:spPr/>
      <dgm:t>
        <a:bodyPr/>
        <a:lstStyle/>
        <a:p>
          <a:r>
            <a:rPr lang="en-US" dirty="0" smtClean="0"/>
            <a:t>500</a:t>
          </a:r>
          <a:endParaRPr lang="en-US" dirty="0"/>
        </a:p>
      </dgm:t>
    </dgm:pt>
    <dgm:pt modelId="{72E33D6B-14E8-4B4A-AA2E-AE6F14DD1AE6}" type="parTrans" cxnId="{17356F4E-BCB1-4FAD-A3EC-575CFE8FE646}">
      <dgm:prSet/>
      <dgm:spPr/>
      <dgm:t>
        <a:bodyPr/>
        <a:lstStyle/>
        <a:p>
          <a:endParaRPr lang="en-US"/>
        </a:p>
      </dgm:t>
    </dgm:pt>
    <dgm:pt modelId="{0293CC4A-0B20-4D59-AA47-120783801E21}" type="sibTrans" cxnId="{17356F4E-BCB1-4FAD-A3EC-575CFE8FE646}">
      <dgm:prSet/>
      <dgm:spPr/>
      <dgm:t>
        <a:bodyPr/>
        <a:lstStyle/>
        <a:p>
          <a:endParaRPr lang="en-US"/>
        </a:p>
      </dgm:t>
    </dgm:pt>
    <dgm:pt modelId="{A44865D1-7BC7-47A7-B159-C3BEB88CAD57}">
      <dgm:prSet phldrT="[Text]"/>
      <dgm:spPr/>
      <dgm:t>
        <a:bodyPr/>
        <a:lstStyle/>
        <a:p>
          <a:r>
            <a:rPr lang="en-US" dirty="0" smtClean="0"/>
            <a:t>=1000</a:t>
          </a:r>
          <a:endParaRPr lang="en-US" dirty="0"/>
        </a:p>
      </dgm:t>
    </dgm:pt>
    <dgm:pt modelId="{A43B904F-1267-4DA5-ABC9-48E98D64446B}" type="parTrans" cxnId="{1C6FA170-8D76-4A38-A810-C44466DDDB26}">
      <dgm:prSet/>
      <dgm:spPr/>
      <dgm:t>
        <a:bodyPr/>
        <a:lstStyle/>
        <a:p>
          <a:endParaRPr lang="en-US"/>
        </a:p>
      </dgm:t>
    </dgm:pt>
    <dgm:pt modelId="{D2EE82A2-4F6D-471E-BA55-46B8C156591B}" type="sibTrans" cxnId="{1C6FA170-8D76-4A38-A810-C44466DDDB26}">
      <dgm:prSet/>
      <dgm:spPr/>
      <dgm:t>
        <a:bodyPr/>
        <a:lstStyle/>
        <a:p>
          <a:endParaRPr lang="en-US"/>
        </a:p>
      </dgm:t>
    </dgm:pt>
    <dgm:pt modelId="{1733F225-26AE-465F-A2DB-5F414FABAA67}" type="pres">
      <dgm:prSet presAssocID="{066327DA-7687-4296-A5D2-AEE2D7550463}" presName="Name0" presStyleCnt="0">
        <dgm:presLayoutVars>
          <dgm:chPref val="3"/>
          <dgm:dir/>
          <dgm:animLvl val="lvl"/>
          <dgm:resizeHandles/>
        </dgm:presLayoutVars>
      </dgm:prSet>
      <dgm:spPr/>
      <dgm:t>
        <a:bodyPr/>
        <a:lstStyle/>
        <a:p>
          <a:endParaRPr lang="en-US"/>
        </a:p>
      </dgm:t>
    </dgm:pt>
    <dgm:pt modelId="{F2B2952F-67C9-4E0B-BAB4-D6BFEF9BD8CF}" type="pres">
      <dgm:prSet presAssocID="{9CB6906D-1DA6-475E-80DE-6CD60B49D62D}" presName="horFlow" presStyleCnt="0"/>
      <dgm:spPr/>
    </dgm:pt>
    <dgm:pt modelId="{3962ECD3-D7B9-4824-8936-CB71E69ED91B}" type="pres">
      <dgm:prSet presAssocID="{9CB6906D-1DA6-475E-80DE-6CD60B49D62D}" presName="bigChev" presStyleLbl="node1" presStyleIdx="0" presStyleCnt="4"/>
      <dgm:spPr/>
      <dgm:t>
        <a:bodyPr/>
        <a:lstStyle/>
        <a:p>
          <a:endParaRPr lang="en-US"/>
        </a:p>
      </dgm:t>
    </dgm:pt>
    <dgm:pt modelId="{EC9F895F-3975-4D9F-9360-E39D875A05EA}" type="pres">
      <dgm:prSet presAssocID="{8B5BA7F0-E603-47BD-B5A2-1C1942479542}" presName="parTrans" presStyleCnt="0"/>
      <dgm:spPr/>
    </dgm:pt>
    <dgm:pt modelId="{9DB42225-3298-4F86-A1B4-D1E10087F9BA}" type="pres">
      <dgm:prSet presAssocID="{CDDEBDE9-45A2-4F5E-817D-3816C4237724}" presName="node" presStyleLbl="alignAccFollowNode1" presStyleIdx="0" presStyleCnt="9">
        <dgm:presLayoutVars>
          <dgm:bulletEnabled val="1"/>
        </dgm:presLayoutVars>
      </dgm:prSet>
      <dgm:spPr/>
      <dgm:t>
        <a:bodyPr/>
        <a:lstStyle/>
        <a:p>
          <a:endParaRPr lang="en-US"/>
        </a:p>
      </dgm:t>
    </dgm:pt>
    <dgm:pt modelId="{A5CB8CD8-0450-48F9-B438-38A7A1E6A1E2}" type="pres">
      <dgm:prSet presAssocID="{6C76EE2A-2A7D-4FD3-B7A7-C6BDC3D8EFB8}" presName="sibTrans" presStyleCnt="0"/>
      <dgm:spPr/>
    </dgm:pt>
    <dgm:pt modelId="{8B401F40-4F53-454F-8301-1F65F14EBEB6}" type="pres">
      <dgm:prSet presAssocID="{E521C097-270A-4077-9DEE-3217A8CD9D42}" presName="node" presStyleLbl="alignAccFollowNode1" presStyleIdx="1" presStyleCnt="9">
        <dgm:presLayoutVars>
          <dgm:bulletEnabled val="1"/>
        </dgm:presLayoutVars>
      </dgm:prSet>
      <dgm:spPr/>
      <dgm:t>
        <a:bodyPr/>
        <a:lstStyle/>
        <a:p>
          <a:endParaRPr lang="en-US"/>
        </a:p>
      </dgm:t>
    </dgm:pt>
    <dgm:pt modelId="{67E9D88D-CC09-48A3-89D5-6A96388AD545}" type="pres">
      <dgm:prSet presAssocID="{9CB6906D-1DA6-475E-80DE-6CD60B49D62D}" presName="vSp" presStyleCnt="0"/>
      <dgm:spPr/>
    </dgm:pt>
    <dgm:pt modelId="{46EA01B7-25E6-4012-8622-A70F31D19B96}" type="pres">
      <dgm:prSet presAssocID="{AE7AAC19-C95D-4DF6-AD59-6EE68A31E90A}" presName="horFlow" presStyleCnt="0"/>
      <dgm:spPr/>
    </dgm:pt>
    <dgm:pt modelId="{1D67A5DE-D0E2-4189-986D-10E27EAF0155}" type="pres">
      <dgm:prSet presAssocID="{AE7AAC19-C95D-4DF6-AD59-6EE68A31E90A}" presName="bigChev" presStyleLbl="node1" presStyleIdx="1" presStyleCnt="4"/>
      <dgm:spPr/>
      <dgm:t>
        <a:bodyPr/>
        <a:lstStyle/>
        <a:p>
          <a:endParaRPr lang="en-US"/>
        </a:p>
      </dgm:t>
    </dgm:pt>
    <dgm:pt modelId="{938CE5C5-B568-4AB9-B765-6E19CEB9A89A}" type="pres">
      <dgm:prSet presAssocID="{190334CD-7D5D-4715-960D-80D011FEF263}" presName="parTrans" presStyleCnt="0"/>
      <dgm:spPr/>
    </dgm:pt>
    <dgm:pt modelId="{09AAABA9-ABFF-4052-811C-F24190D5B468}" type="pres">
      <dgm:prSet presAssocID="{3FEA6834-7148-422E-971D-8D189EEA5BA5}" presName="node" presStyleLbl="alignAccFollowNode1" presStyleIdx="2" presStyleCnt="9">
        <dgm:presLayoutVars>
          <dgm:bulletEnabled val="1"/>
        </dgm:presLayoutVars>
      </dgm:prSet>
      <dgm:spPr/>
      <dgm:t>
        <a:bodyPr/>
        <a:lstStyle/>
        <a:p>
          <a:endParaRPr lang="en-US"/>
        </a:p>
      </dgm:t>
    </dgm:pt>
    <dgm:pt modelId="{7B273C28-1B58-418C-9C77-6C469DADAD9E}" type="pres">
      <dgm:prSet presAssocID="{309CB7E4-1D88-461B-9A7C-CE426874B95B}" presName="sibTrans" presStyleCnt="0"/>
      <dgm:spPr/>
    </dgm:pt>
    <dgm:pt modelId="{9E9B9F64-F23E-4899-A5C7-59A9F5335D88}" type="pres">
      <dgm:prSet presAssocID="{01B893B7-E305-4AB0-B414-ABCC175E06E9}" presName="node" presStyleLbl="alignAccFollowNode1" presStyleIdx="3" presStyleCnt="9">
        <dgm:presLayoutVars>
          <dgm:bulletEnabled val="1"/>
        </dgm:presLayoutVars>
      </dgm:prSet>
      <dgm:spPr/>
      <dgm:t>
        <a:bodyPr/>
        <a:lstStyle/>
        <a:p>
          <a:endParaRPr lang="en-US"/>
        </a:p>
      </dgm:t>
    </dgm:pt>
    <dgm:pt modelId="{9BBD17AA-F875-42B9-93E1-E954C33F9CCB}" type="pres">
      <dgm:prSet presAssocID="{AE7AAC19-C95D-4DF6-AD59-6EE68A31E90A}" presName="vSp" presStyleCnt="0"/>
      <dgm:spPr/>
    </dgm:pt>
    <dgm:pt modelId="{B68E0F3C-11E3-4298-9ACF-CB364B8BFEA1}" type="pres">
      <dgm:prSet presAssocID="{72806904-C1E5-4900-A7D7-B6F5B5D82DB3}" presName="horFlow" presStyleCnt="0"/>
      <dgm:spPr/>
    </dgm:pt>
    <dgm:pt modelId="{8C31DD98-D794-49CA-A68A-8E7514A4CF3C}" type="pres">
      <dgm:prSet presAssocID="{72806904-C1E5-4900-A7D7-B6F5B5D82DB3}" presName="bigChev" presStyleLbl="node1" presStyleIdx="2" presStyleCnt="4"/>
      <dgm:spPr/>
      <dgm:t>
        <a:bodyPr/>
        <a:lstStyle/>
        <a:p>
          <a:endParaRPr lang="en-US"/>
        </a:p>
      </dgm:t>
    </dgm:pt>
    <dgm:pt modelId="{A7F0856E-3B67-44C7-ADCC-DACF63D9CD42}" type="pres">
      <dgm:prSet presAssocID="{EED40A93-FE22-433D-A255-E8DF228A3351}" presName="parTrans" presStyleCnt="0"/>
      <dgm:spPr/>
    </dgm:pt>
    <dgm:pt modelId="{E8A9CA3B-8499-4FD4-A7DA-0034C8E895BC}" type="pres">
      <dgm:prSet presAssocID="{E95533C3-7ADF-4526-9ED4-12A7416B1650}" presName="node" presStyleLbl="alignAccFollowNode1" presStyleIdx="4" presStyleCnt="9">
        <dgm:presLayoutVars>
          <dgm:bulletEnabled val="1"/>
        </dgm:presLayoutVars>
      </dgm:prSet>
      <dgm:spPr/>
      <dgm:t>
        <a:bodyPr/>
        <a:lstStyle/>
        <a:p>
          <a:endParaRPr lang="en-US"/>
        </a:p>
      </dgm:t>
    </dgm:pt>
    <dgm:pt modelId="{4A18BE4B-BC4F-4376-AE29-87B127AAA35D}" type="pres">
      <dgm:prSet presAssocID="{51E6DD03-1A19-4F70-93D0-AE1B6C3AD7BD}" presName="sibTrans" presStyleCnt="0"/>
      <dgm:spPr/>
    </dgm:pt>
    <dgm:pt modelId="{25E3DF3D-A3C6-4BAA-BA21-64AC0EFD2F0C}" type="pres">
      <dgm:prSet presAssocID="{969742E6-C5D8-400C-BF99-85D756025B39}" presName="node" presStyleLbl="alignAccFollowNode1" presStyleIdx="5" presStyleCnt="9">
        <dgm:presLayoutVars>
          <dgm:bulletEnabled val="1"/>
        </dgm:presLayoutVars>
      </dgm:prSet>
      <dgm:spPr/>
      <dgm:t>
        <a:bodyPr/>
        <a:lstStyle/>
        <a:p>
          <a:endParaRPr lang="en-US"/>
        </a:p>
      </dgm:t>
    </dgm:pt>
    <dgm:pt modelId="{075D2AD4-24F8-4F57-9C85-AC58483D24E9}" type="pres">
      <dgm:prSet presAssocID="{72806904-C1E5-4900-A7D7-B6F5B5D82DB3}" presName="vSp" presStyleCnt="0"/>
      <dgm:spPr/>
    </dgm:pt>
    <dgm:pt modelId="{53C67414-4E5D-494E-ACE1-2B9BC47F7D68}" type="pres">
      <dgm:prSet presAssocID="{9C136B3B-2B37-44BE-BDD1-90320C722C06}" presName="horFlow" presStyleCnt="0"/>
      <dgm:spPr/>
    </dgm:pt>
    <dgm:pt modelId="{134629C9-5EF2-4146-850D-611610FAAABE}" type="pres">
      <dgm:prSet presAssocID="{9C136B3B-2B37-44BE-BDD1-90320C722C06}" presName="bigChev" presStyleLbl="node1" presStyleIdx="3" presStyleCnt="4"/>
      <dgm:spPr/>
      <dgm:t>
        <a:bodyPr/>
        <a:lstStyle/>
        <a:p>
          <a:endParaRPr lang="en-US"/>
        </a:p>
      </dgm:t>
    </dgm:pt>
    <dgm:pt modelId="{939E2A5F-8640-4A8E-8D66-95681E93AC25}" type="pres">
      <dgm:prSet presAssocID="{9F89D215-34AE-4AC8-9593-508153F2DC04}" presName="parTrans" presStyleCnt="0"/>
      <dgm:spPr/>
    </dgm:pt>
    <dgm:pt modelId="{32C5B546-07A1-46E6-B486-D3C59B1D0BE7}" type="pres">
      <dgm:prSet presAssocID="{EFFD35A9-E7F9-4FEB-9E11-9A5D4E7E6E97}" presName="node" presStyleLbl="alignAccFollowNode1" presStyleIdx="6" presStyleCnt="9">
        <dgm:presLayoutVars>
          <dgm:bulletEnabled val="1"/>
        </dgm:presLayoutVars>
      </dgm:prSet>
      <dgm:spPr/>
      <dgm:t>
        <a:bodyPr/>
        <a:lstStyle/>
        <a:p>
          <a:endParaRPr lang="en-US"/>
        </a:p>
      </dgm:t>
    </dgm:pt>
    <dgm:pt modelId="{AE4F668F-E58E-4628-92DD-AD4474075E95}" type="pres">
      <dgm:prSet presAssocID="{A9F07C34-1B7A-409A-9F36-EFAEE2727BEE}" presName="sibTrans" presStyleCnt="0"/>
      <dgm:spPr/>
    </dgm:pt>
    <dgm:pt modelId="{E96BBBA3-49AC-4338-A0A7-E05F22309D75}" type="pres">
      <dgm:prSet presAssocID="{0949D142-3CA0-479C-870B-2253B3D8F3FE}" presName="node" presStyleLbl="alignAccFollowNode1" presStyleIdx="7" presStyleCnt="9">
        <dgm:presLayoutVars>
          <dgm:bulletEnabled val="1"/>
        </dgm:presLayoutVars>
      </dgm:prSet>
      <dgm:spPr/>
      <dgm:t>
        <a:bodyPr/>
        <a:lstStyle/>
        <a:p>
          <a:endParaRPr lang="en-US"/>
        </a:p>
      </dgm:t>
    </dgm:pt>
    <dgm:pt modelId="{E4EC264F-502B-49C7-ACFC-8EE0E819CA9F}" type="pres">
      <dgm:prSet presAssocID="{0293CC4A-0B20-4D59-AA47-120783801E21}" presName="sibTrans" presStyleCnt="0"/>
      <dgm:spPr/>
    </dgm:pt>
    <dgm:pt modelId="{33EA88B2-C24E-4CF0-A0F0-6110A15BD255}" type="pres">
      <dgm:prSet presAssocID="{A44865D1-7BC7-47A7-B159-C3BEB88CAD57}" presName="node" presStyleLbl="alignAccFollowNode1" presStyleIdx="8" presStyleCnt="9">
        <dgm:presLayoutVars>
          <dgm:bulletEnabled val="1"/>
        </dgm:presLayoutVars>
      </dgm:prSet>
      <dgm:spPr/>
      <dgm:t>
        <a:bodyPr/>
        <a:lstStyle/>
        <a:p>
          <a:endParaRPr lang="en-US"/>
        </a:p>
      </dgm:t>
    </dgm:pt>
  </dgm:ptLst>
  <dgm:cxnLst>
    <dgm:cxn modelId="{BA7126E8-04C1-488C-AE0B-4387F8964888}" type="presOf" srcId="{3FEA6834-7148-422E-971D-8D189EEA5BA5}" destId="{09AAABA9-ABFF-4052-811C-F24190D5B468}" srcOrd="0" destOrd="0" presId="urn:microsoft.com/office/officeart/2005/8/layout/lProcess3"/>
    <dgm:cxn modelId="{3FDA9ADC-C261-48F3-8091-0E7AEA15901D}" type="presOf" srcId="{E521C097-270A-4077-9DEE-3217A8CD9D42}" destId="{8B401F40-4F53-454F-8301-1F65F14EBEB6}" srcOrd="0" destOrd="0" presId="urn:microsoft.com/office/officeart/2005/8/layout/lProcess3"/>
    <dgm:cxn modelId="{129EF8F8-FA18-4122-87CF-FC51F5325542}" type="presOf" srcId="{A44865D1-7BC7-47A7-B159-C3BEB88CAD57}" destId="{33EA88B2-C24E-4CF0-A0F0-6110A15BD255}" srcOrd="0" destOrd="0" presId="urn:microsoft.com/office/officeart/2005/8/layout/lProcess3"/>
    <dgm:cxn modelId="{EFBDF56A-6B87-48B2-8526-CBC358172977}" type="presOf" srcId="{0949D142-3CA0-479C-870B-2253B3D8F3FE}" destId="{E96BBBA3-49AC-4338-A0A7-E05F22309D75}" srcOrd="0" destOrd="0" presId="urn:microsoft.com/office/officeart/2005/8/layout/lProcess3"/>
    <dgm:cxn modelId="{F89DF027-3DAD-464E-88C5-61D23980CC25}" type="presOf" srcId="{9C136B3B-2B37-44BE-BDD1-90320C722C06}" destId="{134629C9-5EF2-4146-850D-611610FAAABE}" srcOrd="0" destOrd="0" presId="urn:microsoft.com/office/officeart/2005/8/layout/lProcess3"/>
    <dgm:cxn modelId="{2454B5B7-5CFE-4744-AB21-92A66E5EB6E4}" srcId="{AE7AAC19-C95D-4DF6-AD59-6EE68A31E90A}" destId="{01B893B7-E305-4AB0-B414-ABCC175E06E9}" srcOrd="1" destOrd="0" parTransId="{8C1E2337-6F87-49DE-B229-D35F082EFF5A}" sibTransId="{7C76057D-380A-4B06-9657-FDBFF6DE9C2A}"/>
    <dgm:cxn modelId="{B7EB7BEA-0C9E-423D-9796-761AE4403615}" type="presOf" srcId="{EFFD35A9-E7F9-4FEB-9E11-9A5D4E7E6E97}" destId="{32C5B546-07A1-46E6-B486-D3C59B1D0BE7}" srcOrd="0" destOrd="0" presId="urn:microsoft.com/office/officeart/2005/8/layout/lProcess3"/>
    <dgm:cxn modelId="{98369A24-6353-48A7-B1B3-809429B0A72E}" type="presOf" srcId="{CDDEBDE9-45A2-4F5E-817D-3816C4237724}" destId="{9DB42225-3298-4F86-A1B4-D1E10087F9BA}" srcOrd="0" destOrd="0" presId="urn:microsoft.com/office/officeart/2005/8/layout/lProcess3"/>
    <dgm:cxn modelId="{8189B13E-AE86-477E-88D1-4995ECFA12D5}" srcId="{9C136B3B-2B37-44BE-BDD1-90320C722C06}" destId="{EFFD35A9-E7F9-4FEB-9E11-9A5D4E7E6E97}" srcOrd="0" destOrd="0" parTransId="{9F89D215-34AE-4AC8-9593-508153F2DC04}" sibTransId="{A9F07C34-1B7A-409A-9F36-EFAEE2727BEE}"/>
    <dgm:cxn modelId="{744118E7-D904-48A4-83A7-50ED827C73E1}" type="presOf" srcId="{E95533C3-7ADF-4526-9ED4-12A7416B1650}" destId="{E8A9CA3B-8499-4FD4-A7DA-0034C8E895BC}" srcOrd="0" destOrd="0" presId="urn:microsoft.com/office/officeart/2005/8/layout/lProcess3"/>
    <dgm:cxn modelId="{17356F4E-BCB1-4FAD-A3EC-575CFE8FE646}" srcId="{9C136B3B-2B37-44BE-BDD1-90320C722C06}" destId="{0949D142-3CA0-479C-870B-2253B3D8F3FE}" srcOrd="1" destOrd="0" parTransId="{72E33D6B-14E8-4B4A-AA2E-AE6F14DD1AE6}" sibTransId="{0293CC4A-0B20-4D59-AA47-120783801E21}"/>
    <dgm:cxn modelId="{4EF0D218-D8B9-4C13-8C6C-7DD6E41F0111}" srcId="{AE7AAC19-C95D-4DF6-AD59-6EE68A31E90A}" destId="{3FEA6834-7148-422E-971D-8D189EEA5BA5}" srcOrd="0" destOrd="0" parTransId="{190334CD-7D5D-4715-960D-80D011FEF263}" sibTransId="{309CB7E4-1D88-461B-9A7C-CE426874B95B}"/>
    <dgm:cxn modelId="{C05E1D48-70A6-4FAE-A6DC-A57D9089F0F1}" srcId="{066327DA-7687-4296-A5D2-AEE2D7550463}" destId="{AE7AAC19-C95D-4DF6-AD59-6EE68A31E90A}" srcOrd="1" destOrd="0" parTransId="{654701F7-EE39-4923-BA28-C4A9DE57A6DC}" sibTransId="{FCEB003A-E96D-4BAC-95FA-9ABC76EAA1EB}"/>
    <dgm:cxn modelId="{6B60FE9D-6EA2-4967-A79B-29B522FECD25}" type="presOf" srcId="{01B893B7-E305-4AB0-B414-ABCC175E06E9}" destId="{9E9B9F64-F23E-4899-A5C7-59A9F5335D88}" srcOrd="0" destOrd="0" presId="urn:microsoft.com/office/officeart/2005/8/layout/lProcess3"/>
    <dgm:cxn modelId="{2DF4F6B3-58D7-4C6A-9C3F-F7EB1004381C}" srcId="{066327DA-7687-4296-A5D2-AEE2D7550463}" destId="{72806904-C1E5-4900-A7D7-B6F5B5D82DB3}" srcOrd="2" destOrd="0" parTransId="{0FB63CF0-19BD-49FA-A48E-B53BF4F8FBBE}" sibTransId="{9097F4FE-7240-46CD-8474-ACF008113F8A}"/>
    <dgm:cxn modelId="{47A5FAE3-2C3D-4E19-83A5-F89C0AAC00F9}" type="presOf" srcId="{9CB6906D-1DA6-475E-80DE-6CD60B49D62D}" destId="{3962ECD3-D7B9-4824-8936-CB71E69ED91B}" srcOrd="0" destOrd="0" presId="urn:microsoft.com/office/officeart/2005/8/layout/lProcess3"/>
    <dgm:cxn modelId="{CB80891B-CFC1-4DD1-9488-C759CAB54AE4}" srcId="{9CB6906D-1DA6-475E-80DE-6CD60B49D62D}" destId="{E521C097-270A-4077-9DEE-3217A8CD9D42}" srcOrd="1" destOrd="0" parTransId="{EA5E457D-9CEF-4E4E-B349-6C4E2595F68C}" sibTransId="{161C1E3A-1A7E-4FC2-9018-9567DF46B635}"/>
    <dgm:cxn modelId="{DA84EFE4-770E-412E-AE23-5134431C2A6A}" srcId="{066327DA-7687-4296-A5D2-AEE2D7550463}" destId="{9CB6906D-1DA6-475E-80DE-6CD60B49D62D}" srcOrd="0" destOrd="0" parTransId="{FD43FC4C-71BB-49DF-9BD2-7CBDB4987476}" sibTransId="{A58D4A3F-3C2A-4058-8121-B821E30B487C}"/>
    <dgm:cxn modelId="{1C6FA170-8D76-4A38-A810-C44466DDDB26}" srcId="{9C136B3B-2B37-44BE-BDD1-90320C722C06}" destId="{A44865D1-7BC7-47A7-B159-C3BEB88CAD57}" srcOrd="2" destOrd="0" parTransId="{A43B904F-1267-4DA5-ABC9-48E98D64446B}" sibTransId="{D2EE82A2-4F6D-471E-BA55-46B8C156591B}"/>
    <dgm:cxn modelId="{59CA4BD7-22C9-4DA8-BD63-157CC37C7523}" srcId="{72806904-C1E5-4900-A7D7-B6F5B5D82DB3}" destId="{969742E6-C5D8-400C-BF99-85D756025B39}" srcOrd="1" destOrd="0" parTransId="{1BBEA302-F711-4E16-BDFD-2BEB66BEB3A3}" sibTransId="{E4FCBB82-11D8-4EDE-8BA2-6F88C8101E17}"/>
    <dgm:cxn modelId="{FD2601C9-0A1B-4220-85C3-4C86B22EB205}" type="presOf" srcId="{AE7AAC19-C95D-4DF6-AD59-6EE68A31E90A}" destId="{1D67A5DE-D0E2-4189-986D-10E27EAF0155}" srcOrd="0" destOrd="0" presId="urn:microsoft.com/office/officeart/2005/8/layout/lProcess3"/>
    <dgm:cxn modelId="{D5213EC6-88CB-415C-B128-B5521DCD8B86}" srcId="{72806904-C1E5-4900-A7D7-B6F5B5D82DB3}" destId="{E95533C3-7ADF-4526-9ED4-12A7416B1650}" srcOrd="0" destOrd="0" parTransId="{EED40A93-FE22-433D-A255-E8DF228A3351}" sibTransId="{51E6DD03-1A19-4F70-93D0-AE1B6C3AD7BD}"/>
    <dgm:cxn modelId="{931194EC-9F34-4BB0-BD69-8B3AC8B20C91}" type="presOf" srcId="{969742E6-C5D8-400C-BF99-85D756025B39}" destId="{25E3DF3D-A3C6-4BAA-BA21-64AC0EFD2F0C}" srcOrd="0" destOrd="0" presId="urn:microsoft.com/office/officeart/2005/8/layout/lProcess3"/>
    <dgm:cxn modelId="{B7092AB3-0049-4DF1-BD7B-C21CE7935B3C}" srcId="{9CB6906D-1DA6-475E-80DE-6CD60B49D62D}" destId="{CDDEBDE9-45A2-4F5E-817D-3816C4237724}" srcOrd="0" destOrd="0" parTransId="{8B5BA7F0-E603-47BD-B5A2-1C1942479542}" sibTransId="{6C76EE2A-2A7D-4FD3-B7A7-C6BDC3D8EFB8}"/>
    <dgm:cxn modelId="{832EED1B-79A2-48FF-8D56-F4F7CC13795A}" srcId="{066327DA-7687-4296-A5D2-AEE2D7550463}" destId="{9C136B3B-2B37-44BE-BDD1-90320C722C06}" srcOrd="3" destOrd="0" parTransId="{D36B37CF-4BE2-4B66-A919-172164E3CAED}" sibTransId="{C80CDD0A-382C-4E7A-93BE-CD7F98C74845}"/>
    <dgm:cxn modelId="{F1390073-5F88-48AE-935A-5C3A6944FD04}" type="presOf" srcId="{066327DA-7687-4296-A5D2-AEE2D7550463}" destId="{1733F225-26AE-465F-A2DB-5F414FABAA67}" srcOrd="0" destOrd="0" presId="urn:microsoft.com/office/officeart/2005/8/layout/lProcess3"/>
    <dgm:cxn modelId="{B6F63918-13B9-4B43-BD18-0745B4E0832E}" type="presOf" srcId="{72806904-C1E5-4900-A7D7-B6F5B5D82DB3}" destId="{8C31DD98-D794-49CA-A68A-8E7514A4CF3C}" srcOrd="0" destOrd="0" presId="urn:microsoft.com/office/officeart/2005/8/layout/lProcess3"/>
    <dgm:cxn modelId="{E69F6FE2-B0B5-4109-AF99-DFB5CD78218D}" type="presParOf" srcId="{1733F225-26AE-465F-A2DB-5F414FABAA67}" destId="{F2B2952F-67C9-4E0B-BAB4-D6BFEF9BD8CF}" srcOrd="0" destOrd="0" presId="urn:microsoft.com/office/officeart/2005/8/layout/lProcess3"/>
    <dgm:cxn modelId="{34EDFA8B-0043-4107-BFBC-88589760CA9D}" type="presParOf" srcId="{F2B2952F-67C9-4E0B-BAB4-D6BFEF9BD8CF}" destId="{3962ECD3-D7B9-4824-8936-CB71E69ED91B}" srcOrd="0" destOrd="0" presId="urn:microsoft.com/office/officeart/2005/8/layout/lProcess3"/>
    <dgm:cxn modelId="{F05E2AAD-97A7-47DF-B018-3815E17D313D}" type="presParOf" srcId="{F2B2952F-67C9-4E0B-BAB4-D6BFEF9BD8CF}" destId="{EC9F895F-3975-4D9F-9360-E39D875A05EA}" srcOrd="1" destOrd="0" presId="urn:microsoft.com/office/officeart/2005/8/layout/lProcess3"/>
    <dgm:cxn modelId="{5C43A1F9-6FDA-47A1-BB87-00B61EDC355B}" type="presParOf" srcId="{F2B2952F-67C9-4E0B-BAB4-D6BFEF9BD8CF}" destId="{9DB42225-3298-4F86-A1B4-D1E10087F9BA}" srcOrd="2" destOrd="0" presId="urn:microsoft.com/office/officeart/2005/8/layout/lProcess3"/>
    <dgm:cxn modelId="{458C1D20-D53C-4716-A269-3F9FA3E32DC4}" type="presParOf" srcId="{F2B2952F-67C9-4E0B-BAB4-D6BFEF9BD8CF}" destId="{A5CB8CD8-0450-48F9-B438-38A7A1E6A1E2}" srcOrd="3" destOrd="0" presId="urn:microsoft.com/office/officeart/2005/8/layout/lProcess3"/>
    <dgm:cxn modelId="{A979D7CD-5947-40E8-8F67-59F27975E606}" type="presParOf" srcId="{F2B2952F-67C9-4E0B-BAB4-D6BFEF9BD8CF}" destId="{8B401F40-4F53-454F-8301-1F65F14EBEB6}" srcOrd="4" destOrd="0" presId="urn:microsoft.com/office/officeart/2005/8/layout/lProcess3"/>
    <dgm:cxn modelId="{2F112B8E-E300-42D7-96CA-54533FFCC8AC}" type="presParOf" srcId="{1733F225-26AE-465F-A2DB-5F414FABAA67}" destId="{67E9D88D-CC09-48A3-89D5-6A96388AD545}" srcOrd="1" destOrd="0" presId="urn:microsoft.com/office/officeart/2005/8/layout/lProcess3"/>
    <dgm:cxn modelId="{02250834-B0D6-4238-A53B-8730206C5826}" type="presParOf" srcId="{1733F225-26AE-465F-A2DB-5F414FABAA67}" destId="{46EA01B7-25E6-4012-8622-A70F31D19B96}" srcOrd="2" destOrd="0" presId="urn:microsoft.com/office/officeart/2005/8/layout/lProcess3"/>
    <dgm:cxn modelId="{0B4ECECC-E4DD-463E-A81A-3873C4A7592F}" type="presParOf" srcId="{46EA01B7-25E6-4012-8622-A70F31D19B96}" destId="{1D67A5DE-D0E2-4189-986D-10E27EAF0155}" srcOrd="0" destOrd="0" presId="urn:microsoft.com/office/officeart/2005/8/layout/lProcess3"/>
    <dgm:cxn modelId="{DB03FAFF-72D8-481A-818F-7E9B50BA968D}" type="presParOf" srcId="{46EA01B7-25E6-4012-8622-A70F31D19B96}" destId="{938CE5C5-B568-4AB9-B765-6E19CEB9A89A}" srcOrd="1" destOrd="0" presId="urn:microsoft.com/office/officeart/2005/8/layout/lProcess3"/>
    <dgm:cxn modelId="{1FA456B4-A056-4C93-AC95-128208A3383F}" type="presParOf" srcId="{46EA01B7-25E6-4012-8622-A70F31D19B96}" destId="{09AAABA9-ABFF-4052-811C-F24190D5B468}" srcOrd="2" destOrd="0" presId="urn:microsoft.com/office/officeart/2005/8/layout/lProcess3"/>
    <dgm:cxn modelId="{87FBE783-C4AB-410F-9995-299FE3953B2D}" type="presParOf" srcId="{46EA01B7-25E6-4012-8622-A70F31D19B96}" destId="{7B273C28-1B58-418C-9C77-6C469DADAD9E}" srcOrd="3" destOrd="0" presId="urn:microsoft.com/office/officeart/2005/8/layout/lProcess3"/>
    <dgm:cxn modelId="{93B4FE4C-69DD-4311-AB07-ED98D9101373}" type="presParOf" srcId="{46EA01B7-25E6-4012-8622-A70F31D19B96}" destId="{9E9B9F64-F23E-4899-A5C7-59A9F5335D88}" srcOrd="4" destOrd="0" presId="urn:microsoft.com/office/officeart/2005/8/layout/lProcess3"/>
    <dgm:cxn modelId="{1C3FEFC6-DDFB-478F-B05F-DD22C7B7034F}" type="presParOf" srcId="{1733F225-26AE-465F-A2DB-5F414FABAA67}" destId="{9BBD17AA-F875-42B9-93E1-E954C33F9CCB}" srcOrd="3" destOrd="0" presId="urn:microsoft.com/office/officeart/2005/8/layout/lProcess3"/>
    <dgm:cxn modelId="{A155D9A8-C680-4D3D-9DF5-D758F28A1494}" type="presParOf" srcId="{1733F225-26AE-465F-A2DB-5F414FABAA67}" destId="{B68E0F3C-11E3-4298-9ACF-CB364B8BFEA1}" srcOrd="4" destOrd="0" presId="urn:microsoft.com/office/officeart/2005/8/layout/lProcess3"/>
    <dgm:cxn modelId="{BEB27BF8-F322-4CCC-8965-8E62E6238F1A}" type="presParOf" srcId="{B68E0F3C-11E3-4298-9ACF-CB364B8BFEA1}" destId="{8C31DD98-D794-49CA-A68A-8E7514A4CF3C}" srcOrd="0" destOrd="0" presId="urn:microsoft.com/office/officeart/2005/8/layout/lProcess3"/>
    <dgm:cxn modelId="{FDF9CA3F-3F13-4A99-AFAF-346B27F1B73B}" type="presParOf" srcId="{B68E0F3C-11E3-4298-9ACF-CB364B8BFEA1}" destId="{A7F0856E-3B67-44C7-ADCC-DACF63D9CD42}" srcOrd="1" destOrd="0" presId="urn:microsoft.com/office/officeart/2005/8/layout/lProcess3"/>
    <dgm:cxn modelId="{613D79BC-85E8-498C-870C-F141442F8931}" type="presParOf" srcId="{B68E0F3C-11E3-4298-9ACF-CB364B8BFEA1}" destId="{E8A9CA3B-8499-4FD4-A7DA-0034C8E895BC}" srcOrd="2" destOrd="0" presId="urn:microsoft.com/office/officeart/2005/8/layout/lProcess3"/>
    <dgm:cxn modelId="{74855AF6-CC2B-42B2-A199-CDD4118A6661}" type="presParOf" srcId="{B68E0F3C-11E3-4298-9ACF-CB364B8BFEA1}" destId="{4A18BE4B-BC4F-4376-AE29-87B127AAA35D}" srcOrd="3" destOrd="0" presId="urn:microsoft.com/office/officeart/2005/8/layout/lProcess3"/>
    <dgm:cxn modelId="{99F4100B-90A0-43C3-824F-C81E9B2F1932}" type="presParOf" srcId="{B68E0F3C-11E3-4298-9ACF-CB364B8BFEA1}" destId="{25E3DF3D-A3C6-4BAA-BA21-64AC0EFD2F0C}" srcOrd="4" destOrd="0" presId="urn:microsoft.com/office/officeart/2005/8/layout/lProcess3"/>
    <dgm:cxn modelId="{14C6063D-DD5E-48F6-A126-902A638C5200}" type="presParOf" srcId="{1733F225-26AE-465F-A2DB-5F414FABAA67}" destId="{075D2AD4-24F8-4F57-9C85-AC58483D24E9}" srcOrd="5" destOrd="0" presId="urn:microsoft.com/office/officeart/2005/8/layout/lProcess3"/>
    <dgm:cxn modelId="{0E06C1A4-03DC-4E70-B392-FC51B4834F73}" type="presParOf" srcId="{1733F225-26AE-465F-A2DB-5F414FABAA67}" destId="{53C67414-4E5D-494E-ACE1-2B9BC47F7D68}" srcOrd="6" destOrd="0" presId="urn:microsoft.com/office/officeart/2005/8/layout/lProcess3"/>
    <dgm:cxn modelId="{929AA560-D58A-4012-AD8A-30770873267E}" type="presParOf" srcId="{53C67414-4E5D-494E-ACE1-2B9BC47F7D68}" destId="{134629C9-5EF2-4146-850D-611610FAAABE}" srcOrd="0" destOrd="0" presId="urn:microsoft.com/office/officeart/2005/8/layout/lProcess3"/>
    <dgm:cxn modelId="{CFC12590-2009-463F-B01E-55374E92F370}" type="presParOf" srcId="{53C67414-4E5D-494E-ACE1-2B9BC47F7D68}" destId="{939E2A5F-8640-4A8E-8D66-95681E93AC25}" srcOrd="1" destOrd="0" presId="urn:microsoft.com/office/officeart/2005/8/layout/lProcess3"/>
    <dgm:cxn modelId="{CE4B508F-A28E-4BAE-8754-55A2FF970045}" type="presParOf" srcId="{53C67414-4E5D-494E-ACE1-2B9BC47F7D68}" destId="{32C5B546-07A1-46E6-B486-D3C59B1D0BE7}" srcOrd="2" destOrd="0" presId="urn:microsoft.com/office/officeart/2005/8/layout/lProcess3"/>
    <dgm:cxn modelId="{6EFA4875-38A1-4BEB-8B22-0DD92E81F654}" type="presParOf" srcId="{53C67414-4E5D-494E-ACE1-2B9BC47F7D68}" destId="{AE4F668F-E58E-4628-92DD-AD4474075E95}" srcOrd="3" destOrd="0" presId="urn:microsoft.com/office/officeart/2005/8/layout/lProcess3"/>
    <dgm:cxn modelId="{0216BC16-1E0E-4969-A21E-434A3C9ABC14}" type="presParOf" srcId="{53C67414-4E5D-494E-ACE1-2B9BC47F7D68}" destId="{E96BBBA3-49AC-4338-A0A7-E05F22309D75}" srcOrd="4" destOrd="0" presId="urn:microsoft.com/office/officeart/2005/8/layout/lProcess3"/>
    <dgm:cxn modelId="{DEA750E1-5579-4EB1-9B81-A6C8B074799B}" type="presParOf" srcId="{53C67414-4E5D-494E-ACE1-2B9BC47F7D68}" destId="{E4EC264F-502B-49C7-ACFC-8EE0E819CA9F}" srcOrd="5" destOrd="0" presId="urn:microsoft.com/office/officeart/2005/8/layout/lProcess3"/>
    <dgm:cxn modelId="{75178D0D-9E45-46F4-BFAD-4332ADB72891}" type="presParOf" srcId="{53C67414-4E5D-494E-ACE1-2B9BC47F7D68}" destId="{33EA88B2-C24E-4CF0-A0F0-6110A15BD255}"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29207-02E1-4693-91DD-D5563C62497A}">
      <dsp:nvSpPr>
        <dsp:cNvPr id="0" name=""/>
        <dsp:cNvSpPr/>
      </dsp:nvSpPr>
      <dsp:spPr>
        <a:xfrm rot="16200000">
          <a:off x="895319" y="-895319"/>
          <a:ext cx="2608323" cy="4398962"/>
        </a:xfrm>
        <a:prstGeom prst="round1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t>Excess NDTL</a:t>
          </a:r>
          <a:endParaRPr lang="en-US" sz="3200" kern="1200" dirty="0"/>
        </a:p>
        <a:p>
          <a:pPr marL="285750" lvl="1" indent="-285750" algn="l" defTabSz="1244600">
            <a:lnSpc>
              <a:spcPct val="90000"/>
            </a:lnSpc>
            <a:spcBef>
              <a:spcPct val="0"/>
            </a:spcBef>
            <a:spcAft>
              <a:spcPct val="15000"/>
            </a:spcAft>
            <a:buChar char="••"/>
          </a:pPr>
          <a:r>
            <a:rPr lang="en-US" sz="2800" kern="1200" dirty="0" smtClean="0"/>
            <a:t>By Demonetization</a:t>
          </a:r>
          <a:endParaRPr lang="en-US" sz="2800" kern="1200" dirty="0"/>
        </a:p>
      </dsp:txBody>
      <dsp:txXfrm rot="5400000">
        <a:off x="-1" y="1"/>
        <a:ext cx="4398962" cy="1956242"/>
      </dsp:txXfrm>
    </dsp:sp>
    <dsp:sp modelId="{DCCCDC73-60E4-4CB7-AB2E-66211FE7E39E}">
      <dsp:nvSpPr>
        <dsp:cNvPr id="0" name=""/>
        <dsp:cNvSpPr/>
      </dsp:nvSpPr>
      <dsp:spPr>
        <a:xfrm>
          <a:off x="4398962" y="0"/>
          <a:ext cx="4398962" cy="2608323"/>
        </a:xfrm>
        <a:prstGeom prst="round1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36" tIns="199136" rIns="199136" bIns="199136" numCol="1" spcCol="1270" anchor="t" anchorCtr="0">
          <a:noAutofit/>
        </a:bodyPr>
        <a:lstStyle/>
        <a:p>
          <a:pPr lvl="0" algn="l" defTabSz="1244600">
            <a:lnSpc>
              <a:spcPct val="90000"/>
            </a:lnSpc>
            <a:spcBef>
              <a:spcPct val="0"/>
            </a:spcBef>
            <a:spcAft>
              <a:spcPct val="35000"/>
            </a:spcAft>
          </a:pPr>
          <a:r>
            <a:rPr lang="en-US" sz="2800" kern="1200" dirty="0" smtClean="0"/>
            <a:t>Lending Rates ▼</a:t>
          </a:r>
          <a:endParaRPr lang="en-US" sz="2800" kern="1200" dirty="0"/>
        </a:p>
        <a:p>
          <a:pPr marL="228600" lvl="1" indent="-228600" algn="l" defTabSz="1066800">
            <a:lnSpc>
              <a:spcPct val="90000"/>
            </a:lnSpc>
            <a:spcBef>
              <a:spcPct val="0"/>
            </a:spcBef>
            <a:spcAft>
              <a:spcPct val="15000"/>
            </a:spcAft>
            <a:buChar char="••"/>
          </a:pPr>
          <a:r>
            <a:rPr lang="en-US" sz="2400" kern="1200" dirty="0" smtClean="0"/>
            <a:t>Personal loans -&gt; speculative investment; gold-diamond: CAD</a:t>
          </a:r>
          <a:endParaRPr lang="en-US" sz="2400" kern="1200" dirty="0"/>
        </a:p>
        <a:p>
          <a:pPr marL="228600" lvl="1" indent="-228600" algn="l" defTabSz="1066800">
            <a:lnSpc>
              <a:spcPct val="90000"/>
            </a:lnSpc>
            <a:spcBef>
              <a:spcPct val="0"/>
            </a:spcBef>
            <a:spcAft>
              <a:spcPct val="15000"/>
            </a:spcAft>
            <a:buChar char="••"/>
          </a:pPr>
          <a:r>
            <a:rPr lang="en-US" sz="2400" kern="1200" dirty="0" smtClean="0"/>
            <a:t>foreign outflow exchange rate problems</a:t>
          </a:r>
          <a:endParaRPr lang="en-US" sz="2400" kern="1200" dirty="0"/>
        </a:p>
      </dsp:txBody>
      <dsp:txXfrm>
        <a:off x="4398962" y="0"/>
        <a:ext cx="4398962" cy="1956242"/>
      </dsp:txXfrm>
    </dsp:sp>
    <dsp:sp modelId="{18814ABC-32AD-4C3A-8173-8E0491DC1110}">
      <dsp:nvSpPr>
        <dsp:cNvPr id="0" name=""/>
        <dsp:cNvSpPr/>
      </dsp:nvSpPr>
      <dsp:spPr>
        <a:xfrm rot="10800000">
          <a:off x="0" y="2608323"/>
          <a:ext cx="4398962" cy="2608323"/>
        </a:xfrm>
        <a:prstGeom prst="round1Rect">
          <a:avLst/>
        </a:prstGeom>
        <a:solidFill>
          <a:schemeClr val="accent2">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8920" tIns="248920" rIns="248920" bIns="248920" numCol="1" spcCol="1270" anchor="t" anchorCtr="0">
          <a:noAutofit/>
        </a:bodyPr>
        <a:lstStyle/>
        <a:p>
          <a:pPr lvl="0" algn="l" defTabSz="1555750">
            <a:lnSpc>
              <a:spcPct val="90000"/>
            </a:lnSpc>
            <a:spcBef>
              <a:spcPct val="0"/>
            </a:spcBef>
            <a:spcAft>
              <a:spcPct val="35000"/>
            </a:spcAft>
          </a:pPr>
          <a:r>
            <a:rPr lang="en-US" sz="3500" kern="1200" dirty="0" smtClean="0"/>
            <a:t>SLR Raise [20%-&gt;40%]</a:t>
          </a:r>
          <a:endParaRPr lang="en-US" sz="3500" kern="1200" dirty="0"/>
        </a:p>
        <a:p>
          <a:pPr marL="228600" lvl="1" indent="-228600" algn="l" defTabSz="1200150">
            <a:lnSpc>
              <a:spcPct val="90000"/>
            </a:lnSpc>
            <a:spcBef>
              <a:spcPct val="0"/>
            </a:spcBef>
            <a:spcAft>
              <a:spcPct val="15000"/>
            </a:spcAft>
            <a:buChar char="••"/>
          </a:pPr>
          <a:r>
            <a:rPr lang="en-US" sz="2700" kern="1200" dirty="0" smtClean="0"/>
            <a:t>Sufficient G-Sec …?</a:t>
          </a:r>
          <a:endParaRPr lang="en-US" sz="2700" kern="1200" dirty="0"/>
        </a:p>
        <a:p>
          <a:pPr marL="228600" lvl="1" indent="-228600" algn="l" defTabSz="1200150">
            <a:lnSpc>
              <a:spcPct val="90000"/>
            </a:lnSpc>
            <a:spcBef>
              <a:spcPct val="0"/>
            </a:spcBef>
            <a:spcAft>
              <a:spcPct val="15000"/>
            </a:spcAft>
            <a:buChar char="••"/>
          </a:pPr>
          <a:r>
            <a:rPr lang="en-US" sz="2700" kern="1200" dirty="0" smtClean="0"/>
            <a:t>Gold…CAD</a:t>
          </a:r>
          <a:endParaRPr lang="en-US" sz="2700" kern="1200" dirty="0"/>
        </a:p>
      </dsp:txBody>
      <dsp:txXfrm rot="10800000">
        <a:off x="0" y="3260404"/>
        <a:ext cx="4398962" cy="1956242"/>
      </dsp:txXfrm>
    </dsp:sp>
    <dsp:sp modelId="{C51FCD78-1C38-4A57-9847-28812E9E789B}">
      <dsp:nvSpPr>
        <dsp:cNvPr id="0" name=""/>
        <dsp:cNvSpPr/>
      </dsp:nvSpPr>
      <dsp:spPr>
        <a:xfrm rot="5400000">
          <a:off x="5294282" y="1713004"/>
          <a:ext cx="2608323" cy="4398962"/>
        </a:xfrm>
        <a:prstGeom prst="round1Rect">
          <a:avLst/>
        </a:prstGeom>
        <a:solidFill>
          <a:schemeClr val="accent2">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8920" tIns="248920" rIns="248920" bIns="248920" numCol="1" spcCol="1270" anchor="t" anchorCtr="0">
          <a:noAutofit/>
        </a:bodyPr>
        <a:lstStyle/>
        <a:p>
          <a:pPr lvl="0" algn="l" defTabSz="1555750">
            <a:lnSpc>
              <a:spcPct val="90000"/>
            </a:lnSpc>
            <a:spcBef>
              <a:spcPct val="0"/>
            </a:spcBef>
            <a:spcAft>
              <a:spcPct val="35000"/>
            </a:spcAft>
          </a:pPr>
          <a:r>
            <a:rPr lang="en-US" sz="3500" kern="1200" dirty="0" smtClean="0"/>
            <a:t>CRR raise (4%-40%)</a:t>
          </a:r>
          <a:endParaRPr lang="en-US" sz="3500" kern="1200" dirty="0"/>
        </a:p>
        <a:p>
          <a:pPr marL="228600" lvl="1" indent="-228600" algn="l" defTabSz="1200150">
            <a:lnSpc>
              <a:spcPct val="90000"/>
            </a:lnSpc>
            <a:spcBef>
              <a:spcPct val="0"/>
            </a:spcBef>
            <a:spcAft>
              <a:spcPct val="15000"/>
            </a:spcAft>
            <a:buChar char="••"/>
          </a:pPr>
          <a:r>
            <a:rPr lang="en-US" sz="2700" kern="1200" dirty="0" smtClean="0"/>
            <a:t>Banks make losses (SA/FD)</a:t>
          </a:r>
          <a:endParaRPr lang="en-US" sz="2700" kern="1200" dirty="0"/>
        </a:p>
      </dsp:txBody>
      <dsp:txXfrm rot="-5400000">
        <a:off x="4398962" y="3260404"/>
        <a:ext cx="4398962" cy="1956242"/>
      </dsp:txXfrm>
    </dsp:sp>
    <dsp:sp modelId="{C52EFD6D-6FD7-48E9-9770-D7BFEA7F9479}">
      <dsp:nvSpPr>
        <dsp:cNvPr id="0" name=""/>
        <dsp:cNvSpPr/>
      </dsp:nvSpPr>
      <dsp:spPr>
        <a:xfrm>
          <a:off x="3079273" y="1956242"/>
          <a:ext cx="2639377" cy="1304161"/>
        </a:xfrm>
        <a:prstGeom prst="roundRect">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De</a:t>
          </a:r>
          <a:br>
            <a:rPr lang="en-US" sz="3500" kern="1200" dirty="0" smtClean="0"/>
          </a:br>
          <a:r>
            <a:rPr lang="en-US" sz="3500" kern="1200" dirty="0" smtClean="0"/>
            <a:t>monetization</a:t>
          </a:r>
          <a:endParaRPr lang="en-US" sz="3500" kern="1200" dirty="0"/>
        </a:p>
      </dsp:txBody>
      <dsp:txXfrm>
        <a:off x="3142937" y="2019906"/>
        <a:ext cx="2512049" cy="11768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471B2-A34C-45D8-A833-C442DEAAC1F7}">
      <dsp:nvSpPr>
        <dsp:cNvPr id="0" name=""/>
        <dsp:cNvSpPr/>
      </dsp:nvSpPr>
      <dsp:spPr>
        <a:xfrm>
          <a:off x="2749" y="426288"/>
          <a:ext cx="2680617"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Friday NDTL</a:t>
          </a:r>
          <a:endParaRPr lang="en-US" sz="2700" kern="1200" dirty="0"/>
        </a:p>
      </dsp:txBody>
      <dsp:txXfrm>
        <a:off x="2749" y="426288"/>
        <a:ext cx="2680617" cy="777600"/>
      </dsp:txXfrm>
    </dsp:sp>
    <dsp:sp modelId="{013DFA2D-A43C-4703-B929-1015D19EB692}">
      <dsp:nvSpPr>
        <dsp:cNvPr id="0" name=""/>
        <dsp:cNvSpPr/>
      </dsp:nvSpPr>
      <dsp:spPr>
        <a:xfrm>
          <a:off x="2749" y="1203888"/>
          <a:ext cx="2680617" cy="14822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Demonetization fortnight</a:t>
          </a:r>
          <a:endParaRPr lang="en-US" sz="2700" kern="1200" dirty="0"/>
        </a:p>
      </dsp:txBody>
      <dsp:txXfrm>
        <a:off x="2749" y="1203888"/>
        <a:ext cx="2680617" cy="1482299"/>
      </dsp:txXfrm>
    </dsp:sp>
    <dsp:sp modelId="{FE9D223F-B7B0-46C5-856C-F4B1472FA0FE}">
      <dsp:nvSpPr>
        <dsp:cNvPr id="0" name=""/>
        <dsp:cNvSpPr/>
      </dsp:nvSpPr>
      <dsp:spPr>
        <a:xfrm>
          <a:off x="3058653" y="426288"/>
          <a:ext cx="2680617"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CRR</a:t>
          </a:r>
          <a:endParaRPr lang="en-US" sz="2700" kern="1200" dirty="0"/>
        </a:p>
      </dsp:txBody>
      <dsp:txXfrm>
        <a:off x="3058653" y="426288"/>
        <a:ext cx="2680617" cy="777600"/>
      </dsp:txXfrm>
    </dsp:sp>
    <dsp:sp modelId="{5187AC08-C256-4F8B-B800-D19BB164CD04}">
      <dsp:nvSpPr>
        <dsp:cNvPr id="0" name=""/>
        <dsp:cNvSpPr/>
      </dsp:nvSpPr>
      <dsp:spPr>
        <a:xfrm>
          <a:off x="3058653" y="1203888"/>
          <a:ext cx="2680617" cy="14822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100% absolute.</a:t>
          </a:r>
          <a:endParaRPr lang="en-US" sz="2700" kern="1200" dirty="0"/>
        </a:p>
        <a:p>
          <a:pPr marL="228600" lvl="1" indent="-228600" algn="l" defTabSz="1200150">
            <a:lnSpc>
              <a:spcPct val="90000"/>
            </a:lnSpc>
            <a:spcBef>
              <a:spcPct val="0"/>
            </a:spcBef>
            <a:spcAft>
              <a:spcPct val="15000"/>
            </a:spcAft>
            <a:buChar char="••"/>
          </a:pPr>
          <a:endParaRPr lang="en-US" sz="2700" kern="1200" dirty="0"/>
        </a:p>
      </dsp:txBody>
      <dsp:txXfrm>
        <a:off x="3058653" y="1203888"/>
        <a:ext cx="2680617" cy="1482299"/>
      </dsp:txXfrm>
    </dsp:sp>
    <dsp:sp modelId="{3B8300AC-9C13-4695-8379-D53802C9B2C6}">
      <dsp:nvSpPr>
        <dsp:cNvPr id="0" name=""/>
        <dsp:cNvSpPr/>
      </dsp:nvSpPr>
      <dsp:spPr>
        <a:xfrm>
          <a:off x="6114557" y="426288"/>
          <a:ext cx="2680617"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impact</a:t>
          </a:r>
          <a:endParaRPr lang="en-US" sz="2700" kern="1200" dirty="0"/>
        </a:p>
      </dsp:txBody>
      <dsp:txXfrm>
        <a:off x="6114557" y="426288"/>
        <a:ext cx="2680617" cy="777600"/>
      </dsp:txXfrm>
    </dsp:sp>
    <dsp:sp modelId="{AC8478BB-1BF7-4504-8384-0A4F225BADFC}">
      <dsp:nvSpPr>
        <dsp:cNvPr id="0" name=""/>
        <dsp:cNvSpPr/>
      </dsp:nvSpPr>
      <dsp:spPr>
        <a:xfrm>
          <a:off x="6114557" y="1203888"/>
          <a:ext cx="2680617" cy="14822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Economy standstill</a:t>
          </a:r>
          <a:endParaRPr lang="en-US" sz="2700" kern="1200" dirty="0"/>
        </a:p>
        <a:p>
          <a:pPr marL="228600" lvl="1" indent="-228600" algn="l" defTabSz="1200150">
            <a:lnSpc>
              <a:spcPct val="90000"/>
            </a:lnSpc>
            <a:spcBef>
              <a:spcPct val="0"/>
            </a:spcBef>
            <a:spcAft>
              <a:spcPct val="15000"/>
            </a:spcAft>
            <a:buChar char="••"/>
          </a:pPr>
          <a:r>
            <a:rPr lang="en-US" sz="2700" kern="1200" dirty="0" smtClean="0"/>
            <a:t>So keep 4%</a:t>
          </a:r>
          <a:endParaRPr lang="en-US" sz="2700" kern="1200" dirty="0"/>
        </a:p>
      </dsp:txBody>
      <dsp:txXfrm>
        <a:off x="6114557" y="1203888"/>
        <a:ext cx="2680617" cy="14822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buNone/>
          </a:pPr>
          <a:r>
            <a:rPr lang="en-US" sz="32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111250">
            <a:lnSpc>
              <a:spcPct val="90000"/>
            </a:lnSpc>
            <a:spcBef>
              <a:spcPct val="0"/>
            </a:spcBef>
            <a:spcAft>
              <a:spcPct val="15000"/>
            </a:spcAft>
            <a:buChar char="••"/>
          </a:pPr>
          <a:r>
            <a:rPr lang="en-US" sz="2500" strike="sngStrike" kern="1200" dirty="0" smtClean="0">
              <a:solidFill>
                <a:sysClr val="window" lastClr="FFFFFF"/>
              </a:solidFill>
              <a:latin typeface="Franklin Gothic Medium Cond" panose="020B0606030402020204" pitchFamily="34" charset="0"/>
              <a:ea typeface="+mn-ea"/>
              <a:cs typeface="+mn-cs"/>
            </a:rPr>
            <a:t>Ratios: SLR, CRR, incremental CRR</a:t>
          </a:r>
          <a:endParaRPr lang="en-US" sz="25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111250">
            <a:lnSpc>
              <a:spcPct val="90000"/>
            </a:lnSpc>
            <a:spcBef>
              <a:spcPct val="0"/>
            </a:spcBef>
            <a:spcAft>
              <a:spcPct val="15000"/>
            </a:spcAft>
            <a:buChar char="••"/>
          </a:pPr>
          <a:r>
            <a:rPr lang="en-US" sz="2500" strike="noStrike" kern="1200" dirty="0" smtClean="0">
              <a:solidFill>
                <a:srgbClr val="FFC000"/>
              </a:solidFill>
              <a:latin typeface="Franklin Gothic Medium Cond" panose="020B0606030402020204" pitchFamily="34" charset="0"/>
              <a:ea typeface="+mn-ea"/>
              <a:cs typeface="+mn-cs"/>
            </a:rPr>
            <a:t>OMO &amp; MSS</a:t>
          </a:r>
          <a:endParaRPr lang="en-US" sz="2500" strike="noStrike" kern="1200" dirty="0">
            <a:solidFill>
              <a:srgbClr val="FFC000"/>
            </a:solidFill>
            <a:latin typeface="Franklin Gothic Medium Cond" panose="020B0606030402020204" pitchFamily="34" charset="0"/>
            <a:ea typeface="+mn-ea"/>
            <a:cs typeface="+mn-cs"/>
          </a:endParaRP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Rates: Bank, MSF, LAF [Repo, RR]</a:t>
          </a:r>
        </a:p>
        <a:p>
          <a:pPr marL="228600" lvl="1" indent="-228600" algn="l" defTabSz="1111250">
            <a:lnSpc>
              <a:spcPct val="90000"/>
            </a:lnSpc>
            <a:spcBef>
              <a:spcPct val="0"/>
            </a:spcBef>
            <a:spcAft>
              <a:spcPct val="15000"/>
            </a:spcAft>
            <a:buChar char="••"/>
          </a:pPr>
          <a:r>
            <a:rPr lang="en-US" sz="2500" kern="1200" dirty="0" smtClean="0">
              <a:solidFill>
                <a:sysClr val="window" lastClr="FFFFFF"/>
              </a:solidFill>
              <a:latin typeface="Franklin Gothic Medium Cond" panose="020B0606030402020204" pitchFamily="34" charset="0"/>
              <a:ea typeface="+mn-ea"/>
              <a:cs typeface="+mn-cs"/>
            </a:rPr>
            <a:t>Review of last one year’s policies</a:t>
          </a:r>
          <a:endParaRPr lang="en-US" sz="2500" kern="1200" dirty="0">
            <a:solidFill>
              <a:sysClr val="window" lastClr="FFFFFF"/>
            </a:solidFill>
            <a:latin typeface="Franklin Gothic Medium Cond" panose="020B0606030402020204" pitchFamily="34" charset="0"/>
            <a:ea typeface="+mn-ea"/>
            <a:cs typeface="+mn-cs"/>
          </a:endParaRPr>
        </a:p>
      </dsp:txBody>
      <dsp:txXfrm>
        <a:off x="1599628" y="0"/>
        <a:ext cx="5024429" cy="2748170"/>
      </dsp:txXfrm>
    </dsp:sp>
    <dsp:sp modelId="{1788DC5B-7106-4C6E-91A9-17F5C999B125}">
      <dsp:nvSpPr>
        <dsp:cNvPr id="0" name=""/>
        <dsp:cNvSpPr/>
      </dsp:nvSpPr>
      <dsp:spPr>
        <a:xfrm>
          <a:off x="274817" y="473619"/>
          <a:ext cx="1324811" cy="180093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3022987"/>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buNone/>
          </a:pPr>
          <a:r>
            <a:rPr lang="en-US" sz="32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Margin / LTV </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Consumer Credit control / EMI</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Credit Rationing  /PSL</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Moral Suasion</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Direct Action</a:t>
          </a:r>
        </a:p>
      </dsp:txBody>
      <dsp:txXfrm>
        <a:off x="1599628" y="3022987"/>
        <a:ext cx="5024429" cy="2748170"/>
      </dsp:txXfrm>
    </dsp:sp>
    <dsp:sp modelId="{0699BE69-639C-4ECE-B3BF-B56477592864}">
      <dsp:nvSpPr>
        <dsp:cNvPr id="0" name=""/>
        <dsp:cNvSpPr/>
      </dsp:nvSpPr>
      <dsp:spPr>
        <a:xfrm>
          <a:off x="274817" y="3629311"/>
          <a:ext cx="1324811" cy="153552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2E57A-EC73-4D68-BC13-A04532F6566B}">
      <dsp:nvSpPr>
        <dsp:cNvPr id="0" name=""/>
        <dsp:cNvSpPr/>
      </dsp:nvSpPr>
      <dsp:spPr>
        <a:xfrm>
          <a:off x="5045647" y="2444680"/>
          <a:ext cx="475672" cy="2362294"/>
        </a:xfrm>
        <a:custGeom>
          <a:avLst/>
          <a:gdLst/>
          <a:ahLst/>
          <a:cxnLst/>
          <a:rect l="0" t="0" r="0" b="0"/>
          <a:pathLst>
            <a:path>
              <a:moveTo>
                <a:pt x="0" y="0"/>
              </a:moveTo>
              <a:lnTo>
                <a:pt x="0" y="2362294"/>
              </a:lnTo>
              <a:lnTo>
                <a:pt x="475672" y="2362294"/>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5FF25C8-280F-46A4-BBCF-4C51998B0639}">
      <dsp:nvSpPr>
        <dsp:cNvPr id="0" name=""/>
        <dsp:cNvSpPr/>
      </dsp:nvSpPr>
      <dsp:spPr>
        <a:xfrm>
          <a:off x="5045647" y="2444680"/>
          <a:ext cx="475672" cy="928765"/>
        </a:xfrm>
        <a:custGeom>
          <a:avLst/>
          <a:gdLst/>
          <a:ahLst/>
          <a:cxnLst/>
          <a:rect l="0" t="0" r="0" b="0"/>
          <a:pathLst>
            <a:path>
              <a:moveTo>
                <a:pt x="0" y="0"/>
              </a:moveTo>
              <a:lnTo>
                <a:pt x="0" y="928765"/>
              </a:lnTo>
              <a:lnTo>
                <a:pt x="475672" y="928765"/>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DF6E419-A394-4792-8D05-9B616E4300EC}">
      <dsp:nvSpPr>
        <dsp:cNvPr id="0" name=""/>
        <dsp:cNvSpPr/>
      </dsp:nvSpPr>
      <dsp:spPr>
        <a:xfrm>
          <a:off x="4398962" y="1011151"/>
          <a:ext cx="1915144" cy="424001"/>
        </a:xfrm>
        <a:custGeom>
          <a:avLst/>
          <a:gdLst/>
          <a:ahLst/>
          <a:cxnLst/>
          <a:rect l="0" t="0" r="0" b="0"/>
          <a:pathLst>
            <a:path>
              <a:moveTo>
                <a:pt x="0" y="0"/>
              </a:moveTo>
              <a:lnTo>
                <a:pt x="0" y="212000"/>
              </a:lnTo>
              <a:lnTo>
                <a:pt x="1915144" y="212000"/>
              </a:lnTo>
              <a:lnTo>
                <a:pt x="1915144" y="424001"/>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488640B-95E1-4EE8-9FEA-ACB99C1FE074}">
      <dsp:nvSpPr>
        <dsp:cNvPr id="0" name=""/>
        <dsp:cNvSpPr/>
      </dsp:nvSpPr>
      <dsp:spPr>
        <a:xfrm>
          <a:off x="2601387" y="1011151"/>
          <a:ext cx="1797574" cy="424001"/>
        </a:xfrm>
        <a:custGeom>
          <a:avLst/>
          <a:gdLst/>
          <a:ahLst/>
          <a:cxnLst/>
          <a:rect l="0" t="0" r="0" b="0"/>
          <a:pathLst>
            <a:path>
              <a:moveTo>
                <a:pt x="1797574" y="0"/>
              </a:moveTo>
              <a:lnTo>
                <a:pt x="1797574" y="212000"/>
              </a:lnTo>
              <a:lnTo>
                <a:pt x="0" y="212000"/>
              </a:lnTo>
              <a:lnTo>
                <a:pt x="0" y="424001"/>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C8DFF4F-F0FD-464B-BC8D-87C98163F76E}">
      <dsp:nvSpPr>
        <dsp:cNvPr id="0" name=""/>
        <dsp:cNvSpPr/>
      </dsp:nvSpPr>
      <dsp:spPr>
        <a:xfrm>
          <a:off x="2638457" y="1624"/>
          <a:ext cx="3521009" cy="100952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1689100">
            <a:lnSpc>
              <a:spcPct val="90000"/>
            </a:lnSpc>
            <a:spcBef>
              <a:spcPct val="0"/>
            </a:spcBef>
            <a:spcAft>
              <a:spcPct val="35000"/>
            </a:spcAft>
          </a:pPr>
          <a:r>
            <a:rPr lang="en-US" sz="3800" kern="1200" smtClean="0">
              <a:effectLst>
                <a:outerShdw blurRad="38100" dist="38100" dir="2700000" algn="tl">
                  <a:srgbClr val="000000">
                    <a:alpha val="43137"/>
                  </a:srgbClr>
                </a:outerShdw>
              </a:effectLst>
              <a:latin typeface="Franklin Gothic Demi Cond" panose="020B0706030402020204" pitchFamily="34" charset="0"/>
            </a:rPr>
            <a:t>Financial Market</a:t>
          </a:r>
          <a:endParaRPr lang="en-US" sz="3800" kern="1200" dirty="0">
            <a:effectLst>
              <a:outerShdw blurRad="38100" dist="38100" dir="2700000" algn="tl">
                <a:srgbClr val="000000">
                  <a:alpha val="43137"/>
                </a:srgbClr>
              </a:outerShdw>
            </a:effectLst>
            <a:latin typeface="Franklin Gothic Demi Cond" panose="020B0706030402020204" pitchFamily="34" charset="0"/>
          </a:endParaRPr>
        </a:p>
      </dsp:txBody>
      <dsp:txXfrm>
        <a:off x="2638457" y="1624"/>
        <a:ext cx="3521009" cy="1009527"/>
      </dsp:txXfrm>
    </dsp:sp>
    <dsp:sp modelId="{B3CF5EFF-E956-47E4-A010-C402D7FE2ED7}">
      <dsp:nvSpPr>
        <dsp:cNvPr id="0" name=""/>
        <dsp:cNvSpPr/>
      </dsp:nvSpPr>
      <dsp:spPr>
        <a:xfrm>
          <a:off x="898244" y="1435153"/>
          <a:ext cx="3406287" cy="100952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1689100">
            <a:lnSpc>
              <a:spcPct val="90000"/>
            </a:lnSpc>
            <a:spcBef>
              <a:spcPct val="0"/>
            </a:spcBef>
            <a:spcAft>
              <a:spcPct val="35000"/>
            </a:spcAft>
          </a:pPr>
          <a:r>
            <a:rPr lang="en-US" sz="3800" kern="1200" smtClean="0">
              <a:effectLst>
                <a:outerShdw blurRad="38100" dist="38100" dir="2700000" algn="tl">
                  <a:srgbClr val="000000">
                    <a:alpha val="43137"/>
                  </a:srgbClr>
                </a:outerShdw>
              </a:effectLst>
              <a:latin typeface="Franklin Gothic Demi Cond" panose="020B0706030402020204" pitchFamily="34" charset="0"/>
            </a:rPr>
            <a:t>Money Market</a:t>
          </a:r>
          <a:endParaRPr lang="en-US" sz="3800" kern="1200" dirty="0" smtClean="0">
            <a:effectLst>
              <a:outerShdw blurRad="38100" dist="38100" dir="2700000" algn="tl">
                <a:srgbClr val="000000">
                  <a:alpha val="43137"/>
                </a:srgbClr>
              </a:outerShdw>
            </a:effectLst>
            <a:latin typeface="Franklin Gothic Demi Cond" panose="020B0706030402020204" pitchFamily="34" charset="0"/>
          </a:endParaRPr>
        </a:p>
      </dsp:txBody>
      <dsp:txXfrm>
        <a:off x="898244" y="1435153"/>
        <a:ext cx="3406287" cy="1009527"/>
      </dsp:txXfrm>
    </dsp:sp>
    <dsp:sp modelId="{96789728-D549-4373-937D-63D0D2C099CD}">
      <dsp:nvSpPr>
        <dsp:cNvPr id="0" name=""/>
        <dsp:cNvSpPr/>
      </dsp:nvSpPr>
      <dsp:spPr>
        <a:xfrm>
          <a:off x="4728532" y="1435153"/>
          <a:ext cx="3171148" cy="100952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1689100">
            <a:lnSpc>
              <a:spcPct val="90000"/>
            </a:lnSpc>
            <a:spcBef>
              <a:spcPct val="0"/>
            </a:spcBef>
            <a:spcAft>
              <a:spcPct val="35000"/>
            </a:spcAft>
          </a:pPr>
          <a:r>
            <a:rPr lang="en-US" sz="3800" kern="1200" smtClean="0">
              <a:effectLst>
                <a:outerShdw blurRad="38100" dist="38100" dir="2700000" algn="tl">
                  <a:srgbClr val="000000">
                    <a:alpha val="43137"/>
                  </a:srgbClr>
                </a:outerShdw>
              </a:effectLst>
              <a:latin typeface="Franklin Gothic Demi Cond" panose="020B0706030402020204" pitchFamily="34" charset="0"/>
            </a:rPr>
            <a:t>Capital Market</a:t>
          </a:r>
          <a:endParaRPr lang="en-US" sz="3800" kern="1200" dirty="0">
            <a:effectLst>
              <a:outerShdw blurRad="38100" dist="38100" dir="2700000" algn="tl">
                <a:srgbClr val="000000">
                  <a:alpha val="43137"/>
                </a:srgbClr>
              </a:outerShdw>
            </a:effectLst>
            <a:latin typeface="Franklin Gothic Demi Cond" panose="020B0706030402020204" pitchFamily="34" charset="0"/>
          </a:endParaRPr>
        </a:p>
      </dsp:txBody>
      <dsp:txXfrm>
        <a:off x="4728532" y="1435153"/>
        <a:ext cx="3171148" cy="1009527"/>
      </dsp:txXfrm>
    </dsp:sp>
    <dsp:sp modelId="{64197F07-8635-4222-99BA-82519BE2A513}">
      <dsp:nvSpPr>
        <dsp:cNvPr id="0" name=""/>
        <dsp:cNvSpPr/>
      </dsp:nvSpPr>
      <dsp:spPr>
        <a:xfrm>
          <a:off x="5521319" y="2868682"/>
          <a:ext cx="2019055" cy="10095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1689100">
            <a:lnSpc>
              <a:spcPct val="90000"/>
            </a:lnSpc>
            <a:spcBef>
              <a:spcPct val="0"/>
            </a:spcBef>
            <a:spcAft>
              <a:spcPct val="35000"/>
            </a:spcAft>
          </a:pPr>
          <a:r>
            <a:rPr lang="en-US" sz="3800" kern="1200" dirty="0" smtClean="0">
              <a:effectLst>
                <a:outerShdw blurRad="38100" dist="38100" dir="2700000" algn="tl">
                  <a:srgbClr val="000000">
                    <a:alpha val="43137"/>
                  </a:srgbClr>
                </a:outerShdw>
              </a:effectLst>
              <a:latin typeface="Franklin Gothic Demi Cond" panose="020B0706030402020204" pitchFamily="34" charset="0"/>
            </a:rPr>
            <a:t>Primary</a:t>
          </a:r>
          <a:endParaRPr lang="en-US" sz="3800" kern="1200" dirty="0">
            <a:effectLst>
              <a:outerShdw blurRad="38100" dist="38100" dir="2700000" algn="tl">
                <a:srgbClr val="000000">
                  <a:alpha val="43137"/>
                </a:srgbClr>
              </a:outerShdw>
            </a:effectLst>
            <a:latin typeface="Franklin Gothic Demi Cond" panose="020B0706030402020204" pitchFamily="34" charset="0"/>
          </a:endParaRPr>
        </a:p>
      </dsp:txBody>
      <dsp:txXfrm>
        <a:off x="5521319" y="2868682"/>
        <a:ext cx="2019055" cy="1009527"/>
      </dsp:txXfrm>
    </dsp:sp>
    <dsp:sp modelId="{79C4E884-41B2-4325-B9BC-BA595654B76D}">
      <dsp:nvSpPr>
        <dsp:cNvPr id="0" name=""/>
        <dsp:cNvSpPr/>
      </dsp:nvSpPr>
      <dsp:spPr>
        <a:xfrm>
          <a:off x="5521319" y="4302211"/>
          <a:ext cx="2019055" cy="100952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1689100">
            <a:lnSpc>
              <a:spcPct val="90000"/>
            </a:lnSpc>
            <a:spcBef>
              <a:spcPct val="0"/>
            </a:spcBef>
            <a:spcAft>
              <a:spcPct val="35000"/>
            </a:spcAft>
          </a:pPr>
          <a:r>
            <a:rPr lang="en-US" sz="3800" kern="1200" dirty="0" smtClean="0">
              <a:effectLst>
                <a:outerShdw blurRad="38100" dist="38100" dir="2700000" algn="tl">
                  <a:srgbClr val="000000">
                    <a:alpha val="43137"/>
                  </a:srgbClr>
                </a:outerShdw>
              </a:effectLst>
              <a:latin typeface="Franklin Gothic Demi Cond" panose="020B0706030402020204" pitchFamily="34" charset="0"/>
            </a:rPr>
            <a:t>Secondary</a:t>
          </a:r>
          <a:endParaRPr lang="en-US" sz="3800" kern="1200" dirty="0">
            <a:effectLst>
              <a:outerShdw blurRad="38100" dist="38100" dir="2700000" algn="tl">
                <a:srgbClr val="000000">
                  <a:alpha val="43137"/>
                </a:srgbClr>
              </a:outerShdw>
            </a:effectLst>
            <a:latin typeface="Franklin Gothic Demi Cond" panose="020B0706030402020204" pitchFamily="34" charset="0"/>
          </a:endParaRPr>
        </a:p>
      </dsp:txBody>
      <dsp:txXfrm>
        <a:off x="5521319" y="4302211"/>
        <a:ext cx="2019055" cy="100952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7407B-2AB8-49A8-8AF4-82784044E43D}">
      <dsp:nvSpPr>
        <dsp:cNvPr id="0" name=""/>
        <dsp:cNvSpPr/>
      </dsp:nvSpPr>
      <dsp:spPr>
        <a:xfrm>
          <a:off x="1640756" y="2509"/>
          <a:ext cx="3246306" cy="96213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Combat</a:t>
          </a:r>
          <a:endParaRPr lang="en-US" sz="3500" kern="1200" dirty="0"/>
        </a:p>
      </dsp:txBody>
      <dsp:txXfrm>
        <a:off x="2121826" y="2509"/>
        <a:ext cx="2284167" cy="962139"/>
      </dsp:txXfrm>
    </dsp:sp>
    <dsp:sp modelId="{9BA8E901-4F2C-4413-AEB1-30E519BCC3D8}">
      <dsp:nvSpPr>
        <dsp:cNvPr id="0" name=""/>
        <dsp:cNvSpPr/>
      </dsp:nvSpPr>
      <dsp:spPr>
        <a:xfrm>
          <a:off x="4574367" y="84291"/>
          <a:ext cx="2694434" cy="79857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18415" rIns="0" bIns="18415" numCol="1" spcCol="1270" anchor="ctr" anchorCtr="0">
          <a:noAutofit/>
        </a:bodyPr>
        <a:lstStyle/>
        <a:p>
          <a:pPr lvl="0" algn="ctr" defTabSz="1289050">
            <a:lnSpc>
              <a:spcPct val="90000"/>
            </a:lnSpc>
            <a:spcBef>
              <a:spcPct val="0"/>
            </a:spcBef>
            <a:spcAft>
              <a:spcPct val="35000"/>
            </a:spcAft>
          </a:pPr>
          <a:r>
            <a:rPr lang="en-US" sz="2900" kern="1200" dirty="0" smtClean="0"/>
            <a:t>Inflation</a:t>
          </a:r>
          <a:endParaRPr lang="en-US" sz="2900" kern="1200" dirty="0"/>
        </a:p>
      </dsp:txBody>
      <dsp:txXfrm>
        <a:off x="4973655" y="84291"/>
        <a:ext cx="1895859" cy="798575"/>
      </dsp:txXfrm>
    </dsp:sp>
    <dsp:sp modelId="{F6758218-6559-4511-AFDE-13B4C6505DAE}">
      <dsp:nvSpPr>
        <dsp:cNvPr id="0" name=""/>
        <dsp:cNvSpPr/>
      </dsp:nvSpPr>
      <dsp:spPr>
        <a:xfrm>
          <a:off x="6989300" y="84291"/>
          <a:ext cx="2694434" cy="79857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18415" rIns="0" bIns="18415" numCol="1" spcCol="1270" anchor="ctr" anchorCtr="0">
          <a:noAutofit/>
        </a:bodyPr>
        <a:lstStyle/>
        <a:p>
          <a:pPr lvl="0" algn="ctr" defTabSz="1289050">
            <a:lnSpc>
              <a:spcPct val="90000"/>
            </a:lnSpc>
            <a:spcBef>
              <a:spcPct val="0"/>
            </a:spcBef>
            <a:spcAft>
              <a:spcPct val="35000"/>
            </a:spcAft>
          </a:pPr>
          <a:r>
            <a:rPr lang="en-US" sz="2900" kern="1200" dirty="0" smtClean="0"/>
            <a:t>Deflation</a:t>
          </a:r>
          <a:endParaRPr lang="en-US" sz="2900" kern="1200" dirty="0"/>
        </a:p>
      </dsp:txBody>
      <dsp:txXfrm>
        <a:off x="7388588" y="84291"/>
        <a:ext cx="1895859" cy="798575"/>
      </dsp:txXfrm>
    </dsp:sp>
    <dsp:sp modelId="{275FCE47-43E0-48B9-A485-95D90BA45A4A}">
      <dsp:nvSpPr>
        <dsp:cNvPr id="0" name=""/>
        <dsp:cNvSpPr/>
      </dsp:nvSpPr>
      <dsp:spPr>
        <a:xfrm>
          <a:off x="1640756" y="1099348"/>
          <a:ext cx="3246306" cy="96213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Money?</a:t>
          </a:r>
          <a:endParaRPr lang="en-US" sz="3500" kern="1200" dirty="0"/>
        </a:p>
      </dsp:txBody>
      <dsp:txXfrm>
        <a:off x="2121826" y="1099348"/>
        <a:ext cx="2284167" cy="962139"/>
      </dsp:txXfrm>
    </dsp:sp>
    <dsp:sp modelId="{D1BFD676-7BA3-4EE2-B17F-C11FE4AAFBFD}">
      <dsp:nvSpPr>
        <dsp:cNvPr id="0" name=""/>
        <dsp:cNvSpPr/>
      </dsp:nvSpPr>
      <dsp:spPr>
        <a:xfrm>
          <a:off x="4574367" y="1181130"/>
          <a:ext cx="2694434" cy="79857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18415" rIns="0" bIns="18415" numCol="1" spcCol="1270" anchor="ctr" anchorCtr="0">
          <a:noAutofit/>
        </a:bodyPr>
        <a:lstStyle/>
        <a:p>
          <a:pPr lvl="0" algn="ctr" defTabSz="1289050">
            <a:lnSpc>
              <a:spcPct val="90000"/>
            </a:lnSpc>
            <a:spcBef>
              <a:spcPct val="0"/>
            </a:spcBef>
            <a:spcAft>
              <a:spcPct val="35000"/>
            </a:spcAft>
          </a:pPr>
          <a:r>
            <a:rPr lang="en-US" sz="2900" kern="1200" dirty="0" smtClean="0"/>
            <a:t>Tight / Dear</a:t>
          </a:r>
          <a:endParaRPr lang="en-US" sz="2900" kern="1200" dirty="0"/>
        </a:p>
      </dsp:txBody>
      <dsp:txXfrm>
        <a:off x="4973655" y="1181130"/>
        <a:ext cx="1895859" cy="798575"/>
      </dsp:txXfrm>
    </dsp:sp>
    <dsp:sp modelId="{E96EFA95-CC63-43AB-9DD8-90D204122696}">
      <dsp:nvSpPr>
        <dsp:cNvPr id="0" name=""/>
        <dsp:cNvSpPr/>
      </dsp:nvSpPr>
      <dsp:spPr>
        <a:xfrm>
          <a:off x="6989300" y="1181130"/>
          <a:ext cx="2694434" cy="79857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18415" rIns="0" bIns="18415" numCol="1" spcCol="1270" anchor="ctr" anchorCtr="0">
          <a:noAutofit/>
        </a:bodyPr>
        <a:lstStyle/>
        <a:p>
          <a:pPr lvl="0" algn="ctr" defTabSz="1289050">
            <a:lnSpc>
              <a:spcPct val="90000"/>
            </a:lnSpc>
            <a:spcBef>
              <a:spcPct val="0"/>
            </a:spcBef>
            <a:spcAft>
              <a:spcPct val="35000"/>
            </a:spcAft>
          </a:pPr>
          <a:r>
            <a:rPr lang="en-US" sz="2900" kern="1200" dirty="0" smtClean="0"/>
            <a:t>Easy / Cheap</a:t>
          </a:r>
          <a:endParaRPr lang="en-US" sz="2900" kern="1200" dirty="0"/>
        </a:p>
      </dsp:txBody>
      <dsp:txXfrm>
        <a:off x="7388588" y="1181130"/>
        <a:ext cx="1895859" cy="798575"/>
      </dsp:txXfrm>
    </dsp:sp>
    <dsp:sp modelId="{E79073C7-A292-49F1-90E5-75AFE8AC2C84}">
      <dsp:nvSpPr>
        <dsp:cNvPr id="0" name=""/>
        <dsp:cNvSpPr/>
      </dsp:nvSpPr>
      <dsp:spPr>
        <a:xfrm>
          <a:off x="1640756" y="2196187"/>
          <a:ext cx="3246306" cy="96213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Money Supply</a:t>
          </a:r>
          <a:endParaRPr lang="en-US" sz="3500" kern="1200" dirty="0"/>
        </a:p>
      </dsp:txBody>
      <dsp:txXfrm>
        <a:off x="2121826" y="2196187"/>
        <a:ext cx="2284167" cy="962139"/>
      </dsp:txXfrm>
    </dsp:sp>
    <dsp:sp modelId="{D8279180-60DE-485A-9B2F-C58598E16E33}">
      <dsp:nvSpPr>
        <dsp:cNvPr id="0" name=""/>
        <dsp:cNvSpPr/>
      </dsp:nvSpPr>
      <dsp:spPr>
        <a:xfrm>
          <a:off x="4574367" y="2277969"/>
          <a:ext cx="2694434" cy="79857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18415" rIns="0" bIns="18415" numCol="1" spcCol="1270" anchor="ctr" anchorCtr="0">
          <a:noAutofit/>
        </a:bodyPr>
        <a:lstStyle/>
        <a:p>
          <a:pPr lvl="0" algn="ctr" defTabSz="1289050">
            <a:lnSpc>
              <a:spcPct val="90000"/>
            </a:lnSpc>
            <a:spcBef>
              <a:spcPct val="0"/>
            </a:spcBef>
            <a:spcAft>
              <a:spcPct val="35000"/>
            </a:spcAft>
          </a:pPr>
          <a:r>
            <a:rPr lang="en-US" sz="2900" kern="1200" dirty="0" smtClean="0"/>
            <a:t>Decrease</a:t>
          </a:r>
          <a:endParaRPr lang="en-US" sz="2900" kern="1200" dirty="0"/>
        </a:p>
      </dsp:txBody>
      <dsp:txXfrm>
        <a:off x="4973655" y="2277969"/>
        <a:ext cx="1895859" cy="798575"/>
      </dsp:txXfrm>
    </dsp:sp>
    <dsp:sp modelId="{90ECFCC2-B103-4202-9FE0-9138CCADFFC3}">
      <dsp:nvSpPr>
        <dsp:cNvPr id="0" name=""/>
        <dsp:cNvSpPr/>
      </dsp:nvSpPr>
      <dsp:spPr>
        <a:xfrm>
          <a:off x="6989300" y="2277969"/>
          <a:ext cx="2694434" cy="79857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18415" rIns="0" bIns="18415" numCol="1" spcCol="1270" anchor="ctr" anchorCtr="0">
          <a:noAutofit/>
        </a:bodyPr>
        <a:lstStyle/>
        <a:p>
          <a:pPr lvl="0" algn="ctr" defTabSz="1289050">
            <a:lnSpc>
              <a:spcPct val="90000"/>
            </a:lnSpc>
            <a:spcBef>
              <a:spcPct val="0"/>
            </a:spcBef>
            <a:spcAft>
              <a:spcPct val="35000"/>
            </a:spcAft>
          </a:pPr>
          <a:r>
            <a:rPr lang="en-US" sz="2900" kern="1200" dirty="0" smtClean="0"/>
            <a:t>Increase</a:t>
          </a:r>
          <a:endParaRPr lang="en-US" sz="2900" kern="1200" dirty="0"/>
        </a:p>
      </dsp:txBody>
      <dsp:txXfrm>
        <a:off x="7388588" y="2277969"/>
        <a:ext cx="1895859" cy="798575"/>
      </dsp:txXfrm>
    </dsp:sp>
    <dsp:sp modelId="{7FB618B3-B0AA-49A0-A29D-06DE778D713E}">
      <dsp:nvSpPr>
        <dsp:cNvPr id="0" name=""/>
        <dsp:cNvSpPr/>
      </dsp:nvSpPr>
      <dsp:spPr>
        <a:xfrm>
          <a:off x="1640756" y="3293026"/>
          <a:ext cx="3246306" cy="96213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CRR/SLR</a:t>
          </a:r>
          <a:endParaRPr lang="en-US" sz="3500" kern="1200" dirty="0"/>
        </a:p>
      </dsp:txBody>
      <dsp:txXfrm>
        <a:off x="2121826" y="3293026"/>
        <a:ext cx="2284167" cy="962139"/>
      </dsp:txXfrm>
    </dsp:sp>
    <dsp:sp modelId="{6C3BAA77-48E8-47D3-9E75-33E26DBBF6FC}">
      <dsp:nvSpPr>
        <dsp:cNvPr id="0" name=""/>
        <dsp:cNvSpPr/>
      </dsp:nvSpPr>
      <dsp:spPr>
        <a:xfrm>
          <a:off x="4574367" y="3374808"/>
          <a:ext cx="2694434" cy="79857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18415" rIns="0" bIns="18415" numCol="1" spcCol="1270" anchor="ctr" anchorCtr="0">
          <a:noAutofit/>
        </a:bodyPr>
        <a:lstStyle/>
        <a:p>
          <a:pPr lvl="0" algn="ctr" defTabSz="1289050">
            <a:lnSpc>
              <a:spcPct val="90000"/>
            </a:lnSpc>
            <a:spcBef>
              <a:spcPct val="0"/>
            </a:spcBef>
            <a:spcAft>
              <a:spcPct val="35000"/>
            </a:spcAft>
          </a:pPr>
          <a:r>
            <a:rPr lang="en-US" sz="2900" kern="1200" dirty="0" smtClean="0"/>
            <a:t>▲</a:t>
          </a:r>
          <a:endParaRPr lang="en-US" sz="2900" kern="1200" dirty="0"/>
        </a:p>
      </dsp:txBody>
      <dsp:txXfrm>
        <a:off x="4973655" y="3374808"/>
        <a:ext cx="1895859" cy="798575"/>
      </dsp:txXfrm>
    </dsp:sp>
    <dsp:sp modelId="{83A3A800-AA53-41C6-B5F0-41475BC1EF26}">
      <dsp:nvSpPr>
        <dsp:cNvPr id="0" name=""/>
        <dsp:cNvSpPr/>
      </dsp:nvSpPr>
      <dsp:spPr>
        <a:xfrm>
          <a:off x="6989300" y="3374808"/>
          <a:ext cx="2694434" cy="79857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18415" rIns="0" bIns="18415" numCol="1" spcCol="1270" anchor="ctr" anchorCtr="0">
          <a:noAutofit/>
        </a:bodyPr>
        <a:lstStyle/>
        <a:p>
          <a:pPr lvl="0" algn="ctr" defTabSz="1289050">
            <a:lnSpc>
              <a:spcPct val="90000"/>
            </a:lnSpc>
            <a:spcBef>
              <a:spcPct val="0"/>
            </a:spcBef>
            <a:spcAft>
              <a:spcPct val="35000"/>
            </a:spcAft>
          </a:pPr>
          <a:r>
            <a:rPr lang="en-US" sz="2900" kern="1200" dirty="0" smtClean="0">
              <a:latin typeface="Franklin Gothic Demi Cond" panose="020B0706030402020204" pitchFamily="34" charset="0"/>
            </a:rPr>
            <a:t>▼</a:t>
          </a:r>
          <a:endParaRPr lang="en-US" sz="2900" kern="1200" dirty="0"/>
        </a:p>
      </dsp:txBody>
      <dsp:txXfrm>
        <a:off x="7388588" y="3374808"/>
        <a:ext cx="1895859" cy="798575"/>
      </dsp:txXfrm>
    </dsp:sp>
    <dsp:sp modelId="{EC22C1BC-E190-417A-B570-91E16F9FF240}">
      <dsp:nvSpPr>
        <dsp:cNvPr id="0" name=""/>
        <dsp:cNvSpPr/>
      </dsp:nvSpPr>
      <dsp:spPr>
        <a:xfrm>
          <a:off x="1640756" y="4389865"/>
          <a:ext cx="3246306" cy="96213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OMO</a:t>
          </a:r>
          <a:endParaRPr lang="en-US" sz="3500" kern="1200" dirty="0"/>
        </a:p>
      </dsp:txBody>
      <dsp:txXfrm>
        <a:off x="2121826" y="4389865"/>
        <a:ext cx="2284167" cy="962139"/>
      </dsp:txXfrm>
    </dsp:sp>
    <dsp:sp modelId="{C9B02E74-A60C-4418-8542-CD259CA4F115}">
      <dsp:nvSpPr>
        <dsp:cNvPr id="0" name=""/>
        <dsp:cNvSpPr/>
      </dsp:nvSpPr>
      <dsp:spPr>
        <a:xfrm>
          <a:off x="4574367" y="4471647"/>
          <a:ext cx="2694434" cy="798575"/>
        </a:xfrm>
        <a:prstGeom prst="chevron">
          <a:avLst/>
        </a:prstGeom>
        <a:solidFill>
          <a:srgbClr val="FFC0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18415" rIns="0" bIns="18415" numCol="1" spcCol="1270" anchor="ctr" anchorCtr="0">
          <a:noAutofit/>
        </a:bodyPr>
        <a:lstStyle/>
        <a:p>
          <a:pPr lvl="0" algn="ctr" defTabSz="1289050">
            <a:lnSpc>
              <a:spcPct val="90000"/>
            </a:lnSpc>
            <a:spcBef>
              <a:spcPct val="0"/>
            </a:spcBef>
            <a:spcAft>
              <a:spcPct val="35000"/>
            </a:spcAft>
          </a:pPr>
          <a:r>
            <a:rPr lang="en-US" sz="2900" kern="1200" dirty="0" smtClean="0"/>
            <a:t>Sell G-sec</a:t>
          </a:r>
          <a:endParaRPr lang="en-US" sz="2900" kern="1200" dirty="0"/>
        </a:p>
      </dsp:txBody>
      <dsp:txXfrm>
        <a:off x="4973655" y="4471647"/>
        <a:ext cx="1895859" cy="798575"/>
      </dsp:txXfrm>
    </dsp:sp>
    <dsp:sp modelId="{2749A164-6BA4-4824-8BA8-8CDDA7295012}">
      <dsp:nvSpPr>
        <dsp:cNvPr id="0" name=""/>
        <dsp:cNvSpPr/>
      </dsp:nvSpPr>
      <dsp:spPr>
        <a:xfrm>
          <a:off x="6989300" y="4471647"/>
          <a:ext cx="2694434" cy="798575"/>
        </a:xfrm>
        <a:prstGeom prst="chevron">
          <a:avLst/>
        </a:prstGeom>
        <a:solidFill>
          <a:srgbClr val="FFC0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18415" rIns="0" bIns="18415" numCol="1" spcCol="1270" anchor="ctr" anchorCtr="0">
          <a:noAutofit/>
        </a:bodyPr>
        <a:lstStyle/>
        <a:p>
          <a:pPr lvl="0" algn="ctr" defTabSz="1289050">
            <a:lnSpc>
              <a:spcPct val="90000"/>
            </a:lnSpc>
            <a:spcBef>
              <a:spcPct val="0"/>
            </a:spcBef>
            <a:spcAft>
              <a:spcPct val="35000"/>
            </a:spcAft>
          </a:pPr>
          <a:r>
            <a:rPr lang="en-US" sz="2900" kern="1200" dirty="0" smtClean="0"/>
            <a:t>Buy</a:t>
          </a:r>
          <a:endParaRPr lang="en-US" sz="2900" kern="1200" dirty="0"/>
        </a:p>
      </dsp:txBody>
      <dsp:txXfrm>
        <a:off x="7388588" y="4471647"/>
        <a:ext cx="1895859" cy="7985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A779F-11D2-4191-BCBF-58BF6B0CB817}">
      <dsp:nvSpPr>
        <dsp:cNvPr id="0" name=""/>
        <dsp:cNvSpPr/>
      </dsp:nvSpPr>
      <dsp:spPr>
        <a:xfrm>
          <a:off x="0" y="1150738"/>
          <a:ext cx="3807783" cy="9201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Type</a:t>
          </a:r>
          <a:endParaRPr lang="en-US" sz="2800" kern="1200" dirty="0"/>
        </a:p>
      </dsp:txBody>
      <dsp:txXfrm>
        <a:off x="460097" y="1150738"/>
        <a:ext cx="2887590" cy="920193"/>
      </dsp:txXfrm>
    </dsp:sp>
    <dsp:sp modelId="{225E217A-8238-4BB1-AA70-2A4B47C04543}">
      <dsp:nvSpPr>
        <dsp:cNvPr id="0" name=""/>
        <dsp:cNvSpPr/>
      </dsp:nvSpPr>
      <dsp:spPr>
        <a:xfrm>
          <a:off x="3445724" y="1228955"/>
          <a:ext cx="3160479" cy="76376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OMO</a:t>
          </a:r>
          <a:endParaRPr lang="en-US" sz="2800" kern="1200" dirty="0"/>
        </a:p>
      </dsp:txBody>
      <dsp:txXfrm>
        <a:off x="3827604" y="1228955"/>
        <a:ext cx="2396719" cy="763760"/>
      </dsp:txXfrm>
    </dsp:sp>
    <dsp:sp modelId="{7C8AD0F7-2204-43DB-895E-9FA6720222C3}">
      <dsp:nvSpPr>
        <dsp:cNvPr id="0" name=""/>
        <dsp:cNvSpPr/>
      </dsp:nvSpPr>
      <dsp:spPr>
        <a:xfrm>
          <a:off x="6338887" y="1228955"/>
          <a:ext cx="3160479" cy="76376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MSS</a:t>
          </a:r>
          <a:endParaRPr lang="en-US" sz="2800" kern="1200" dirty="0"/>
        </a:p>
      </dsp:txBody>
      <dsp:txXfrm>
        <a:off x="6720767" y="1228955"/>
        <a:ext cx="2396719" cy="763760"/>
      </dsp:txXfrm>
    </dsp:sp>
    <dsp:sp modelId="{AF90871E-EFFB-4992-B0F1-7C9930B07F6A}">
      <dsp:nvSpPr>
        <dsp:cNvPr id="0" name=""/>
        <dsp:cNvSpPr/>
      </dsp:nvSpPr>
      <dsp:spPr>
        <a:xfrm>
          <a:off x="0" y="2199759"/>
          <a:ext cx="3807783" cy="9201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Purpose</a:t>
          </a:r>
          <a:endParaRPr lang="en-US" sz="2800" kern="1200" dirty="0"/>
        </a:p>
      </dsp:txBody>
      <dsp:txXfrm>
        <a:off x="460097" y="2199759"/>
        <a:ext cx="2887590" cy="920193"/>
      </dsp:txXfrm>
    </dsp:sp>
    <dsp:sp modelId="{D5994CFF-4E7D-4A51-AD07-4C1C60E4F388}">
      <dsp:nvSpPr>
        <dsp:cNvPr id="0" name=""/>
        <dsp:cNvSpPr/>
      </dsp:nvSpPr>
      <dsp:spPr>
        <a:xfrm>
          <a:off x="3445724" y="2277975"/>
          <a:ext cx="3160479" cy="76376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Expand/reduce liquidity </a:t>
          </a:r>
          <a:endParaRPr lang="en-US" sz="2800" kern="1200" dirty="0"/>
        </a:p>
      </dsp:txBody>
      <dsp:txXfrm>
        <a:off x="3827604" y="2277975"/>
        <a:ext cx="2396719" cy="763760"/>
      </dsp:txXfrm>
    </dsp:sp>
    <dsp:sp modelId="{5B8BE08C-51F0-4F5C-A582-A64D7F669F09}">
      <dsp:nvSpPr>
        <dsp:cNvPr id="0" name=""/>
        <dsp:cNvSpPr/>
      </dsp:nvSpPr>
      <dsp:spPr>
        <a:xfrm>
          <a:off x="6338887" y="2277975"/>
          <a:ext cx="3160479" cy="76376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Mainly to Reduce liquidity</a:t>
          </a:r>
          <a:endParaRPr lang="en-US" sz="2800" kern="1200" dirty="0"/>
        </a:p>
      </dsp:txBody>
      <dsp:txXfrm>
        <a:off x="6720767" y="2277975"/>
        <a:ext cx="2396719" cy="763760"/>
      </dsp:txXfrm>
    </dsp:sp>
    <dsp:sp modelId="{D962CBF1-AF02-4E00-882A-7FFCF03CAB42}">
      <dsp:nvSpPr>
        <dsp:cNvPr id="0" name=""/>
        <dsp:cNvSpPr/>
      </dsp:nvSpPr>
      <dsp:spPr>
        <a:xfrm>
          <a:off x="0" y="3248779"/>
          <a:ext cx="3807783" cy="9201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err="1" smtClean="0"/>
            <a:t>Govt</a:t>
          </a:r>
          <a:endParaRPr lang="en-US" sz="3200" kern="1200" dirty="0"/>
        </a:p>
      </dsp:txBody>
      <dsp:txXfrm>
        <a:off x="460097" y="3248779"/>
        <a:ext cx="2887590" cy="920193"/>
      </dsp:txXfrm>
    </dsp:sp>
    <dsp:sp modelId="{3FD0CA72-22DE-49A6-B8AE-14A34A7887AC}">
      <dsp:nvSpPr>
        <dsp:cNvPr id="0" name=""/>
        <dsp:cNvSpPr/>
      </dsp:nvSpPr>
      <dsp:spPr>
        <a:xfrm>
          <a:off x="3445724" y="3326996"/>
          <a:ext cx="3160479" cy="76376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Part of Borrowing program</a:t>
          </a:r>
          <a:endParaRPr lang="en-US" sz="2800" kern="1200" dirty="0"/>
        </a:p>
      </dsp:txBody>
      <dsp:txXfrm>
        <a:off x="3827604" y="3326996"/>
        <a:ext cx="2396719" cy="763760"/>
      </dsp:txXfrm>
    </dsp:sp>
    <dsp:sp modelId="{31AD88B7-3E25-46DA-8190-71C97F90A39B}">
      <dsp:nvSpPr>
        <dsp:cNvPr id="0" name=""/>
        <dsp:cNvSpPr/>
      </dsp:nvSpPr>
      <dsp:spPr>
        <a:xfrm>
          <a:off x="6338887" y="3326996"/>
          <a:ext cx="3160479" cy="76376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Not, but still pays interest.</a:t>
          </a:r>
          <a:endParaRPr lang="en-US" sz="2800" kern="1200" dirty="0"/>
        </a:p>
      </dsp:txBody>
      <dsp:txXfrm>
        <a:off x="6720767" y="3326996"/>
        <a:ext cx="2396719" cy="7637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7407B-2AB8-49A8-8AF4-82784044E43D}">
      <dsp:nvSpPr>
        <dsp:cNvPr id="0" name=""/>
        <dsp:cNvSpPr/>
      </dsp:nvSpPr>
      <dsp:spPr>
        <a:xfrm>
          <a:off x="789203" y="77"/>
          <a:ext cx="2853628" cy="79301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Combat</a:t>
          </a:r>
          <a:endParaRPr lang="en-US" sz="3200" kern="1200" dirty="0"/>
        </a:p>
      </dsp:txBody>
      <dsp:txXfrm>
        <a:off x="1185711" y="77"/>
        <a:ext cx="2060612" cy="793016"/>
      </dsp:txXfrm>
    </dsp:sp>
    <dsp:sp modelId="{9BA8E901-4F2C-4413-AEB1-30E519BCC3D8}">
      <dsp:nvSpPr>
        <dsp:cNvPr id="0" name=""/>
        <dsp:cNvSpPr/>
      </dsp:nvSpPr>
      <dsp:spPr>
        <a:xfrm>
          <a:off x="3385101" y="67483"/>
          <a:ext cx="2368511" cy="65820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t>Inflation</a:t>
          </a:r>
          <a:endParaRPr lang="en-US" sz="2700" kern="1200" dirty="0"/>
        </a:p>
      </dsp:txBody>
      <dsp:txXfrm>
        <a:off x="3714203" y="67483"/>
        <a:ext cx="1710308" cy="658203"/>
      </dsp:txXfrm>
    </dsp:sp>
    <dsp:sp modelId="{F6758218-6559-4511-AFDE-13B4C6505DAE}">
      <dsp:nvSpPr>
        <dsp:cNvPr id="0" name=""/>
        <dsp:cNvSpPr/>
      </dsp:nvSpPr>
      <dsp:spPr>
        <a:xfrm>
          <a:off x="5523242" y="67483"/>
          <a:ext cx="2368511" cy="65820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t>Deflation</a:t>
          </a:r>
          <a:endParaRPr lang="en-US" sz="2700" kern="1200" dirty="0"/>
        </a:p>
      </dsp:txBody>
      <dsp:txXfrm>
        <a:off x="5852344" y="67483"/>
        <a:ext cx="1710308" cy="658203"/>
      </dsp:txXfrm>
    </dsp:sp>
    <dsp:sp modelId="{275FCE47-43E0-48B9-A485-95D90BA45A4A}">
      <dsp:nvSpPr>
        <dsp:cNvPr id="0" name=""/>
        <dsp:cNvSpPr/>
      </dsp:nvSpPr>
      <dsp:spPr>
        <a:xfrm>
          <a:off x="789203" y="904115"/>
          <a:ext cx="2853628" cy="79301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Money?</a:t>
          </a:r>
          <a:endParaRPr lang="en-US" sz="3200" kern="1200" dirty="0"/>
        </a:p>
      </dsp:txBody>
      <dsp:txXfrm>
        <a:off x="1185711" y="904115"/>
        <a:ext cx="2060612" cy="793016"/>
      </dsp:txXfrm>
    </dsp:sp>
    <dsp:sp modelId="{D1BFD676-7BA3-4EE2-B17F-C11FE4AAFBFD}">
      <dsp:nvSpPr>
        <dsp:cNvPr id="0" name=""/>
        <dsp:cNvSpPr/>
      </dsp:nvSpPr>
      <dsp:spPr>
        <a:xfrm>
          <a:off x="3385101" y="971522"/>
          <a:ext cx="2368511" cy="65820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t>Tight / Dear</a:t>
          </a:r>
          <a:endParaRPr lang="en-US" sz="2700" kern="1200" dirty="0"/>
        </a:p>
      </dsp:txBody>
      <dsp:txXfrm>
        <a:off x="3714203" y="971522"/>
        <a:ext cx="1710308" cy="658203"/>
      </dsp:txXfrm>
    </dsp:sp>
    <dsp:sp modelId="{E96EFA95-CC63-43AB-9DD8-90D204122696}">
      <dsp:nvSpPr>
        <dsp:cNvPr id="0" name=""/>
        <dsp:cNvSpPr/>
      </dsp:nvSpPr>
      <dsp:spPr>
        <a:xfrm>
          <a:off x="5523242" y="971522"/>
          <a:ext cx="2368511" cy="65820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t>Easy / Cheap</a:t>
          </a:r>
          <a:endParaRPr lang="en-US" sz="2700" kern="1200" dirty="0"/>
        </a:p>
      </dsp:txBody>
      <dsp:txXfrm>
        <a:off x="5852344" y="971522"/>
        <a:ext cx="1710308" cy="658203"/>
      </dsp:txXfrm>
    </dsp:sp>
    <dsp:sp modelId="{64D50C29-DD8E-4BCE-A6C7-E445CB3B33F6}">
      <dsp:nvSpPr>
        <dsp:cNvPr id="0" name=""/>
        <dsp:cNvSpPr/>
      </dsp:nvSpPr>
      <dsp:spPr>
        <a:xfrm>
          <a:off x="789203" y="1808154"/>
          <a:ext cx="2897601" cy="79301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Money supply</a:t>
          </a:r>
          <a:endParaRPr lang="en-US" sz="3200" kern="1200" dirty="0"/>
        </a:p>
      </dsp:txBody>
      <dsp:txXfrm>
        <a:off x="1185711" y="1808154"/>
        <a:ext cx="2104585" cy="793016"/>
      </dsp:txXfrm>
    </dsp:sp>
    <dsp:sp modelId="{AC8DAAF0-3741-4F9D-BC50-B2D10084352E}">
      <dsp:nvSpPr>
        <dsp:cNvPr id="0" name=""/>
        <dsp:cNvSpPr/>
      </dsp:nvSpPr>
      <dsp:spPr>
        <a:xfrm>
          <a:off x="3429074" y="1875560"/>
          <a:ext cx="2405009" cy="65820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t>Decrease</a:t>
          </a:r>
          <a:endParaRPr lang="en-US" sz="2700" kern="1200" dirty="0"/>
        </a:p>
      </dsp:txBody>
      <dsp:txXfrm>
        <a:off x="3758176" y="1875560"/>
        <a:ext cx="1746806" cy="658203"/>
      </dsp:txXfrm>
    </dsp:sp>
    <dsp:sp modelId="{604DDDE6-D11F-448B-8EBD-B5214B5D27F5}">
      <dsp:nvSpPr>
        <dsp:cNvPr id="0" name=""/>
        <dsp:cNvSpPr/>
      </dsp:nvSpPr>
      <dsp:spPr>
        <a:xfrm>
          <a:off x="5603712" y="1875560"/>
          <a:ext cx="2405009" cy="65820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t>Increase</a:t>
          </a:r>
          <a:endParaRPr lang="en-US" sz="2700" kern="1200" dirty="0"/>
        </a:p>
      </dsp:txBody>
      <dsp:txXfrm>
        <a:off x="5932814" y="1875560"/>
        <a:ext cx="1746806" cy="658203"/>
      </dsp:txXfrm>
    </dsp:sp>
    <dsp:sp modelId="{7FB618B3-B0AA-49A0-A29D-06DE778D713E}">
      <dsp:nvSpPr>
        <dsp:cNvPr id="0" name=""/>
        <dsp:cNvSpPr/>
      </dsp:nvSpPr>
      <dsp:spPr>
        <a:xfrm>
          <a:off x="789203" y="2712192"/>
          <a:ext cx="2853628" cy="79301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CRR/SLR</a:t>
          </a:r>
          <a:endParaRPr lang="en-US" sz="3200" kern="1200" dirty="0"/>
        </a:p>
      </dsp:txBody>
      <dsp:txXfrm>
        <a:off x="1185711" y="2712192"/>
        <a:ext cx="2060612" cy="793016"/>
      </dsp:txXfrm>
    </dsp:sp>
    <dsp:sp modelId="{6C3BAA77-48E8-47D3-9E75-33E26DBBF6FC}">
      <dsp:nvSpPr>
        <dsp:cNvPr id="0" name=""/>
        <dsp:cNvSpPr/>
      </dsp:nvSpPr>
      <dsp:spPr>
        <a:xfrm>
          <a:off x="3385101" y="2779598"/>
          <a:ext cx="2368511" cy="65820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t>▲</a:t>
          </a:r>
          <a:endParaRPr lang="en-US" sz="2700" kern="1200" dirty="0"/>
        </a:p>
      </dsp:txBody>
      <dsp:txXfrm>
        <a:off x="3714203" y="2779598"/>
        <a:ext cx="1710308" cy="658203"/>
      </dsp:txXfrm>
    </dsp:sp>
    <dsp:sp modelId="{83A3A800-AA53-41C6-B5F0-41475BC1EF26}">
      <dsp:nvSpPr>
        <dsp:cNvPr id="0" name=""/>
        <dsp:cNvSpPr/>
      </dsp:nvSpPr>
      <dsp:spPr>
        <a:xfrm>
          <a:off x="5523242" y="2779598"/>
          <a:ext cx="2368511" cy="65820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Demi Cond" panose="020B0706030402020204" pitchFamily="34" charset="0"/>
            </a:rPr>
            <a:t>▼</a:t>
          </a:r>
          <a:endParaRPr lang="en-US" sz="2700" kern="1200" dirty="0"/>
        </a:p>
      </dsp:txBody>
      <dsp:txXfrm>
        <a:off x="5852344" y="2779598"/>
        <a:ext cx="1710308" cy="658203"/>
      </dsp:txXfrm>
    </dsp:sp>
    <dsp:sp modelId="{EC22C1BC-E190-417A-B570-91E16F9FF240}">
      <dsp:nvSpPr>
        <dsp:cNvPr id="0" name=""/>
        <dsp:cNvSpPr/>
      </dsp:nvSpPr>
      <dsp:spPr>
        <a:xfrm>
          <a:off x="789203" y="3616230"/>
          <a:ext cx="2853628" cy="79301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OMO</a:t>
          </a:r>
          <a:endParaRPr lang="en-US" sz="3200" kern="1200" dirty="0"/>
        </a:p>
      </dsp:txBody>
      <dsp:txXfrm>
        <a:off x="1185711" y="3616230"/>
        <a:ext cx="2060612" cy="793016"/>
      </dsp:txXfrm>
    </dsp:sp>
    <dsp:sp modelId="{C9B02E74-A60C-4418-8542-CD259CA4F115}">
      <dsp:nvSpPr>
        <dsp:cNvPr id="0" name=""/>
        <dsp:cNvSpPr/>
      </dsp:nvSpPr>
      <dsp:spPr>
        <a:xfrm>
          <a:off x="3385101" y="3683637"/>
          <a:ext cx="2368511" cy="65820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t>Sell</a:t>
          </a:r>
          <a:endParaRPr lang="en-US" sz="2700" kern="1200" dirty="0"/>
        </a:p>
      </dsp:txBody>
      <dsp:txXfrm>
        <a:off x="3714203" y="3683637"/>
        <a:ext cx="1710308" cy="658203"/>
      </dsp:txXfrm>
    </dsp:sp>
    <dsp:sp modelId="{2749A164-6BA4-4824-8BA8-8CDDA7295012}">
      <dsp:nvSpPr>
        <dsp:cNvPr id="0" name=""/>
        <dsp:cNvSpPr/>
      </dsp:nvSpPr>
      <dsp:spPr>
        <a:xfrm>
          <a:off x="5523242" y="3683637"/>
          <a:ext cx="2368511" cy="65820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t>Buy</a:t>
          </a:r>
          <a:endParaRPr lang="en-US" sz="2700" kern="1200" dirty="0"/>
        </a:p>
      </dsp:txBody>
      <dsp:txXfrm>
        <a:off x="5852344" y="3683637"/>
        <a:ext cx="1710308" cy="658203"/>
      </dsp:txXfrm>
    </dsp:sp>
    <dsp:sp modelId="{49670A67-EEB4-4DD8-85C4-7C9AB76783B2}">
      <dsp:nvSpPr>
        <dsp:cNvPr id="0" name=""/>
        <dsp:cNvSpPr/>
      </dsp:nvSpPr>
      <dsp:spPr>
        <a:xfrm>
          <a:off x="789203" y="4520269"/>
          <a:ext cx="2853628" cy="79301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MSS</a:t>
          </a:r>
          <a:endParaRPr lang="en-US" sz="3200" kern="1200" dirty="0"/>
        </a:p>
      </dsp:txBody>
      <dsp:txXfrm>
        <a:off x="1185711" y="4520269"/>
        <a:ext cx="2060612" cy="793016"/>
      </dsp:txXfrm>
    </dsp:sp>
    <dsp:sp modelId="{2D5A66F6-3F03-4DF8-A2E8-0CDBDC786E02}">
      <dsp:nvSpPr>
        <dsp:cNvPr id="0" name=""/>
        <dsp:cNvSpPr/>
      </dsp:nvSpPr>
      <dsp:spPr>
        <a:xfrm>
          <a:off x="3385101" y="4587675"/>
          <a:ext cx="2368511" cy="65820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t>Sell</a:t>
          </a:r>
          <a:endParaRPr lang="en-US" sz="2700" kern="1200" dirty="0"/>
        </a:p>
      </dsp:txBody>
      <dsp:txXfrm>
        <a:off x="3714203" y="4587675"/>
        <a:ext cx="1710308" cy="658203"/>
      </dsp:txXfrm>
    </dsp:sp>
    <dsp:sp modelId="{B3346A60-B1F4-4463-9B70-90DCA85DA21B}">
      <dsp:nvSpPr>
        <dsp:cNvPr id="0" name=""/>
        <dsp:cNvSpPr/>
      </dsp:nvSpPr>
      <dsp:spPr>
        <a:xfrm>
          <a:off x="5523242" y="4587675"/>
          <a:ext cx="2368511" cy="658203"/>
        </a:xfrm>
        <a:prstGeom prst="chevron">
          <a:avLst/>
        </a:prstGeom>
        <a:solidFill>
          <a:schemeClr val="accent2">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lvl="0" algn="ctr" defTabSz="1200150">
            <a:lnSpc>
              <a:spcPct val="90000"/>
            </a:lnSpc>
            <a:spcBef>
              <a:spcPct val="0"/>
            </a:spcBef>
            <a:spcAft>
              <a:spcPct val="35000"/>
            </a:spcAft>
          </a:pPr>
          <a:r>
            <a:rPr lang="en-US" sz="2700" kern="1200" dirty="0" smtClean="0"/>
            <a:t>NA?</a:t>
          </a:r>
          <a:endParaRPr lang="en-US" sz="2700" kern="1200" dirty="0"/>
        </a:p>
      </dsp:txBody>
      <dsp:txXfrm>
        <a:off x="5852344" y="4587675"/>
        <a:ext cx="1710308" cy="65820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buNone/>
          </a:pPr>
          <a:r>
            <a:rPr lang="en-US" sz="32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111250">
            <a:lnSpc>
              <a:spcPct val="90000"/>
            </a:lnSpc>
            <a:spcBef>
              <a:spcPct val="0"/>
            </a:spcBef>
            <a:spcAft>
              <a:spcPct val="15000"/>
            </a:spcAft>
            <a:buChar char="••"/>
          </a:pPr>
          <a:r>
            <a:rPr lang="en-US" sz="2500" strike="sngStrike" kern="1200" dirty="0" smtClean="0">
              <a:solidFill>
                <a:schemeClr val="bg1"/>
              </a:solidFill>
              <a:effectLst>
                <a:outerShdw blurRad="38100" dist="38100" dir="2700000" algn="tl">
                  <a:srgbClr val="000000">
                    <a:alpha val="43137"/>
                  </a:srgbClr>
                </a:outerShdw>
              </a:effectLst>
              <a:latin typeface="Franklin Gothic Medium Cond" panose="020B0606030402020204" pitchFamily="34" charset="0"/>
              <a:ea typeface="+mn-ea"/>
              <a:cs typeface="+mn-cs"/>
            </a:rPr>
            <a:t>Ratios: SLR, CRR &amp; Incremental CRR</a:t>
          </a:r>
          <a:endParaRPr lang="en-US" sz="2500" strike="sngStrike" kern="1200" dirty="0">
            <a:solidFill>
              <a:schemeClr val="bg1"/>
            </a:solidFill>
            <a:latin typeface="Franklin Gothic Medium Cond" panose="020B0606030402020204" pitchFamily="34" charset="0"/>
            <a:ea typeface="+mn-ea"/>
            <a:cs typeface="+mn-cs"/>
          </a:endParaRPr>
        </a:p>
        <a:p>
          <a:pPr marL="228600" lvl="1" indent="-228600" algn="l" defTabSz="1111250">
            <a:lnSpc>
              <a:spcPct val="90000"/>
            </a:lnSpc>
            <a:spcBef>
              <a:spcPct val="0"/>
            </a:spcBef>
            <a:spcAft>
              <a:spcPct val="15000"/>
            </a:spcAft>
            <a:buChar char="••"/>
          </a:pPr>
          <a:r>
            <a:rPr lang="en-US" sz="2500" strike="sngStrike" kern="1200" dirty="0" smtClean="0">
              <a:solidFill>
                <a:sysClr val="window" lastClr="FFFFFF"/>
              </a:solidFill>
              <a:latin typeface="Franklin Gothic Medium Cond" panose="020B0606030402020204" pitchFamily="34" charset="0"/>
              <a:ea typeface="+mn-ea"/>
              <a:cs typeface="+mn-cs"/>
            </a:rPr>
            <a:t>OMO &amp; MSS</a:t>
          </a:r>
          <a:endParaRPr lang="en-US" sz="2500" strike="sngStrike" kern="1200" dirty="0">
            <a:solidFill>
              <a:sysClr val="window" lastClr="FFFFFF"/>
            </a:solidFill>
            <a:latin typeface="Franklin Gothic Medium Cond" panose="020B0606030402020204" pitchFamily="34" charset="0"/>
            <a:ea typeface="+mn-ea"/>
            <a:cs typeface="+mn-cs"/>
          </a:endParaRPr>
        </a:p>
        <a:p>
          <a:pPr marL="228600" lvl="1" indent="-228600" algn="l" defTabSz="1111250">
            <a:lnSpc>
              <a:spcPct val="90000"/>
            </a:lnSpc>
            <a:spcBef>
              <a:spcPct val="0"/>
            </a:spcBef>
            <a:spcAft>
              <a:spcPct val="15000"/>
            </a:spcAft>
            <a:buChar char="••"/>
          </a:pPr>
          <a:r>
            <a:rPr lang="en-US" sz="2500" kern="1200" dirty="0">
              <a:solidFill>
                <a:srgbClr val="FFFF00"/>
              </a:solidFill>
              <a:latin typeface="Franklin Gothic Medium Cond" panose="020B0606030402020204" pitchFamily="34" charset="0"/>
              <a:ea typeface="+mn-ea"/>
              <a:cs typeface="+mn-cs"/>
            </a:rPr>
            <a:t>Rates: Bank, MSF, LAF [Repo, RR</a:t>
          </a:r>
          <a:r>
            <a:rPr lang="en-US" sz="2500" kern="1200" dirty="0" smtClean="0">
              <a:solidFill>
                <a:srgbClr val="FFFF00"/>
              </a:solidFill>
              <a:latin typeface="Franklin Gothic Medium Cond" panose="020B0606030402020204" pitchFamily="34" charset="0"/>
              <a:ea typeface="+mn-ea"/>
              <a:cs typeface="+mn-cs"/>
            </a:rPr>
            <a:t>] </a:t>
          </a:r>
          <a:endParaRPr lang="en-US" sz="2500" kern="1200" dirty="0">
            <a:solidFill>
              <a:srgbClr val="FFFF00"/>
            </a:solidFill>
            <a:latin typeface="Franklin Gothic Medium Cond" panose="020B0606030402020204" pitchFamily="34" charset="0"/>
            <a:ea typeface="+mn-ea"/>
            <a:cs typeface="+mn-cs"/>
          </a:endParaRPr>
        </a:p>
        <a:p>
          <a:pPr marL="228600" lvl="1" indent="-228600" algn="l" defTabSz="1111250">
            <a:lnSpc>
              <a:spcPct val="90000"/>
            </a:lnSpc>
            <a:spcBef>
              <a:spcPct val="0"/>
            </a:spcBef>
            <a:spcAft>
              <a:spcPct val="15000"/>
            </a:spcAft>
            <a:buChar char="••"/>
          </a:pPr>
          <a:r>
            <a:rPr lang="en-US" sz="2500" b="0" kern="1200" dirty="0" smtClean="0">
              <a:solidFill>
                <a:sysClr val="window" lastClr="FFFFFF"/>
              </a:solidFill>
              <a:latin typeface="Franklin Gothic Medium Cond" panose="020B0606030402020204" pitchFamily="34" charset="0"/>
              <a:ea typeface="+mn-ea"/>
              <a:cs typeface="+mn-cs"/>
            </a:rPr>
            <a:t>Review of last one year’s Monetary policies.</a:t>
          </a:r>
          <a:endParaRPr lang="en-US" sz="2500" b="0" kern="1200" dirty="0">
            <a:solidFill>
              <a:sysClr val="window" lastClr="FFFFFF"/>
            </a:solidFill>
            <a:latin typeface="Franklin Gothic Medium Cond" panose="020B0606030402020204" pitchFamily="34" charset="0"/>
            <a:ea typeface="+mn-ea"/>
            <a:cs typeface="+mn-cs"/>
          </a:endParaRPr>
        </a:p>
      </dsp:txBody>
      <dsp:txXfrm>
        <a:off x="1599628" y="0"/>
        <a:ext cx="5024429" cy="2748170"/>
      </dsp:txXfrm>
    </dsp:sp>
    <dsp:sp modelId="{1788DC5B-7106-4C6E-91A9-17F5C999B125}">
      <dsp:nvSpPr>
        <dsp:cNvPr id="0" name=""/>
        <dsp:cNvSpPr/>
      </dsp:nvSpPr>
      <dsp:spPr>
        <a:xfrm>
          <a:off x="274817" y="473619"/>
          <a:ext cx="1324811" cy="180093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3022987"/>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buNone/>
          </a:pPr>
          <a:r>
            <a:rPr lang="en-US" sz="32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Margin / LTV </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Consumer Credit control / EMI</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Credit Rationing  /PSL</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Moral Suasion</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Direct Action</a:t>
          </a:r>
        </a:p>
      </dsp:txBody>
      <dsp:txXfrm>
        <a:off x="1599628" y="3022987"/>
        <a:ext cx="5024429" cy="2748170"/>
      </dsp:txXfrm>
    </dsp:sp>
    <dsp:sp modelId="{0699BE69-639C-4ECE-B3BF-B56477592864}">
      <dsp:nvSpPr>
        <dsp:cNvPr id="0" name=""/>
        <dsp:cNvSpPr/>
      </dsp:nvSpPr>
      <dsp:spPr>
        <a:xfrm>
          <a:off x="274817" y="3629311"/>
          <a:ext cx="1324811" cy="153552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0B559-FB08-4893-B1DA-5F8BF00CF383}">
      <dsp:nvSpPr>
        <dsp:cNvPr id="0" name=""/>
        <dsp:cNvSpPr/>
      </dsp:nvSpPr>
      <dsp:spPr>
        <a:xfrm>
          <a:off x="0" y="0"/>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buNone/>
          </a:pPr>
          <a:r>
            <a:rPr lang="en-US" sz="3200" kern="1200" dirty="0">
              <a:solidFill>
                <a:sysClr val="window" lastClr="FFFFFF"/>
              </a:solidFill>
              <a:latin typeface="Franklin Gothic Medium Cond" panose="020B0606030402020204" pitchFamily="34" charset="0"/>
              <a:ea typeface="+mn-ea"/>
              <a:cs typeface="+mn-cs"/>
            </a:rPr>
            <a:t>Quantitative/Gen./Indirect</a:t>
          </a:r>
        </a:p>
        <a:p>
          <a:pPr marL="228600" lvl="1" indent="-228600" algn="l" defTabSz="1111250">
            <a:lnSpc>
              <a:spcPct val="90000"/>
            </a:lnSpc>
            <a:spcBef>
              <a:spcPct val="0"/>
            </a:spcBef>
            <a:spcAft>
              <a:spcPct val="15000"/>
            </a:spcAft>
            <a:buChar char="••"/>
          </a:pPr>
          <a:r>
            <a:rPr lang="en-US" sz="2500" strike="noStrike" kern="1200" dirty="0" smtClean="0">
              <a:solidFill>
                <a:srgbClr val="FFC000"/>
              </a:solidFill>
              <a:effectLst>
                <a:outerShdw blurRad="38100" dist="38100" dir="2700000" algn="tl">
                  <a:srgbClr val="000000">
                    <a:alpha val="43137"/>
                  </a:srgbClr>
                </a:outerShdw>
              </a:effectLst>
              <a:latin typeface="Franklin Gothic Medium Cond" panose="020B0606030402020204" pitchFamily="34" charset="0"/>
              <a:ea typeface="+mn-ea"/>
              <a:cs typeface="+mn-cs"/>
            </a:rPr>
            <a:t>Ratios: SLR, CRR &amp; Incremental CRR</a:t>
          </a:r>
          <a:endParaRPr lang="en-US" sz="2500" strike="noStrike" kern="1200" dirty="0">
            <a:solidFill>
              <a:srgbClr val="FFC000"/>
            </a:solidFill>
            <a:effectLst>
              <a:outerShdw blurRad="38100" dist="38100" dir="2700000" algn="tl">
                <a:srgbClr val="000000">
                  <a:alpha val="43137"/>
                </a:srgbClr>
              </a:outerShdw>
            </a:effectLst>
            <a:latin typeface="Franklin Gothic Medium Cond" panose="020B0606030402020204" pitchFamily="34" charset="0"/>
            <a:ea typeface="+mn-ea"/>
            <a:cs typeface="+mn-cs"/>
          </a:endParaRPr>
        </a:p>
        <a:p>
          <a:pPr marL="228600" lvl="1" indent="-228600" algn="l" defTabSz="1111250">
            <a:lnSpc>
              <a:spcPct val="90000"/>
            </a:lnSpc>
            <a:spcBef>
              <a:spcPct val="0"/>
            </a:spcBef>
            <a:spcAft>
              <a:spcPct val="15000"/>
            </a:spcAft>
            <a:buChar char="••"/>
          </a:pPr>
          <a:r>
            <a:rPr lang="en-US" sz="2500" strike="noStrike" kern="1200" dirty="0" smtClean="0">
              <a:solidFill>
                <a:schemeClr val="bg1"/>
              </a:solidFill>
              <a:effectLst/>
              <a:latin typeface="Franklin Gothic Medium Cond" panose="020B0606030402020204" pitchFamily="34" charset="0"/>
              <a:ea typeface="+mn-ea"/>
              <a:cs typeface="+mn-cs"/>
            </a:rPr>
            <a:t>OMO &amp; MSS</a:t>
          </a:r>
          <a:endParaRPr lang="en-US" sz="2500" strike="noStrike" kern="1200" dirty="0">
            <a:solidFill>
              <a:schemeClr val="bg1"/>
            </a:solidFill>
            <a:effectLst/>
            <a:latin typeface="Franklin Gothic Medium Cond" panose="020B0606030402020204" pitchFamily="34" charset="0"/>
            <a:ea typeface="+mn-ea"/>
            <a:cs typeface="+mn-cs"/>
          </a:endParaRP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Rates: Bank, MSF, LAF [Repo, RR]</a:t>
          </a:r>
        </a:p>
        <a:p>
          <a:pPr marL="228600" lvl="1" indent="-228600" algn="l" defTabSz="1111250">
            <a:lnSpc>
              <a:spcPct val="90000"/>
            </a:lnSpc>
            <a:spcBef>
              <a:spcPct val="0"/>
            </a:spcBef>
            <a:spcAft>
              <a:spcPct val="15000"/>
            </a:spcAft>
            <a:buChar char="••"/>
          </a:pPr>
          <a:r>
            <a:rPr lang="en-US" sz="2500" kern="1200" dirty="0" smtClean="0">
              <a:solidFill>
                <a:sysClr val="window" lastClr="FFFFFF"/>
              </a:solidFill>
              <a:latin typeface="Franklin Gothic Medium Cond" panose="020B0606030402020204" pitchFamily="34" charset="0"/>
              <a:ea typeface="+mn-ea"/>
              <a:cs typeface="+mn-cs"/>
            </a:rPr>
            <a:t>Review of last one year’s policies</a:t>
          </a:r>
          <a:endParaRPr lang="en-US" sz="2500" kern="1200" dirty="0">
            <a:solidFill>
              <a:sysClr val="window" lastClr="FFFFFF"/>
            </a:solidFill>
            <a:latin typeface="Franklin Gothic Medium Cond" panose="020B0606030402020204" pitchFamily="34" charset="0"/>
            <a:ea typeface="+mn-ea"/>
            <a:cs typeface="+mn-cs"/>
          </a:endParaRPr>
        </a:p>
      </dsp:txBody>
      <dsp:txXfrm>
        <a:off x="1599628" y="0"/>
        <a:ext cx="5024429" cy="2748170"/>
      </dsp:txXfrm>
    </dsp:sp>
    <dsp:sp modelId="{1788DC5B-7106-4C6E-91A9-17F5C999B125}">
      <dsp:nvSpPr>
        <dsp:cNvPr id="0" name=""/>
        <dsp:cNvSpPr/>
      </dsp:nvSpPr>
      <dsp:spPr>
        <a:xfrm>
          <a:off x="274817" y="473619"/>
          <a:ext cx="1324811" cy="180093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B7839-990A-43CC-A7E1-6883DC84DFE5}">
      <dsp:nvSpPr>
        <dsp:cNvPr id="0" name=""/>
        <dsp:cNvSpPr/>
      </dsp:nvSpPr>
      <dsp:spPr>
        <a:xfrm>
          <a:off x="0" y="3022987"/>
          <a:ext cx="6624058" cy="2748170"/>
        </a:xfrm>
        <a:prstGeom prst="roundRect">
          <a:avLst>
            <a:gd name="adj" fmla="val 10000"/>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buNone/>
          </a:pPr>
          <a:r>
            <a:rPr lang="en-US" sz="3200" kern="1200" dirty="0">
              <a:solidFill>
                <a:sysClr val="window" lastClr="FFFFFF"/>
              </a:solidFill>
              <a:latin typeface="Franklin Gothic Medium Cond" panose="020B0606030402020204" pitchFamily="34" charset="0"/>
              <a:ea typeface="+mn-ea"/>
              <a:cs typeface="+mn-cs"/>
            </a:rPr>
            <a:t>Qualitative: Selective, Direct</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Margin / LTV </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Consumer Credit control / EMI</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Credit Rationing  /PSL</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Moral Suasion</a:t>
          </a:r>
        </a:p>
        <a:p>
          <a:pPr marL="228600" lvl="1" indent="-228600" algn="l" defTabSz="1111250">
            <a:lnSpc>
              <a:spcPct val="90000"/>
            </a:lnSpc>
            <a:spcBef>
              <a:spcPct val="0"/>
            </a:spcBef>
            <a:spcAft>
              <a:spcPct val="15000"/>
            </a:spcAft>
            <a:buChar char="••"/>
          </a:pPr>
          <a:r>
            <a:rPr lang="en-US" sz="2500" kern="1200" dirty="0">
              <a:solidFill>
                <a:sysClr val="window" lastClr="FFFFFF"/>
              </a:solidFill>
              <a:latin typeface="Franklin Gothic Medium Cond" panose="020B0606030402020204" pitchFamily="34" charset="0"/>
              <a:ea typeface="+mn-ea"/>
              <a:cs typeface="+mn-cs"/>
            </a:rPr>
            <a:t>Direct Action</a:t>
          </a:r>
        </a:p>
      </dsp:txBody>
      <dsp:txXfrm>
        <a:off x="1599628" y="3022987"/>
        <a:ext cx="5024429" cy="2748170"/>
      </dsp:txXfrm>
    </dsp:sp>
    <dsp:sp modelId="{0699BE69-639C-4ECE-B3BF-B56477592864}">
      <dsp:nvSpPr>
        <dsp:cNvPr id="0" name=""/>
        <dsp:cNvSpPr/>
      </dsp:nvSpPr>
      <dsp:spPr>
        <a:xfrm>
          <a:off x="274817" y="3629311"/>
          <a:ext cx="1324811" cy="153552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78218-3B7B-48C4-BBD9-EFDD1699ACDF}">
      <dsp:nvSpPr>
        <dsp:cNvPr id="0" name=""/>
        <dsp:cNvSpPr/>
      </dsp:nvSpPr>
      <dsp:spPr>
        <a:xfrm>
          <a:off x="-101548" y="0"/>
          <a:ext cx="3072433" cy="2481540"/>
        </a:xfrm>
        <a:prstGeom prst="upArrow">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A331E9-BEE4-46F3-AFD6-658BCCB68A1A}">
      <dsp:nvSpPr>
        <dsp:cNvPr id="0" name=""/>
        <dsp:cNvSpPr/>
      </dsp:nvSpPr>
      <dsp:spPr>
        <a:xfrm>
          <a:off x="2838416" y="0"/>
          <a:ext cx="4494562" cy="2481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0" rIns="298704" bIns="298704" numCol="1" spcCol="1270" anchor="ctr" anchorCtr="0">
          <a:noAutofit/>
        </a:bodyPr>
        <a:lstStyle/>
        <a:p>
          <a:pPr lvl="0" algn="l" defTabSz="1866900">
            <a:lnSpc>
              <a:spcPct val="90000"/>
            </a:lnSpc>
            <a:spcBef>
              <a:spcPct val="0"/>
            </a:spcBef>
            <a:spcAft>
              <a:spcPct val="35000"/>
            </a:spcAft>
          </a:pPr>
          <a:r>
            <a:rPr lang="en-US" sz="4200" kern="1200" dirty="0"/>
            <a:t>Liabilities</a:t>
          </a:r>
        </a:p>
        <a:p>
          <a:pPr marL="285750" lvl="1" indent="-285750" algn="l" defTabSz="1466850">
            <a:lnSpc>
              <a:spcPct val="90000"/>
            </a:lnSpc>
            <a:spcBef>
              <a:spcPct val="0"/>
            </a:spcBef>
            <a:spcAft>
              <a:spcPct val="15000"/>
            </a:spcAft>
            <a:buChar char="••"/>
          </a:pPr>
          <a:r>
            <a:rPr lang="en-US" sz="3300" kern="1200" dirty="0">
              <a:solidFill>
                <a:srgbClr val="FFC000"/>
              </a:solidFill>
            </a:rPr>
            <a:t>Demand </a:t>
          </a:r>
          <a:r>
            <a:rPr lang="en-US" sz="3300" kern="1200" dirty="0" smtClean="0">
              <a:solidFill>
                <a:srgbClr val="FFC000"/>
              </a:solidFill>
            </a:rPr>
            <a:t>liabilities</a:t>
          </a:r>
          <a:endParaRPr lang="en-US" sz="3300" kern="1200" dirty="0">
            <a:solidFill>
              <a:srgbClr val="FFC000"/>
            </a:solidFill>
          </a:endParaRPr>
        </a:p>
        <a:p>
          <a:pPr marL="285750" lvl="1" indent="-285750" algn="l" defTabSz="1466850">
            <a:lnSpc>
              <a:spcPct val="90000"/>
            </a:lnSpc>
            <a:spcBef>
              <a:spcPct val="0"/>
            </a:spcBef>
            <a:spcAft>
              <a:spcPct val="15000"/>
            </a:spcAft>
            <a:buChar char="••"/>
          </a:pPr>
          <a:r>
            <a:rPr lang="en-US" sz="3300" kern="1200" dirty="0">
              <a:solidFill>
                <a:srgbClr val="FFC000"/>
              </a:solidFill>
            </a:rPr>
            <a:t>Time </a:t>
          </a:r>
          <a:r>
            <a:rPr lang="en-US" sz="3300" kern="1200" dirty="0" smtClean="0">
              <a:solidFill>
                <a:srgbClr val="FFC000"/>
              </a:solidFill>
            </a:rPr>
            <a:t>liabilities</a:t>
          </a:r>
          <a:endParaRPr lang="en-US" sz="3300" kern="1200" dirty="0">
            <a:solidFill>
              <a:srgbClr val="FFC000"/>
            </a:solidFill>
          </a:endParaRPr>
        </a:p>
        <a:p>
          <a:pPr marL="285750" lvl="1" indent="-285750" algn="l" defTabSz="1466850">
            <a:lnSpc>
              <a:spcPct val="90000"/>
            </a:lnSpc>
            <a:spcBef>
              <a:spcPct val="0"/>
            </a:spcBef>
            <a:spcAft>
              <a:spcPct val="15000"/>
            </a:spcAft>
            <a:buChar char="••"/>
          </a:pPr>
          <a:r>
            <a:rPr lang="en-US" sz="3300" kern="1200" dirty="0" smtClean="0"/>
            <a:t>Other liabilities</a:t>
          </a:r>
          <a:endParaRPr lang="en-US" sz="3300" kern="1200" dirty="0"/>
        </a:p>
      </dsp:txBody>
      <dsp:txXfrm>
        <a:off x="2838416" y="0"/>
        <a:ext cx="4494562" cy="2481540"/>
      </dsp:txXfrm>
    </dsp:sp>
    <dsp:sp modelId="{A435CA0C-5A34-419A-B52B-5322202DF03A}">
      <dsp:nvSpPr>
        <dsp:cNvPr id="0" name=""/>
        <dsp:cNvSpPr/>
      </dsp:nvSpPr>
      <dsp:spPr>
        <a:xfrm>
          <a:off x="658051" y="2688336"/>
          <a:ext cx="3142382" cy="2481540"/>
        </a:xfrm>
        <a:prstGeom prst="downArrow">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1E7BBA-1293-481D-A08B-EC4D7659D971}">
      <dsp:nvSpPr>
        <dsp:cNvPr id="0" name=""/>
        <dsp:cNvSpPr/>
      </dsp:nvSpPr>
      <dsp:spPr>
        <a:xfrm>
          <a:off x="3632990" y="2688336"/>
          <a:ext cx="4494562" cy="2481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0" rIns="298704" bIns="298704" numCol="1" spcCol="1270" anchor="ctr" anchorCtr="0">
          <a:noAutofit/>
        </a:bodyPr>
        <a:lstStyle/>
        <a:p>
          <a:pPr lvl="0" algn="l" defTabSz="1866900">
            <a:lnSpc>
              <a:spcPct val="90000"/>
            </a:lnSpc>
            <a:spcBef>
              <a:spcPct val="0"/>
            </a:spcBef>
            <a:spcAft>
              <a:spcPct val="35000"/>
            </a:spcAft>
          </a:pPr>
          <a:r>
            <a:rPr lang="en-US" sz="4200" kern="1200" dirty="0"/>
            <a:t>Assets</a:t>
          </a:r>
        </a:p>
        <a:p>
          <a:pPr marL="285750" lvl="1" indent="-285750" algn="l" defTabSz="1466850">
            <a:lnSpc>
              <a:spcPct val="90000"/>
            </a:lnSpc>
            <a:spcBef>
              <a:spcPct val="0"/>
            </a:spcBef>
            <a:spcAft>
              <a:spcPct val="15000"/>
            </a:spcAft>
            <a:buChar char="••"/>
          </a:pPr>
          <a:r>
            <a:rPr lang="en-US" sz="3300" kern="1200" dirty="0">
              <a:solidFill>
                <a:schemeClr val="accent1">
                  <a:lumMod val="60000"/>
                  <a:lumOff val="40000"/>
                </a:schemeClr>
              </a:solidFill>
            </a:rPr>
            <a:t>Loans</a:t>
          </a:r>
        </a:p>
        <a:p>
          <a:pPr marL="285750" lvl="1" indent="-285750" algn="l" defTabSz="1466850">
            <a:lnSpc>
              <a:spcPct val="90000"/>
            </a:lnSpc>
            <a:spcBef>
              <a:spcPct val="0"/>
            </a:spcBef>
            <a:spcAft>
              <a:spcPct val="15000"/>
            </a:spcAft>
            <a:buChar char="••"/>
          </a:pPr>
          <a:r>
            <a:rPr lang="en-US" sz="3300" kern="1200" dirty="0" smtClean="0">
              <a:solidFill>
                <a:srgbClr val="FFC000"/>
              </a:solidFill>
            </a:rPr>
            <a:t>CRR</a:t>
          </a:r>
          <a:endParaRPr lang="en-US" sz="3300" kern="1200" dirty="0">
            <a:solidFill>
              <a:srgbClr val="FFC000"/>
            </a:solidFill>
          </a:endParaRPr>
        </a:p>
        <a:p>
          <a:pPr marL="285750" lvl="1" indent="-285750" algn="l" defTabSz="1466850">
            <a:lnSpc>
              <a:spcPct val="90000"/>
            </a:lnSpc>
            <a:spcBef>
              <a:spcPct val="0"/>
            </a:spcBef>
            <a:spcAft>
              <a:spcPct val="15000"/>
            </a:spcAft>
            <a:buChar char="••"/>
          </a:pPr>
          <a:r>
            <a:rPr lang="en-US" sz="3300" kern="1200" dirty="0" smtClean="0">
              <a:solidFill>
                <a:srgbClr val="FFC000"/>
              </a:solidFill>
            </a:rPr>
            <a:t>SLR</a:t>
          </a:r>
          <a:endParaRPr lang="en-US" sz="3300" kern="1200" dirty="0">
            <a:solidFill>
              <a:srgbClr val="FFC000"/>
            </a:solidFill>
          </a:endParaRPr>
        </a:p>
      </dsp:txBody>
      <dsp:txXfrm>
        <a:off x="3632990" y="2688336"/>
        <a:ext cx="4494562" cy="2481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7E2FF-894C-407F-95C9-DE8F0AA03E57}">
      <dsp:nvSpPr>
        <dsp:cNvPr id="0" name=""/>
        <dsp:cNvSpPr/>
      </dsp:nvSpPr>
      <dsp:spPr>
        <a:xfrm>
          <a:off x="0" y="1222027"/>
          <a:ext cx="2197333" cy="55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71120" rIns="199136" bIns="71120" numCol="1" spcCol="1270" anchor="ctr" anchorCtr="0">
          <a:noAutofit/>
        </a:bodyPr>
        <a:lstStyle/>
        <a:p>
          <a:pPr lvl="0" algn="r" defTabSz="1244600">
            <a:lnSpc>
              <a:spcPct val="90000"/>
            </a:lnSpc>
            <a:spcBef>
              <a:spcPct val="0"/>
            </a:spcBef>
            <a:spcAft>
              <a:spcPct val="35000"/>
            </a:spcAft>
          </a:pPr>
          <a:r>
            <a:rPr lang="en-US" sz="2800" kern="1200" dirty="0" smtClean="0">
              <a:effectLst>
                <a:outerShdw blurRad="38100" dist="38100" dir="2700000" algn="tl">
                  <a:srgbClr val="000000">
                    <a:alpha val="43137"/>
                  </a:srgbClr>
                </a:outerShdw>
              </a:effectLst>
            </a:rPr>
            <a:t>Time liability</a:t>
          </a:r>
          <a:endParaRPr lang="en-US" sz="2800" kern="1200" dirty="0">
            <a:effectLst>
              <a:outerShdw blurRad="38100" dist="38100" dir="2700000" algn="tl">
                <a:srgbClr val="000000">
                  <a:alpha val="43137"/>
                </a:srgbClr>
              </a:outerShdw>
            </a:effectLst>
          </a:endParaRPr>
        </a:p>
      </dsp:txBody>
      <dsp:txXfrm>
        <a:off x="0" y="1222027"/>
        <a:ext cx="2197333" cy="554400"/>
      </dsp:txXfrm>
    </dsp:sp>
    <dsp:sp modelId="{16AC8D60-7A03-4CC8-A692-A77A30F521A0}">
      <dsp:nvSpPr>
        <dsp:cNvPr id="0" name=""/>
        <dsp:cNvSpPr/>
      </dsp:nvSpPr>
      <dsp:spPr>
        <a:xfrm>
          <a:off x="2197333" y="43927"/>
          <a:ext cx="439466" cy="29106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1B1B0-1170-4A43-BE4B-387E410B5860}">
      <dsp:nvSpPr>
        <dsp:cNvPr id="0" name=""/>
        <dsp:cNvSpPr/>
      </dsp:nvSpPr>
      <dsp:spPr>
        <a:xfrm>
          <a:off x="2812586" y="43927"/>
          <a:ext cx="5976746" cy="291060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effectLst>
                <a:outerShdw blurRad="38100" dist="38100" dir="2700000" algn="tl">
                  <a:srgbClr val="000000">
                    <a:alpha val="43137"/>
                  </a:srgbClr>
                </a:outerShdw>
              </a:effectLst>
            </a:rPr>
            <a:t>FD, cash certificates, Cumulative/ recurring deposits, Staff security deposit. </a:t>
          </a:r>
          <a:endParaRPr lang="en-US" sz="2800" kern="1200" dirty="0">
            <a:effectLst>
              <a:outerShdw blurRad="38100" dist="38100" dir="2700000" algn="tl">
                <a:srgbClr val="000000">
                  <a:alpha val="43137"/>
                </a:srgbClr>
              </a:outerShdw>
            </a:effectLst>
          </a:endParaRPr>
        </a:p>
        <a:p>
          <a:pPr marL="285750" lvl="1" indent="-285750" algn="l" defTabSz="1244600">
            <a:lnSpc>
              <a:spcPct val="90000"/>
            </a:lnSpc>
            <a:spcBef>
              <a:spcPct val="0"/>
            </a:spcBef>
            <a:spcAft>
              <a:spcPct val="15000"/>
            </a:spcAft>
            <a:buChar char="••"/>
          </a:pPr>
          <a:r>
            <a:rPr lang="en-US" sz="2800" kern="1200" dirty="0" smtClean="0">
              <a:effectLst>
                <a:outerShdw blurRad="38100" dist="38100" dir="2700000" algn="tl">
                  <a:srgbClr val="000000">
                    <a:alpha val="43137"/>
                  </a:srgbClr>
                </a:outerShdw>
              </a:effectLst>
            </a:rPr>
            <a:t>Legally not required to pay before maturity (but minus penalty/less interest).</a:t>
          </a:r>
          <a:endParaRPr lang="en-US" sz="2800" kern="1200" dirty="0">
            <a:effectLst>
              <a:outerShdw blurRad="38100" dist="38100" dir="2700000" algn="tl">
                <a:srgbClr val="000000">
                  <a:alpha val="43137"/>
                </a:srgbClr>
              </a:outerShdw>
            </a:effectLst>
          </a:endParaRPr>
        </a:p>
        <a:p>
          <a:pPr marL="285750" lvl="1" indent="-285750" algn="l" defTabSz="1244600">
            <a:lnSpc>
              <a:spcPct val="90000"/>
            </a:lnSpc>
            <a:spcBef>
              <a:spcPct val="0"/>
            </a:spcBef>
            <a:spcAft>
              <a:spcPct val="15000"/>
            </a:spcAft>
            <a:buChar char="••"/>
          </a:pPr>
          <a:r>
            <a:rPr lang="en-US" sz="2800" kern="1200" dirty="0" smtClean="0">
              <a:effectLst>
                <a:outerShdw blurRad="38100" dist="38100" dir="2700000" algn="tl">
                  <a:srgbClr val="000000">
                    <a:alpha val="43137"/>
                  </a:srgbClr>
                </a:outerShdw>
              </a:effectLst>
            </a:rPr>
            <a:t>Latest 2015: “unbreakable FD”- can’t be redeemed before time, hv2 pay more interest.</a:t>
          </a:r>
          <a:endParaRPr lang="en-US" sz="2800" kern="1200" dirty="0">
            <a:effectLst>
              <a:outerShdw blurRad="38100" dist="38100" dir="2700000" algn="tl">
                <a:srgbClr val="000000">
                  <a:alpha val="43137"/>
                </a:srgbClr>
              </a:outerShdw>
            </a:effectLst>
          </a:endParaRPr>
        </a:p>
      </dsp:txBody>
      <dsp:txXfrm>
        <a:off x="2812586" y="43927"/>
        <a:ext cx="5976746" cy="2910600"/>
      </dsp:txXfrm>
    </dsp:sp>
    <dsp:sp modelId="{08953C77-D7AC-4215-A770-D23D07BC7798}">
      <dsp:nvSpPr>
        <dsp:cNvPr id="0" name=""/>
        <dsp:cNvSpPr/>
      </dsp:nvSpPr>
      <dsp:spPr>
        <a:xfrm>
          <a:off x="0" y="3505777"/>
          <a:ext cx="2199481" cy="55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71120" rIns="199136" bIns="71120" numCol="1" spcCol="1270" anchor="ctr" anchorCtr="0">
          <a:noAutofit/>
        </a:bodyPr>
        <a:lstStyle/>
        <a:p>
          <a:pPr lvl="0" algn="r" defTabSz="1244600">
            <a:lnSpc>
              <a:spcPct val="90000"/>
            </a:lnSpc>
            <a:spcBef>
              <a:spcPct val="0"/>
            </a:spcBef>
            <a:spcAft>
              <a:spcPct val="35000"/>
            </a:spcAft>
          </a:pPr>
          <a:r>
            <a:rPr lang="en-US" sz="2800" kern="1200" dirty="0" smtClean="0">
              <a:effectLst>
                <a:outerShdw blurRad="38100" dist="38100" dir="2700000" algn="tl">
                  <a:srgbClr val="000000">
                    <a:alpha val="43137"/>
                  </a:srgbClr>
                </a:outerShdw>
              </a:effectLst>
            </a:rPr>
            <a:t>Demand </a:t>
          </a:r>
          <a:endParaRPr lang="en-US" sz="2800" kern="1200" dirty="0">
            <a:effectLst>
              <a:outerShdw blurRad="38100" dist="38100" dir="2700000" algn="tl">
                <a:srgbClr val="000000">
                  <a:alpha val="43137"/>
                </a:srgbClr>
              </a:outerShdw>
            </a:effectLst>
          </a:endParaRPr>
        </a:p>
      </dsp:txBody>
      <dsp:txXfrm>
        <a:off x="0" y="3505777"/>
        <a:ext cx="2199481" cy="554400"/>
      </dsp:txXfrm>
    </dsp:sp>
    <dsp:sp modelId="{688362B3-2907-4B43-B75C-E92C508E56CB}">
      <dsp:nvSpPr>
        <dsp:cNvPr id="0" name=""/>
        <dsp:cNvSpPr/>
      </dsp:nvSpPr>
      <dsp:spPr>
        <a:xfrm>
          <a:off x="2199481" y="3055327"/>
          <a:ext cx="439896" cy="14553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05C159-4C97-4B5B-AB06-B53935981072}">
      <dsp:nvSpPr>
        <dsp:cNvPr id="0" name=""/>
        <dsp:cNvSpPr/>
      </dsp:nvSpPr>
      <dsp:spPr>
        <a:xfrm>
          <a:off x="2815335" y="3055327"/>
          <a:ext cx="5982589" cy="1455300"/>
        </a:xfrm>
        <a:prstGeom prst="rect">
          <a:avLst/>
        </a:prstGeom>
        <a:solidFill>
          <a:schemeClr val="accent2">
            <a:hueOff val="-4533602"/>
            <a:satOff val="2618"/>
            <a:lumOff val="-48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effectLst>
                <a:outerShdw blurRad="38100" dist="38100" dir="2700000" algn="tl">
                  <a:srgbClr val="000000">
                    <a:alpha val="43137"/>
                  </a:srgbClr>
                </a:outerShdw>
              </a:effectLst>
            </a:rPr>
            <a:t>CA, Savings, demand draft</a:t>
          </a:r>
          <a:endParaRPr lang="en-US" sz="2800" kern="1200" dirty="0">
            <a:effectLst>
              <a:outerShdw blurRad="38100" dist="38100" dir="2700000" algn="tl">
                <a:srgbClr val="000000">
                  <a:alpha val="43137"/>
                </a:srgbClr>
              </a:outerShdw>
            </a:effectLst>
          </a:endParaRPr>
        </a:p>
        <a:p>
          <a:pPr marL="285750" lvl="1" indent="-285750" algn="l" defTabSz="1244600">
            <a:lnSpc>
              <a:spcPct val="90000"/>
            </a:lnSpc>
            <a:spcBef>
              <a:spcPct val="0"/>
            </a:spcBef>
            <a:spcAft>
              <a:spcPct val="15000"/>
            </a:spcAft>
            <a:buChar char="••"/>
          </a:pPr>
          <a:r>
            <a:rPr lang="en-US" sz="2800" kern="1200" dirty="0" smtClean="0">
              <a:effectLst>
                <a:outerShdw blurRad="38100" dist="38100" dir="2700000" algn="tl">
                  <a:srgbClr val="000000">
                    <a:alpha val="43137"/>
                  </a:srgbClr>
                </a:outerShdw>
              </a:effectLst>
            </a:rPr>
            <a:t>Overdue balance in FD</a:t>
          </a:r>
          <a:endParaRPr lang="en-US" sz="2800" kern="1200" dirty="0">
            <a:effectLst>
              <a:outerShdw blurRad="38100" dist="38100" dir="2700000" algn="tl">
                <a:srgbClr val="000000">
                  <a:alpha val="43137"/>
                </a:srgbClr>
              </a:outerShdw>
            </a:effectLst>
          </a:endParaRPr>
        </a:p>
        <a:p>
          <a:pPr marL="285750" lvl="1" indent="-285750" algn="l" defTabSz="1244600">
            <a:lnSpc>
              <a:spcPct val="90000"/>
            </a:lnSpc>
            <a:spcBef>
              <a:spcPct val="0"/>
            </a:spcBef>
            <a:spcAft>
              <a:spcPct val="15000"/>
            </a:spcAft>
            <a:buChar char="••"/>
          </a:pPr>
          <a:r>
            <a:rPr lang="en-US" sz="2800" kern="1200" dirty="0" smtClean="0">
              <a:effectLst>
                <a:outerShdw blurRad="38100" dist="38100" dir="2700000" algn="tl">
                  <a:srgbClr val="000000">
                    <a:alpha val="43137"/>
                  </a:srgbClr>
                </a:outerShdw>
              </a:effectLst>
            </a:rPr>
            <a:t>Unclaimed deposits</a:t>
          </a:r>
          <a:endParaRPr lang="en-US" sz="2800" kern="1200" dirty="0">
            <a:effectLst>
              <a:outerShdw blurRad="38100" dist="38100" dir="2700000" algn="tl">
                <a:srgbClr val="000000">
                  <a:alpha val="43137"/>
                </a:srgbClr>
              </a:outerShdw>
            </a:effectLst>
          </a:endParaRPr>
        </a:p>
      </dsp:txBody>
      <dsp:txXfrm>
        <a:off x="2815335" y="3055327"/>
        <a:ext cx="5982589" cy="1455300"/>
      </dsp:txXfrm>
    </dsp:sp>
    <dsp:sp modelId="{1A4CC7B6-C39C-4588-ACF9-60228C13DC94}">
      <dsp:nvSpPr>
        <dsp:cNvPr id="0" name=""/>
        <dsp:cNvSpPr/>
      </dsp:nvSpPr>
      <dsp:spPr>
        <a:xfrm>
          <a:off x="0" y="5061877"/>
          <a:ext cx="2199481" cy="55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71120" rIns="199136" bIns="71120" numCol="1" spcCol="1270" anchor="ctr" anchorCtr="0">
          <a:noAutofit/>
        </a:bodyPr>
        <a:lstStyle/>
        <a:p>
          <a:pPr lvl="0" algn="r" defTabSz="1244600">
            <a:lnSpc>
              <a:spcPct val="90000"/>
            </a:lnSpc>
            <a:spcBef>
              <a:spcPct val="0"/>
            </a:spcBef>
            <a:spcAft>
              <a:spcPct val="35000"/>
            </a:spcAft>
          </a:pPr>
          <a:r>
            <a:rPr lang="en-US" sz="2800" kern="1200" dirty="0" smtClean="0">
              <a:effectLst>
                <a:outerShdw blurRad="38100" dist="38100" dir="2700000" algn="tl">
                  <a:srgbClr val="000000">
                    <a:alpha val="43137"/>
                  </a:srgbClr>
                </a:outerShdw>
              </a:effectLst>
            </a:rPr>
            <a:t>Other</a:t>
          </a:r>
          <a:endParaRPr lang="en-US" sz="2800" kern="1200" dirty="0">
            <a:effectLst>
              <a:outerShdw blurRad="38100" dist="38100" dir="2700000" algn="tl">
                <a:srgbClr val="000000">
                  <a:alpha val="43137"/>
                </a:srgbClr>
              </a:outerShdw>
            </a:effectLst>
          </a:endParaRPr>
        </a:p>
      </dsp:txBody>
      <dsp:txXfrm>
        <a:off x="0" y="5061877"/>
        <a:ext cx="2199481" cy="554400"/>
      </dsp:txXfrm>
    </dsp:sp>
    <dsp:sp modelId="{528027BB-4CE7-47C5-BCDA-CE610AB1B0EF}">
      <dsp:nvSpPr>
        <dsp:cNvPr id="0" name=""/>
        <dsp:cNvSpPr/>
      </dsp:nvSpPr>
      <dsp:spPr>
        <a:xfrm>
          <a:off x="2199481" y="4611427"/>
          <a:ext cx="439896" cy="14553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A6387C-1389-4ED9-B6BD-F8E422774815}">
      <dsp:nvSpPr>
        <dsp:cNvPr id="0" name=""/>
        <dsp:cNvSpPr/>
      </dsp:nvSpPr>
      <dsp:spPr>
        <a:xfrm>
          <a:off x="2815335" y="4611427"/>
          <a:ext cx="5982589" cy="1455300"/>
        </a:xfrm>
        <a:prstGeom prst="rect">
          <a:avLst/>
        </a:prstGeom>
        <a:solidFill>
          <a:schemeClr val="accent2">
            <a:hueOff val="-9067203"/>
            <a:satOff val="5236"/>
            <a:lumOff val="-960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effectLst>
                <a:outerShdw blurRad="38100" dist="38100" dir="2700000" algn="tl">
                  <a:srgbClr val="000000">
                    <a:alpha val="43137"/>
                  </a:srgbClr>
                </a:outerShdw>
              </a:effectLst>
            </a:rPr>
            <a:t>Interest accrued on deposit</a:t>
          </a:r>
          <a:endParaRPr lang="en-US" sz="2800" kern="1200" dirty="0">
            <a:effectLst>
              <a:outerShdw blurRad="38100" dist="38100" dir="2700000" algn="tl">
                <a:srgbClr val="000000">
                  <a:alpha val="43137"/>
                </a:srgbClr>
              </a:outerShdw>
            </a:effectLst>
          </a:endParaRPr>
        </a:p>
        <a:p>
          <a:pPr marL="285750" lvl="1" indent="-285750" algn="l" defTabSz="1244600">
            <a:lnSpc>
              <a:spcPct val="90000"/>
            </a:lnSpc>
            <a:spcBef>
              <a:spcPct val="0"/>
            </a:spcBef>
            <a:spcAft>
              <a:spcPct val="15000"/>
            </a:spcAft>
            <a:buChar char="••"/>
          </a:pPr>
          <a:r>
            <a:rPr lang="en-US" sz="2800" kern="1200" dirty="0" smtClean="0">
              <a:effectLst>
                <a:outerShdw blurRad="38100" dist="38100" dir="2700000" algn="tl">
                  <a:srgbClr val="000000">
                    <a:alpha val="43137"/>
                  </a:srgbClr>
                </a:outerShdw>
              </a:effectLst>
            </a:rPr>
            <a:t>Unpaid dividends</a:t>
          </a:r>
          <a:endParaRPr lang="en-US" sz="2800" kern="1200" dirty="0">
            <a:effectLst>
              <a:outerShdw blurRad="38100" dist="38100" dir="2700000" algn="tl">
                <a:srgbClr val="000000">
                  <a:alpha val="43137"/>
                </a:srgbClr>
              </a:outerShdw>
            </a:effectLst>
          </a:endParaRPr>
        </a:p>
        <a:p>
          <a:pPr marL="285750" lvl="1" indent="-285750" algn="l" defTabSz="1244600">
            <a:lnSpc>
              <a:spcPct val="90000"/>
            </a:lnSpc>
            <a:spcBef>
              <a:spcPct val="0"/>
            </a:spcBef>
            <a:spcAft>
              <a:spcPct val="15000"/>
            </a:spcAft>
            <a:buChar char="••"/>
          </a:pPr>
          <a:r>
            <a:rPr lang="en-US" sz="2800" kern="1200" dirty="0" smtClean="0">
              <a:effectLst>
                <a:outerShdw blurRad="38100" dist="38100" dir="2700000" algn="tl">
                  <a:srgbClr val="000000">
                    <a:alpha val="43137"/>
                  </a:srgbClr>
                </a:outerShdw>
              </a:effectLst>
            </a:rPr>
            <a:t>Gold borrowed…..</a:t>
          </a:r>
          <a:endParaRPr lang="en-US" sz="2800" kern="1200" dirty="0">
            <a:effectLst>
              <a:outerShdw blurRad="38100" dist="38100" dir="2700000" algn="tl">
                <a:srgbClr val="000000">
                  <a:alpha val="43137"/>
                </a:srgbClr>
              </a:outerShdw>
            </a:effectLst>
          </a:endParaRPr>
        </a:p>
      </dsp:txBody>
      <dsp:txXfrm>
        <a:off x="2815335" y="4611427"/>
        <a:ext cx="5982589" cy="14553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2ECD3-D7B9-4824-8936-CB71E69ED91B}">
      <dsp:nvSpPr>
        <dsp:cNvPr id="0" name=""/>
        <dsp:cNvSpPr/>
      </dsp:nvSpPr>
      <dsp:spPr>
        <a:xfrm>
          <a:off x="5595" y="118864"/>
          <a:ext cx="2870833" cy="114833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lvl="0" algn="ctr" defTabSz="1466850">
            <a:lnSpc>
              <a:spcPct val="90000"/>
            </a:lnSpc>
            <a:spcBef>
              <a:spcPct val="0"/>
            </a:spcBef>
            <a:spcAft>
              <a:spcPct val="35000"/>
            </a:spcAft>
          </a:pPr>
          <a:r>
            <a:rPr lang="en-US" sz="3300" kern="1200" dirty="0" smtClean="0"/>
            <a:t>Liabilities</a:t>
          </a:r>
          <a:endParaRPr lang="en-US" sz="3300" kern="1200" dirty="0"/>
        </a:p>
      </dsp:txBody>
      <dsp:txXfrm>
        <a:off x="579762" y="118864"/>
        <a:ext cx="1722500" cy="1148333"/>
      </dsp:txXfrm>
    </dsp:sp>
    <dsp:sp modelId="{9DB42225-3298-4F86-A1B4-D1E10087F9BA}">
      <dsp:nvSpPr>
        <dsp:cNvPr id="0" name=""/>
        <dsp:cNvSpPr/>
      </dsp:nvSpPr>
      <dsp:spPr>
        <a:xfrm>
          <a:off x="2503221" y="216472"/>
          <a:ext cx="2382792" cy="953116"/>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Demand</a:t>
          </a:r>
          <a:endParaRPr lang="en-US" sz="3500" kern="1200" dirty="0"/>
        </a:p>
      </dsp:txBody>
      <dsp:txXfrm>
        <a:off x="2979779" y="216472"/>
        <a:ext cx="1429676" cy="953116"/>
      </dsp:txXfrm>
    </dsp:sp>
    <dsp:sp modelId="{8B401F40-4F53-454F-8301-1F65F14EBEB6}">
      <dsp:nvSpPr>
        <dsp:cNvPr id="0" name=""/>
        <dsp:cNvSpPr/>
      </dsp:nvSpPr>
      <dsp:spPr>
        <a:xfrm>
          <a:off x="4552422" y="216472"/>
          <a:ext cx="2382792" cy="953116"/>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Time</a:t>
          </a:r>
          <a:endParaRPr lang="en-US" sz="3500" kern="1200" dirty="0"/>
        </a:p>
      </dsp:txBody>
      <dsp:txXfrm>
        <a:off x="5028980" y="216472"/>
        <a:ext cx="1429676" cy="953116"/>
      </dsp:txXfrm>
    </dsp:sp>
    <dsp:sp modelId="{1D67A5DE-D0E2-4189-986D-10E27EAF0155}">
      <dsp:nvSpPr>
        <dsp:cNvPr id="0" name=""/>
        <dsp:cNvSpPr/>
      </dsp:nvSpPr>
      <dsp:spPr>
        <a:xfrm>
          <a:off x="5595" y="1427964"/>
          <a:ext cx="2870833" cy="114833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lvl="0" algn="ctr" defTabSz="1466850">
            <a:lnSpc>
              <a:spcPct val="90000"/>
            </a:lnSpc>
            <a:spcBef>
              <a:spcPct val="0"/>
            </a:spcBef>
            <a:spcAft>
              <a:spcPct val="35000"/>
            </a:spcAft>
          </a:pPr>
          <a:r>
            <a:rPr lang="en-US" sz="3300" kern="1200" dirty="0" smtClean="0"/>
            <a:t>Deposit</a:t>
          </a:r>
          <a:endParaRPr lang="en-US" sz="3300" kern="1200" dirty="0"/>
        </a:p>
      </dsp:txBody>
      <dsp:txXfrm>
        <a:off x="579762" y="1427964"/>
        <a:ext cx="1722500" cy="1148333"/>
      </dsp:txXfrm>
    </dsp:sp>
    <dsp:sp modelId="{09AAABA9-ABFF-4052-811C-F24190D5B468}">
      <dsp:nvSpPr>
        <dsp:cNvPr id="0" name=""/>
        <dsp:cNvSpPr/>
      </dsp:nvSpPr>
      <dsp:spPr>
        <a:xfrm>
          <a:off x="2503221" y="1525572"/>
          <a:ext cx="2382792" cy="953116"/>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+70</a:t>
          </a:r>
          <a:endParaRPr lang="en-US" sz="3500" kern="1200" dirty="0"/>
        </a:p>
      </dsp:txBody>
      <dsp:txXfrm>
        <a:off x="2979779" y="1525572"/>
        <a:ext cx="1429676" cy="953116"/>
      </dsp:txXfrm>
    </dsp:sp>
    <dsp:sp modelId="{DF4B67F1-291E-4037-8DFE-09AB042311D7}">
      <dsp:nvSpPr>
        <dsp:cNvPr id="0" name=""/>
        <dsp:cNvSpPr/>
      </dsp:nvSpPr>
      <dsp:spPr>
        <a:xfrm>
          <a:off x="4552422" y="1525572"/>
          <a:ext cx="2382792" cy="953116"/>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+60</a:t>
          </a:r>
          <a:endParaRPr lang="en-US" sz="3500" kern="1200" dirty="0"/>
        </a:p>
      </dsp:txBody>
      <dsp:txXfrm>
        <a:off x="5028980" y="1525572"/>
        <a:ext cx="1429676" cy="953116"/>
      </dsp:txXfrm>
    </dsp:sp>
    <dsp:sp modelId="{8C31DD98-D794-49CA-A68A-8E7514A4CF3C}">
      <dsp:nvSpPr>
        <dsp:cNvPr id="0" name=""/>
        <dsp:cNvSpPr/>
      </dsp:nvSpPr>
      <dsp:spPr>
        <a:xfrm>
          <a:off x="5595" y="2737064"/>
          <a:ext cx="2870833" cy="114833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lvl="0" algn="ctr" defTabSz="1466850">
            <a:lnSpc>
              <a:spcPct val="90000"/>
            </a:lnSpc>
            <a:spcBef>
              <a:spcPct val="0"/>
            </a:spcBef>
            <a:spcAft>
              <a:spcPct val="35000"/>
            </a:spcAft>
          </a:pPr>
          <a:r>
            <a:rPr lang="en-US" sz="3300" kern="1200" dirty="0" smtClean="0"/>
            <a:t>Withdrawn</a:t>
          </a:r>
          <a:endParaRPr lang="en-US" sz="3300" kern="1200" dirty="0"/>
        </a:p>
      </dsp:txBody>
      <dsp:txXfrm>
        <a:off x="579762" y="2737064"/>
        <a:ext cx="1722500" cy="1148333"/>
      </dsp:txXfrm>
    </dsp:sp>
    <dsp:sp modelId="{E8A9CA3B-8499-4FD4-A7DA-0034C8E895BC}">
      <dsp:nvSpPr>
        <dsp:cNvPr id="0" name=""/>
        <dsp:cNvSpPr/>
      </dsp:nvSpPr>
      <dsp:spPr>
        <a:xfrm>
          <a:off x="2503221" y="2834673"/>
          <a:ext cx="2382792" cy="953116"/>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-20</a:t>
          </a:r>
          <a:endParaRPr lang="en-US" sz="3500" kern="1200" dirty="0"/>
        </a:p>
      </dsp:txBody>
      <dsp:txXfrm>
        <a:off x="2979779" y="2834673"/>
        <a:ext cx="1429676" cy="953116"/>
      </dsp:txXfrm>
    </dsp:sp>
    <dsp:sp modelId="{25E3DF3D-A3C6-4BAA-BA21-64AC0EFD2F0C}">
      <dsp:nvSpPr>
        <dsp:cNvPr id="0" name=""/>
        <dsp:cNvSpPr/>
      </dsp:nvSpPr>
      <dsp:spPr>
        <a:xfrm>
          <a:off x="4552422" y="2834673"/>
          <a:ext cx="2382792" cy="953116"/>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-10</a:t>
          </a:r>
          <a:endParaRPr lang="en-US" sz="3500" kern="1200" dirty="0"/>
        </a:p>
      </dsp:txBody>
      <dsp:txXfrm>
        <a:off x="5028980" y="2834673"/>
        <a:ext cx="1429676" cy="953116"/>
      </dsp:txXfrm>
    </dsp:sp>
    <dsp:sp modelId="{134629C9-5EF2-4146-850D-611610FAAABE}">
      <dsp:nvSpPr>
        <dsp:cNvPr id="0" name=""/>
        <dsp:cNvSpPr/>
      </dsp:nvSpPr>
      <dsp:spPr>
        <a:xfrm>
          <a:off x="5595" y="4046165"/>
          <a:ext cx="2870833" cy="1148333"/>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lvl="0" algn="ctr" defTabSz="1466850">
            <a:lnSpc>
              <a:spcPct val="90000"/>
            </a:lnSpc>
            <a:spcBef>
              <a:spcPct val="0"/>
            </a:spcBef>
            <a:spcAft>
              <a:spcPct val="35000"/>
            </a:spcAft>
          </a:pPr>
          <a:r>
            <a:rPr lang="en-US" sz="3300" kern="1200" dirty="0" smtClean="0"/>
            <a:t>NET left</a:t>
          </a:r>
          <a:endParaRPr lang="en-US" sz="3300" kern="1200" dirty="0"/>
        </a:p>
      </dsp:txBody>
      <dsp:txXfrm>
        <a:off x="579762" y="4046165"/>
        <a:ext cx="1722500" cy="1148333"/>
      </dsp:txXfrm>
    </dsp:sp>
    <dsp:sp modelId="{32C5B546-07A1-46E6-B486-D3C59B1D0BE7}">
      <dsp:nvSpPr>
        <dsp:cNvPr id="0" name=""/>
        <dsp:cNvSpPr/>
      </dsp:nvSpPr>
      <dsp:spPr>
        <a:xfrm>
          <a:off x="2503221" y="4143773"/>
          <a:ext cx="2382792" cy="953116"/>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+50</a:t>
          </a:r>
          <a:endParaRPr lang="en-US" sz="3500" kern="1200" dirty="0"/>
        </a:p>
      </dsp:txBody>
      <dsp:txXfrm>
        <a:off x="2979779" y="4143773"/>
        <a:ext cx="1429676" cy="953116"/>
      </dsp:txXfrm>
    </dsp:sp>
    <dsp:sp modelId="{6611AF2A-C598-4CAD-8C87-31DCCA20102C}">
      <dsp:nvSpPr>
        <dsp:cNvPr id="0" name=""/>
        <dsp:cNvSpPr/>
      </dsp:nvSpPr>
      <dsp:spPr>
        <a:xfrm>
          <a:off x="4552422" y="4143773"/>
          <a:ext cx="2382792" cy="953116"/>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+50</a:t>
          </a:r>
          <a:endParaRPr lang="en-US" sz="3500" kern="1200" dirty="0"/>
        </a:p>
      </dsp:txBody>
      <dsp:txXfrm>
        <a:off x="5028980" y="4143773"/>
        <a:ext cx="1429676" cy="953116"/>
      </dsp:txXfrm>
    </dsp:sp>
    <dsp:sp modelId="{705E86C9-4E7A-4033-9CB8-2F4BE5AEBFD5}">
      <dsp:nvSpPr>
        <dsp:cNvPr id="0" name=""/>
        <dsp:cNvSpPr/>
      </dsp:nvSpPr>
      <dsp:spPr>
        <a:xfrm>
          <a:off x="6601623" y="4143773"/>
          <a:ext cx="2382792" cy="95311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=+100</a:t>
          </a:r>
          <a:endParaRPr lang="en-US" sz="3500" kern="1200" dirty="0"/>
        </a:p>
      </dsp:txBody>
      <dsp:txXfrm>
        <a:off x="7078181" y="4143773"/>
        <a:ext cx="1429676" cy="9531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35B6D-6E24-45B0-BD60-1B2ABA105809}">
      <dsp:nvSpPr>
        <dsp:cNvPr id="0" name=""/>
        <dsp:cNvSpPr/>
      </dsp:nvSpPr>
      <dsp:spPr>
        <a:xfrm>
          <a:off x="2533" y="733596"/>
          <a:ext cx="3914709" cy="15658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27940" rIns="0" bIns="27940" numCol="1" spcCol="1270" anchor="ctr" anchorCtr="0">
          <a:noAutofit/>
        </a:bodyPr>
        <a:lstStyle/>
        <a:p>
          <a:pPr lvl="0" algn="ctr" defTabSz="1955800">
            <a:lnSpc>
              <a:spcPct val="90000"/>
            </a:lnSpc>
            <a:spcBef>
              <a:spcPct val="0"/>
            </a:spcBef>
            <a:spcAft>
              <a:spcPct val="35000"/>
            </a:spcAft>
          </a:pPr>
          <a:r>
            <a:rPr lang="en-US" sz="4400" kern="1200" dirty="0" smtClean="0"/>
            <a:t>Narsimhan</a:t>
          </a:r>
          <a:endParaRPr lang="en-US" sz="4400" kern="1200" dirty="0"/>
        </a:p>
      </dsp:txBody>
      <dsp:txXfrm>
        <a:off x="785475" y="733596"/>
        <a:ext cx="2348826" cy="1565883"/>
      </dsp:txXfrm>
    </dsp:sp>
    <dsp:sp modelId="{A21A1544-35D0-45EC-9BB0-42C832557046}">
      <dsp:nvSpPr>
        <dsp:cNvPr id="0" name=""/>
        <dsp:cNvSpPr/>
      </dsp:nvSpPr>
      <dsp:spPr>
        <a:xfrm>
          <a:off x="3408330" y="866696"/>
          <a:ext cx="3249208" cy="129968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Before</a:t>
          </a:r>
          <a:endParaRPr lang="en-US" sz="3400" kern="1200" dirty="0"/>
        </a:p>
      </dsp:txBody>
      <dsp:txXfrm>
        <a:off x="4058172" y="866696"/>
        <a:ext cx="1949525" cy="1299683"/>
      </dsp:txXfrm>
    </dsp:sp>
    <dsp:sp modelId="{BDF26851-E452-47E6-B6E6-0FDD9CE8B1F3}">
      <dsp:nvSpPr>
        <dsp:cNvPr id="0" name=""/>
        <dsp:cNvSpPr/>
      </dsp:nvSpPr>
      <dsp:spPr>
        <a:xfrm>
          <a:off x="6202650" y="866696"/>
          <a:ext cx="3249208" cy="129968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After</a:t>
          </a:r>
          <a:endParaRPr lang="en-US" sz="3400" kern="1200" dirty="0"/>
        </a:p>
      </dsp:txBody>
      <dsp:txXfrm>
        <a:off x="6852492" y="866696"/>
        <a:ext cx="1949525" cy="1299683"/>
      </dsp:txXfrm>
    </dsp:sp>
    <dsp:sp modelId="{A1D84EAB-41AE-4E03-A946-2BB4F33A047B}">
      <dsp:nvSpPr>
        <dsp:cNvPr id="0" name=""/>
        <dsp:cNvSpPr/>
      </dsp:nvSpPr>
      <dsp:spPr>
        <a:xfrm>
          <a:off x="2533" y="2518704"/>
          <a:ext cx="3914709" cy="15658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27940" rIns="0" bIns="27940" numCol="1" spcCol="1270" anchor="ctr" anchorCtr="0">
          <a:noAutofit/>
        </a:bodyPr>
        <a:lstStyle/>
        <a:p>
          <a:pPr lvl="0" algn="ctr" defTabSz="1955800">
            <a:lnSpc>
              <a:spcPct val="90000"/>
            </a:lnSpc>
            <a:spcBef>
              <a:spcPct val="0"/>
            </a:spcBef>
            <a:spcAft>
              <a:spcPct val="35000"/>
            </a:spcAft>
          </a:pPr>
          <a:r>
            <a:rPr lang="en-US" sz="4400" kern="1200" dirty="0" smtClean="0"/>
            <a:t>Reduce CRR SLR</a:t>
          </a:r>
          <a:endParaRPr lang="en-US" sz="4400" kern="1200" dirty="0"/>
        </a:p>
      </dsp:txBody>
      <dsp:txXfrm>
        <a:off x="785475" y="2518704"/>
        <a:ext cx="2348826" cy="1565883"/>
      </dsp:txXfrm>
    </dsp:sp>
    <dsp:sp modelId="{D90F7591-9255-4AC0-BB18-37CC03F3707C}">
      <dsp:nvSpPr>
        <dsp:cNvPr id="0" name=""/>
        <dsp:cNvSpPr/>
      </dsp:nvSpPr>
      <dsp:spPr>
        <a:xfrm>
          <a:off x="3408330" y="2651804"/>
          <a:ext cx="3249208" cy="129968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CRR-15%, SLR-38.5%</a:t>
          </a:r>
          <a:endParaRPr lang="en-US" sz="3400" kern="1200" dirty="0"/>
        </a:p>
      </dsp:txBody>
      <dsp:txXfrm>
        <a:off x="4058172" y="2651804"/>
        <a:ext cx="1949525" cy="1299683"/>
      </dsp:txXfrm>
    </dsp:sp>
    <dsp:sp modelId="{DE6B8F97-D12C-4A77-94A8-9673C6C41F70}">
      <dsp:nvSpPr>
        <dsp:cNvPr id="0" name=""/>
        <dsp:cNvSpPr/>
      </dsp:nvSpPr>
      <dsp:spPr>
        <a:xfrm>
          <a:off x="6202650" y="2651804"/>
          <a:ext cx="3249208" cy="129968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CRR: 4%; SLR: 20.5%</a:t>
          </a:r>
          <a:endParaRPr lang="en-US" sz="3400" kern="1200" dirty="0"/>
        </a:p>
      </dsp:txBody>
      <dsp:txXfrm>
        <a:off x="6852492" y="2651804"/>
        <a:ext cx="1949525" cy="12996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7407B-2AB8-49A8-8AF4-82784044E43D}">
      <dsp:nvSpPr>
        <dsp:cNvPr id="0" name=""/>
        <dsp:cNvSpPr/>
      </dsp:nvSpPr>
      <dsp:spPr>
        <a:xfrm>
          <a:off x="1152476" y="2132"/>
          <a:ext cx="3587331" cy="848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effectLst>
                <a:outerShdw blurRad="38100" dist="38100" dir="2700000" algn="tl">
                  <a:srgbClr val="000000">
                    <a:alpha val="43137"/>
                  </a:srgbClr>
                </a:outerShdw>
              </a:effectLst>
            </a:rPr>
            <a:t>Combat</a:t>
          </a:r>
          <a:endParaRPr lang="en-US" sz="3100" kern="1200" dirty="0">
            <a:effectLst>
              <a:outerShdw blurRad="38100" dist="38100" dir="2700000" algn="tl">
                <a:srgbClr val="000000">
                  <a:alpha val="43137"/>
                </a:srgbClr>
              </a:outerShdw>
            </a:effectLst>
          </a:endParaRPr>
        </a:p>
      </dsp:txBody>
      <dsp:txXfrm>
        <a:off x="1576616" y="2132"/>
        <a:ext cx="2739052" cy="848279"/>
      </dsp:txXfrm>
    </dsp:sp>
    <dsp:sp modelId="{9BA8E901-4F2C-4413-AEB1-30E519BCC3D8}">
      <dsp:nvSpPr>
        <dsp:cNvPr id="0" name=""/>
        <dsp:cNvSpPr/>
      </dsp:nvSpPr>
      <dsp:spPr>
        <a:xfrm>
          <a:off x="4464116" y="74235"/>
          <a:ext cx="2977484" cy="70407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effectLst>
                <a:outerShdw blurRad="38100" dist="38100" dir="2700000" algn="tl">
                  <a:srgbClr val="000000">
                    <a:alpha val="43137"/>
                  </a:srgbClr>
                </a:outerShdw>
              </a:effectLst>
            </a:rPr>
            <a:t>Inflation</a:t>
          </a:r>
          <a:endParaRPr lang="en-US" sz="3500" kern="1200" dirty="0">
            <a:effectLst>
              <a:outerShdw blurRad="38100" dist="38100" dir="2700000" algn="tl">
                <a:srgbClr val="000000">
                  <a:alpha val="43137"/>
                </a:srgbClr>
              </a:outerShdw>
            </a:effectLst>
          </a:endParaRPr>
        </a:p>
      </dsp:txBody>
      <dsp:txXfrm>
        <a:off x="4816152" y="74235"/>
        <a:ext cx="2273413" cy="704071"/>
      </dsp:txXfrm>
    </dsp:sp>
    <dsp:sp modelId="{F6758218-6559-4511-AFDE-13B4C6505DAE}">
      <dsp:nvSpPr>
        <dsp:cNvPr id="0" name=""/>
        <dsp:cNvSpPr/>
      </dsp:nvSpPr>
      <dsp:spPr>
        <a:xfrm>
          <a:off x="7195176" y="74235"/>
          <a:ext cx="2977484" cy="70407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effectLst>
                <a:outerShdw blurRad="38100" dist="38100" dir="2700000" algn="tl">
                  <a:srgbClr val="000000">
                    <a:alpha val="43137"/>
                  </a:srgbClr>
                </a:outerShdw>
              </a:effectLst>
            </a:rPr>
            <a:t>Deflation</a:t>
          </a:r>
          <a:endParaRPr lang="en-US" sz="3500" kern="1200" dirty="0">
            <a:effectLst>
              <a:outerShdw blurRad="38100" dist="38100" dir="2700000" algn="tl">
                <a:srgbClr val="000000">
                  <a:alpha val="43137"/>
                </a:srgbClr>
              </a:outerShdw>
            </a:effectLst>
          </a:endParaRPr>
        </a:p>
      </dsp:txBody>
      <dsp:txXfrm>
        <a:off x="7547212" y="74235"/>
        <a:ext cx="2273413" cy="704071"/>
      </dsp:txXfrm>
    </dsp:sp>
    <dsp:sp modelId="{275FCE47-43E0-48B9-A485-95D90BA45A4A}">
      <dsp:nvSpPr>
        <dsp:cNvPr id="0" name=""/>
        <dsp:cNvSpPr/>
      </dsp:nvSpPr>
      <dsp:spPr>
        <a:xfrm>
          <a:off x="1152476" y="969170"/>
          <a:ext cx="3587331" cy="848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effectLst>
                <a:outerShdw blurRad="38100" dist="38100" dir="2700000" algn="tl">
                  <a:srgbClr val="000000">
                    <a:alpha val="43137"/>
                  </a:srgbClr>
                </a:outerShdw>
              </a:effectLst>
            </a:rPr>
            <a:t>Policy?</a:t>
          </a:r>
          <a:endParaRPr lang="en-US" sz="3100" kern="1200" dirty="0">
            <a:effectLst>
              <a:outerShdw blurRad="38100" dist="38100" dir="2700000" algn="tl">
                <a:srgbClr val="000000">
                  <a:alpha val="43137"/>
                </a:srgbClr>
              </a:outerShdw>
            </a:effectLst>
          </a:endParaRPr>
        </a:p>
      </dsp:txBody>
      <dsp:txXfrm>
        <a:off x="1576616" y="969170"/>
        <a:ext cx="2739052" cy="848279"/>
      </dsp:txXfrm>
    </dsp:sp>
    <dsp:sp modelId="{D1BFD676-7BA3-4EE2-B17F-C11FE4AAFBFD}">
      <dsp:nvSpPr>
        <dsp:cNvPr id="0" name=""/>
        <dsp:cNvSpPr/>
      </dsp:nvSpPr>
      <dsp:spPr>
        <a:xfrm>
          <a:off x="4464116" y="1041274"/>
          <a:ext cx="2977484" cy="70407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effectLst>
                <a:outerShdw blurRad="38100" dist="38100" dir="2700000" algn="tl">
                  <a:srgbClr val="000000">
                    <a:alpha val="43137"/>
                  </a:srgbClr>
                </a:outerShdw>
              </a:effectLst>
            </a:rPr>
            <a:t>Tight / Dear</a:t>
          </a:r>
          <a:endParaRPr lang="en-US" sz="3500" kern="1200" dirty="0">
            <a:effectLst>
              <a:outerShdw blurRad="38100" dist="38100" dir="2700000" algn="tl">
                <a:srgbClr val="000000">
                  <a:alpha val="43137"/>
                </a:srgbClr>
              </a:outerShdw>
            </a:effectLst>
          </a:endParaRPr>
        </a:p>
      </dsp:txBody>
      <dsp:txXfrm>
        <a:off x="4816152" y="1041274"/>
        <a:ext cx="2273413" cy="704071"/>
      </dsp:txXfrm>
    </dsp:sp>
    <dsp:sp modelId="{E96EFA95-CC63-43AB-9DD8-90D204122696}">
      <dsp:nvSpPr>
        <dsp:cNvPr id="0" name=""/>
        <dsp:cNvSpPr/>
      </dsp:nvSpPr>
      <dsp:spPr>
        <a:xfrm>
          <a:off x="7195176" y="1041274"/>
          <a:ext cx="2977484" cy="70407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effectLst>
                <a:outerShdw blurRad="38100" dist="38100" dir="2700000" algn="tl">
                  <a:srgbClr val="000000">
                    <a:alpha val="43137"/>
                  </a:srgbClr>
                </a:outerShdw>
              </a:effectLst>
            </a:rPr>
            <a:t>Easy / Cheap</a:t>
          </a:r>
          <a:endParaRPr lang="en-US" sz="3500" kern="1200" dirty="0">
            <a:effectLst>
              <a:outerShdw blurRad="38100" dist="38100" dir="2700000" algn="tl">
                <a:srgbClr val="000000">
                  <a:alpha val="43137"/>
                </a:srgbClr>
              </a:outerShdw>
            </a:effectLst>
          </a:endParaRPr>
        </a:p>
      </dsp:txBody>
      <dsp:txXfrm>
        <a:off x="7547212" y="1041274"/>
        <a:ext cx="2273413" cy="704071"/>
      </dsp:txXfrm>
    </dsp:sp>
    <dsp:sp modelId="{1F0B37B7-4073-41B5-B69B-1AD1B33EBCA4}">
      <dsp:nvSpPr>
        <dsp:cNvPr id="0" name=""/>
        <dsp:cNvSpPr/>
      </dsp:nvSpPr>
      <dsp:spPr>
        <a:xfrm>
          <a:off x="1152476" y="1936209"/>
          <a:ext cx="3587331" cy="848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effectLst>
                <a:outerShdw blurRad="38100" dist="38100" dir="2700000" algn="tl">
                  <a:srgbClr val="000000">
                    <a:alpha val="43137"/>
                  </a:srgbClr>
                </a:outerShdw>
              </a:effectLst>
            </a:rPr>
            <a:t>Money Supply</a:t>
          </a:r>
          <a:endParaRPr lang="en-US" sz="3100" kern="1200" dirty="0">
            <a:effectLst>
              <a:outerShdw blurRad="38100" dist="38100" dir="2700000" algn="tl">
                <a:srgbClr val="000000">
                  <a:alpha val="43137"/>
                </a:srgbClr>
              </a:outerShdw>
            </a:effectLst>
          </a:endParaRPr>
        </a:p>
      </dsp:txBody>
      <dsp:txXfrm>
        <a:off x="1576616" y="1936209"/>
        <a:ext cx="2739052" cy="848279"/>
      </dsp:txXfrm>
    </dsp:sp>
    <dsp:sp modelId="{C0EF9077-7311-48DC-9A24-2E70C0E3210A}">
      <dsp:nvSpPr>
        <dsp:cNvPr id="0" name=""/>
        <dsp:cNvSpPr/>
      </dsp:nvSpPr>
      <dsp:spPr>
        <a:xfrm>
          <a:off x="4464116" y="2008312"/>
          <a:ext cx="2977484" cy="70407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effectLst>
                <a:outerShdw blurRad="38100" dist="38100" dir="2700000" algn="tl">
                  <a:srgbClr val="000000">
                    <a:alpha val="43137"/>
                  </a:srgbClr>
                </a:outerShdw>
              </a:effectLst>
            </a:rPr>
            <a:t>Decrease</a:t>
          </a:r>
          <a:endParaRPr lang="en-US" sz="3500" kern="1200" dirty="0">
            <a:effectLst>
              <a:outerShdw blurRad="38100" dist="38100" dir="2700000" algn="tl">
                <a:srgbClr val="000000">
                  <a:alpha val="43137"/>
                </a:srgbClr>
              </a:outerShdw>
            </a:effectLst>
          </a:endParaRPr>
        </a:p>
      </dsp:txBody>
      <dsp:txXfrm>
        <a:off x="4816152" y="2008312"/>
        <a:ext cx="2273413" cy="704071"/>
      </dsp:txXfrm>
    </dsp:sp>
    <dsp:sp modelId="{A45B9939-63E6-4C99-A3A2-C2A22721EA2B}">
      <dsp:nvSpPr>
        <dsp:cNvPr id="0" name=""/>
        <dsp:cNvSpPr/>
      </dsp:nvSpPr>
      <dsp:spPr>
        <a:xfrm>
          <a:off x="7195176" y="2008312"/>
          <a:ext cx="2977484" cy="70407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effectLst>
                <a:outerShdw blurRad="38100" dist="38100" dir="2700000" algn="tl">
                  <a:srgbClr val="000000">
                    <a:alpha val="43137"/>
                  </a:srgbClr>
                </a:outerShdw>
              </a:effectLst>
            </a:rPr>
            <a:t>Increase</a:t>
          </a:r>
          <a:endParaRPr lang="en-US" sz="3500" kern="1200" dirty="0">
            <a:effectLst>
              <a:outerShdw blurRad="38100" dist="38100" dir="2700000" algn="tl">
                <a:srgbClr val="000000">
                  <a:alpha val="43137"/>
                </a:srgbClr>
              </a:outerShdw>
            </a:effectLst>
          </a:endParaRPr>
        </a:p>
      </dsp:txBody>
      <dsp:txXfrm>
        <a:off x="7547212" y="2008312"/>
        <a:ext cx="2273413" cy="704071"/>
      </dsp:txXfrm>
    </dsp:sp>
    <dsp:sp modelId="{7FB618B3-B0AA-49A0-A29D-06DE778D713E}">
      <dsp:nvSpPr>
        <dsp:cNvPr id="0" name=""/>
        <dsp:cNvSpPr/>
      </dsp:nvSpPr>
      <dsp:spPr>
        <a:xfrm>
          <a:off x="1152476" y="2903247"/>
          <a:ext cx="3587331" cy="848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effectLst>
                <a:outerShdw blurRad="38100" dist="38100" dir="2700000" algn="tl">
                  <a:srgbClr val="000000">
                    <a:alpha val="43137"/>
                  </a:srgbClr>
                </a:outerShdw>
              </a:effectLst>
            </a:rPr>
            <a:t>CRR/SLR</a:t>
          </a:r>
          <a:endParaRPr lang="en-US" sz="3100" kern="1200" dirty="0">
            <a:effectLst>
              <a:outerShdw blurRad="38100" dist="38100" dir="2700000" algn="tl">
                <a:srgbClr val="000000">
                  <a:alpha val="43137"/>
                </a:srgbClr>
              </a:outerShdw>
            </a:effectLst>
          </a:endParaRPr>
        </a:p>
      </dsp:txBody>
      <dsp:txXfrm>
        <a:off x="1576616" y="2903247"/>
        <a:ext cx="2739052" cy="848279"/>
      </dsp:txXfrm>
    </dsp:sp>
    <dsp:sp modelId="{6C3BAA77-48E8-47D3-9E75-33E26DBBF6FC}">
      <dsp:nvSpPr>
        <dsp:cNvPr id="0" name=""/>
        <dsp:cNvSpPr/>
      </dsp:nvSpPr>
      <dsp:spPr>
        <a:xfrm>
          <a:off x="4464116" y="2975351"/>
          <a:ext cx="2977484" cy="70407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effectLst>
                <a:outerShdw blurRad="38100" dist="38100" dir="2700000" algn="tl">
                  <a:srgbClr val="000000">
                    <a:alpha val="43137"/>
                  </a:srgbClr>
                </a:outerShdw>
              </a:effectLst>
            </a:rPr>
            <a:t>▲</a:t>
          </a:r>
          <a:endParaRPr lang="en-US" sz="3500" kern="1200" dirty="0">
            <a:effectLst>
              <a:outerShdw blurRad="38100" dist="38100" dir="2700000" algn="tl">
                <a:srgbClr val="000000">
                  <a:alpha val="43137"/>
                </a:srgbClr>
              </a:outerShdw>
            </a:effectLst>
          </a:endParaRPr>
        </a:p>
      </dsp:txBody>
      <dsp:txXfrm>
        <a:off x="4816152" y="2975351"/>
        <a:ext cx="2273413" cy="704071"/>
      </dsp:txXfrm>
    </dsp:sp>
    <dsp:sp modelId="{83A3A800-AA53-41C6-B5F0-41475BC1EF26}">
      <dsp:nvSpPr>
        <dsp:cNvPr id="0" name=""/>
        <dsp:cNvSpPr/>
      </dsp:nvSpPr>
      <dsp:spPr>
        <a:xfrm>
          <a:off x="7195176" y="2975351"/>
          <a:ext cx="2977484" cy="70407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effectLst>
                <a:outerShdw blurRad="38100" dist="38100" dir="2700000" algn="tl">
                  <a:srgbClr val="000000">
                    <a:alpha val="43137"/>
                  </a:srgbClr>
                </a:outerShdw>
              </a:effectLst>
            </a:rPr>
            <a:t>▼</a:t>
          </a:r>
          <a:endParaRPr lang="en-US" sz="3500" kern="1200" dirty="0">
            <a:effectLst>
              <a:outerShdw blurRad="38100" dist="38100" dir="2700000" algn="tl">
                <a:srgbClr val="000000">
                  <a:alpha val="43137"/>
                </a:srgbClr>
              </a:outerShdw>
            </a:effectLst>
          </a:endParaRPr>
        </a:p>
      </dsp:txBody>
      <dsp:txXfrm>
        <a:off x="7547212" y="2975351"/>
        <a:ext cx="2273413" cy="704071"/>
      </dsp:txXfrm>
    </dsp:sp>
    <dsp:sp modelId="{49670A67-EEB4-4DD8-85C4-7C9AB76783B2}">
      <dsp:nvSpPr>
        <dsp:cNvPr id="0" name=""/>
        <dsp:cNvSpPr/>
      </dsp:nvSpPr>
      <dsp:spPr>
        <a:xfrm>
          <a:off x="1152476" y="3870286"/>
          <a:ext cx="3587331" cy="848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effectLst>
                <a:outerShdw blurRad="38100" dist="38100" dir="2700000" algn="tl">
                  <a:srgbClr val="000000">
                    <a:alpha val="43137"/>
                  </a:srgbClr>
                </a:outerShdw>
              </a:effectLst>
            </a:rPr>
            <a:t>Policy Rate (Repo)</a:t>
          </a:r>
          <a:endParaRPr lang="en-US" sz="3100" kern="1200" dirty="0">
            <a:effectLst>
              <a:outerShdw blurRad="38100" dist="38100" dir="2700000" algn="tl">
                <a:srgbClr val="000000">
                  <a:alpha val="43137"/>
                </a:srgbClr>
              </a:outerShdw>
            </a:effectLst>
          </a:endParaRPr>
        </a:p>
      </dsp:txBody>
      <dsp:txXfrm>
        <a:off x="1576616" y="3870286"/>
        <a:ext cx="2739052" cy="848279"/>
      </dsp:txXfrm>
    </dsp:sp>
    <dsp:sp modelId="{F2B88AFB-B3FA-45EA-A349-EFF96B415CE8}">
      <dsp:nvSpPr>
        <dsp:cNvPr id="0" name=""/>
        <dsp:cNvSpPr/>
      </dsp:nvSpPr>
      <dsp:spPr>
        <a:xfrm>
          <a:off x="1152476" y="4837324"/>
          <a:ext cx="3587331" cy="8482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effectLst>
                <a:outerShdw blurRad="38100" dist="38100" dir="2700000" algn="tl">
                  <a:srgbClr val="000000">
                    <a:alpha val="43137"/>
                  </a:srgbClr>
                </a:outerShdw>
              </a:effectLst>
            </a:rPr>
            <a:t>OMO|MSS*</a:t>
          </a:r>
          <a:endParaRPr lang="en-US" sz="3100" kern="1200" dirty="0">
            <a:effectLst>
              <a:outerShdw blurRad="38100" dist="38100" dir="2700000" algn="tl">
                <a:srgbClr val="000000">
                  <a:alpha val="43137"/>
                </a:srgbClr>
              </a:outerShdw>
            </a:effectLst>
          </a:endParaRPr>
        </a:p>
      </dsp:txBody>
      <dsp:txXfrm>
        <a:off x="1576616" y="4837324"/>
        <a:ext cx="2739052" cy="8482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2ECD3-D7B9-4824-8936-CB71E69ED91B}">
      <dsp:nvSpPr>
        <dsp:cNvPr id="0" name=""/>
        <dsp:cNvSpPr/>
      </dsp:nvSpPr>
      <dsp:spPr>
        <a:xfrm>
          <a:off x="5595" y="118864"/>
          <a:ext cx="2870833" cy="114833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lvl="0" algn="ctr" defTabSz="1466850">
            <a:lnSpc>
              <a:spcPct val="90000"/>
            </a:lnSpc>
            <a:spcBef>
              <a:spcPct val="0"/>
            </a:spcBef>
            <a:spcAft>
              <a:spcPct val="35000"/>
            </a:spcAft>
          </a:pPr>
          <a:r>
            <a:rPr lang="en-US" sz="3300" kern="1200" dirty="0" smtClean="0"/>
            <a:t>Liabilities</a:t>
          </a:r>
          <a:endParaRPr lang="en-US" sz="3300" kern="1200" dirty="0"/>
        </a:p>
      </dsp:txBody>
      <dsp:txXfrm>
        <a:off x="579762" y="118864"/>
        <a:ext cx="1722500" cy="1148333"/>
      </dsp:txXfrm>
    </dsp:sp>
    <dsp:sp modelId="{9DB42225-3298-4F86-A1B4-D1E10087F9BA}">
      <dsp:nvSpPr>
        <dsp:cNvPr id="0" name=""/>
        <dsp:cNvSpPr/>
      </dsp:nvSpPr>
      <dsp:spPr>
        <a:xfrm>
          <a:off x="2503221" y="216472"/>
          <a:ext cx="2382792" cy="953116"/>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Demand</a:t>
          </a:r>
          <a:endParaRPr lang="en-US" sz="3500" kern="1200" dirty="0"/>
        </a:p>
      </dsp:txBody>
      <dsp:txXfrm>
        <a:off x="2979779" y="216472"/>
        <a:ext cx="1429676" cy="953116"/>
      </dsp:txXfrm>
    </dsp:sp>
    <dsp:sp modelId="{8B401F40-4F53-454F-8301-1F65F14EBEB6}">
      <dsp:nvSpPr>
        <dsp:cNvPr id="0" name=""/>
        <dsp:cNvSpPr/>
      </dsp:nvSpPr>
      <dsp:spPr>
        <a:xfrm>
          <a:off x="4552422" y="216472"/>
          <a:ext cx="2382792" cy="953116"/>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Time</a:t>
          </a:r>
          <a:endParaRPr lang="en-US" sz="3500" kern="1200" dirty="0"/>
        </a:p>
      </dsp:txBody>
      <dsp:txXfrm>
        <a:off x="5028980" y="216472"/>
        <a:ext cx="1429676" cy="953116"/>
      </dsp:txXfrm>
    </dsp:sp>
    <dsp:sp modelId="{1D67A5DE-D0E2-4189-986D-10E27EAF0155}">
      <dsp:nvSpPr>
        <dsp:cNvPr id="0" name=""/>
        <dsp:cNvSpPr/>
      </dsp:nvSpPr>
      <dsp:spPr>
        <a:xfrm>
          <a:off x="5595" y="1427964"/>
          <a:ext cx="2870833" cy="114833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lvl="0" algn="ctr" defTabSz="1466850">
            <a:lnSpc>
              <a:spcPct val="90000"/>
            </a:lnSpc>
            <a:spcBef>
              <a:spcPct val="0"/>
            </a:spcBef>
            <a:spcAft>
              <a:spcPct val="35000"/>
            </a:spcAft>
          </a:pPr>
          <a:r>
            <a:rPr lang="en-US" sz="3300" kern="1200" dirty="0" smtClean="0"/>
            <a:t>Deposit</a:t>
          </a:r>
          <a:endParaRPr lang="en-US" sz="3300" kern="1200" dirty="0"/>
        </a:p>
      </dsp:txBody>
      <dsp:txXfrm>
        <a:off x="579762" y="1427964"/>
        <a:ext cx="1722500" cy="1148333"/>
      </dsp:txXfrm>
    </dsp:sp>
    <dsp:sp modelId="{09AAABA9-ABFF-4052-811C-F24190D5B468}">
      <dsp:nvSpPr>
        <dsp:cNvPr id="0" name=""/>
        <dsp:cNvSpPr/>
      </dsp:nvSpPr>
      <dsp:spPr>
        <a:xfrm>
          <a:off x="2503221" y="1525572"/>
          <a:ext cx="2382792" cy="953116"/>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+70</a:t>
          </a:r>
          <a:endParaRPr lang="en-US" sz="3500" kern="1200" dirty="0"/>
        </a:p>
      </dsp:txBody>
      <dsp:txXfrm>
        <a:off x="2979779" y="1525572"/>
        <a:ext cx="1429676" cy="953116"/>
      </dsp:txXfrm>
    </dsp:sp>
    <dsp:sp modelId="{DF4B67F1-291E-4037-8DFE-09AB042311D7}">
      <dsp:nvSpPr>
        <dsp:cNvPr id="0" name=""/>
        <dsp:cNvSpPr/>
      </dsp:nvSpPr>
      <dsp:spPr>
        <a:xfrm>
          <a:off x="4552422" y="1525572"/>
          <a:ext cx="2382792" cy="953116"/>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+60</a:t>
          </a:r>
          <a:endParaRPr lang="en-US" sz="3500" kern="1200" dirty="0"/>
        </a:p>
      </dsp:txBody>
      <dsp:txXfrm>
        <a:off x="5028980" y="1525572"/>
        <a:ext cx="1429676" cy="953116"/>
      </dsp:txXfrm>
    </dsp:sp>
    <dsp:sp modelId="{8C31DD98-D794-49CA-A68A-8E7514A4CF3C}">
      <dsp:nvSpPr>
        <dsp:cNvPr id="0" name=""/>
        <dsp:cNvSpPr/>
      </dsp:nvSpPr>
      <dsp:spPr>
        <a:xfrm>
          <a:off x="5595" y="2737064"/>
          <a:ext cx="2870833" cy="114833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lvl="0" algn="ctr" defTabSz="1466850">
            <a:lnSpc>
              <a:spcPct val="90000"/>
            </a:lnSpc>
            <a:spcBef>
              <a:spcPct val="0"/>
            </a:spcBef>
            <a:spcAft>
              <a:spcPct val="35000"/>
            </a:spcAft>
          </a:pPr>
          <a:r>
            <a:rPr lang="en-US" sz="3300" kern="1200" dirty="0" smtClean="0"/>
            <a:t>Withdrawn</a:t>
          </a:r>
          <a:endParaRPr lang="en-US" sz="3300" kern="1200" dirty="0"/>
        </a:p>
      </dsp:txBody>
      <dsp:txXfrm>
        <a:off x="579762" y="2737064"/>
        <a:ext cx="1722500" cy="1148333"/>
      </dsp:txXfrm>
    </dsp:sp>
    <dsp:sp modelId="{E8A9CA3B-8499-4FD4-A7DA-0034C8E895BC}">
      <dsp:nvSpPr>
        <dsp:cNvPr id="0" name=""/>
        <dsp:cNvSpPr/>
      </dsp:nvSpPr>
      <dsp:spPr>
        <a:xfrm>
          <a:off x="2503221" y="2834673"/>
          <a:ext cx="2382792" cy="953116"/>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-20</a:t>
          </a:r>
          <a:endParaRPr lang="en-US" sz="3500" kern="1200" dirty="0"/>
        </a:p>
      </dsp:txBody>
      <dsp:txXfrm>
        <a:off x="2979779" y="2834673"/>
        <a:ext cx="1429676" cy="953116"/>
      </dsp:txXfrm>
    </dsp:sp>
    <dsp:sp modelId="{25E3DF3D-A3C6-4BAA-BA21-64AC0EFD2F0C}">
      <dsp:nvSpPr>
        <dsp:cNvPr id="0" name=""/>
        <dsp:cNvSpPr/>
      </dsp:nvSpPr>
      <dsp:spPr>
        <a:xfrm>
          <a:off x="4552422" y="2834673"/>
          <a:ext cx="2382792" cy="953116"/>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-10</a:t>
          </a:r>
          <a:endParaRPr lang="en-US" sz="3500" kern="1200" dirty="0"/>
        </a:p>
      </dsp:txBody>
      <dsp:txXfrm>
        <a:off x="5028980" y="2834673"/>
        <a:ext cx="1429676" cy="953116"/>
      </dsp:txXfrm>
    </dsp:sp>
    <dsp:sp modelId="{134629C9-5EF2-4146-850D-611610FAAABE}">
      <dsp:nvSpPr>
        <dsp:cNvPr id="0" name=""/>
        <dsp:cNvSpPr/>
      </dsp:nvSpPr>
      <dsp:spPr>
        <a:xfrm>
          <a:off x="5595" y="4046165"/>
          <a:ext cx="2870833" cy="1148333"/>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lvl="0" algn="ctr" defTabSz="1466850">
            <a:lnSpc>
              <a:spcPct val="90000"/>
            </a:lnSpc>
            <a:spcBef>
              <a:spcPct val="0"/>
            </a:spcBef>
            <a:spcAft>
              <a:spcPct val="35000"/>
            </a:spcAft>
          </a:pPr>
          <a:r>
            <a:rPr lang="en-US" sz="3300" kern="1200" dirty="0" smtClean="0"/>
            <a:t>NET left</a:t>
          </a:r>
          <a:endParaRPr lang="en-US" sz="3300" kern="1200" dirty="0"/>
        </a:p>
      </dsp:txBody>
      <dsp:txXfrm>
        <a:off x="579762" y="4046165"/>
        <a:ext cx="1722500" cy="1148333"/>
      </dsp:txXfrm>
    </dsp:sp>
    <dsp:sp modelId="{32C5B546-07A1-46E6-B486-D3C59B1D0BE7}">
      <dsp:nvSpPr>
        <dsp:cNvPr id="0" name=""/>
        <dsp:cNvSpPr/>
      </dsp:nvSpPr>
      <dsp:spPr>
        <a:xfrm>
          <a:off x="2503221" y="4143773"/>
          <a:ext cx="2382792" cy="953116"/>
        </a:xfrm>
        <a:prstGeom prst="chevron">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+50</a:t>
          </a:r>
          <a:endParaRPr lang="en-US" sz="3500" kern="1200" dirty="0"/>
        </a:p>
      </dsp:txBody>
      <dsp:txXfrm>
        <a:off x="2979779" y="4143773"/>
        <a:ext cx="1429676" cy="953116"/>
      </dsp:txXfrm>
    </dsp:sp>
    <dsp:sp modelId="{6611AF2A-C598-4CAD-8C87-31DCCA20102C}">
      <dsp:nvSpPr>
        <dsp:cNvPr id="0" name=""/>
        <dsp:cNvSpPr/>
      </dsp:nvSpPr>
      <dsp:spPr>
        <a:xfrm>
          <a:off x="4552422" y="4143773"/>
          <a:ext cx="2382792" cy="953116"/>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+50</a:t>
          </a:r>
          <a:endParaRPr lang="en-US" sz="3500" kern="1200" dirty="0"/>
        </a:p>
      </dsp:txBody>
      <dsp:txXfrm>
        <a:off x="5028980" y="4143773"/>
        <a:ext cx="1429676" cy="953116"/>
      </dsp:txXfrm>
    </dsp:sp>
    <dsp:sp modelId="{705E86C9-4E7A-4033-9CB8-2F4BE5AEBFD5}">
      <dsp:nvSpPr>
        <dsp:cNvPr id="0" name=""/>
        <dsp:cNvSpPr/>
      </dsp:nvSpPr>
      <dsp:spPr>
        <a:xfrm>
          <a:off x="6601623" y="4143773"/>
          <a:ext cx="2382792" cy="95311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22225" rIns="0" bIns="22225" numCol="1" spcCol="1270" anchor="ctr" anchorCtr="0">
          <a:noAutofit/>
        </a:bodyPr>
        <a:lstStyle/>
        <a:p>
          <a:pPr lvl="0" algn="ctr" defTabSz="1555750">
            <a:lnSpc>
              <a:spcPct val="90000"/>
            </a:lnSpc>
            <a:spcBef>
              <a:spcPct val="0"/>
            </a:spcBef>
            <a:spcAft>
              <a:spcPct val="35000"/>
            </a:spcAft>
          </a:pPr>
          <a:r>
            <a:rPr lang="en-US" sz="3500" kern="1200" dirty="0" smtClean="0"/>
            <a:t>=+100</a:t>
          </a:r>
          <a:endParaRPr lang="en-US" sz="3500" kern="1200" dirty="0"/>
        </a:p>
      </dsp:txBody>
      <dsp:txXfrm>
        <a:off x="7078181" y="4143773"/>
        <a:ext cx="1429676" cy="9531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2ECD3-D7B9-4824-8936-CB71E69ED91B}">
      <dsp:nvSpPr>
        <dsp:cNvPr id="0" name=""/>
        <dsp:cNvSpPr/>
      </dsp:nvSpPr>
      <dsp:spPr>
        <a:xfrm>
          <a:off x="5476" y="173089"/>
          <a:ext cx="2809493" cy="112379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Liabilities</a:t>
          </a:r>
          <a:endParaRPr lang="en-US" sz="3100" kern="1200" dirty="0"/>
        </a:p>
      </dsp:txBody>
      <dsp:txXfrm>
        <a:off x="567375" y="173089"/>
        <a:ext cx="1685696" cy="1123797"/>
      </dsp:txXfrm>
    </dsp:sp>
    <dsp:sp modelId="{9DB42225-3298-4F86-A1B4-D1E10087F9BA}">
      <dsp:nvSpPr>
        <dsp:cNvPr id="0" name=""/>
        <dsp:cNvSpPr/>
      </dsp:nvSpPr>
      <dsp:spPr>
        <a:xfrm>
          <a:off x="2449735" y="268611"/>
          <a:ext cx="2331879" cy="9327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Time</a:t>
          </a:r>
          <a:endParaRPr lang="en-US" sz="3400" kern="1200" dirty="0"/>
        </a:p>
      </dsp:txBody>
      <dsp:txXfrm>
        <a:off x="2916111" y="268611"/>
        <a:ext cx="1399128" cy="932751"/>
      </dsp:txXfrm>
    </dsp:sp>
    <dsp:sp modelId="{8B401F40-4F53-454F-8301-1F65F14EBEB6}">
      <dsp:nvSpPr>
        <dsp:cNvPr id="0" name=""/>
        <dsp:cNvSpPr/>
      </dsp:nvSpPr>
      <dsp:spPr>
        <a:xfrm>
          <a:off x="4455152" y="268611"/>
          <a:ext cx="2331879" cy="9327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Demand</a:t>
          </a:r>
          <a:endParaRPr lang="en-US" sz="3400" kern="1200" dirty="0"/>
        </a:p>
      </dsp:txBody>
      <dsp:txXfrm>
        <a:off x="4921528" y="268611"/>
        <a:ext cx="1399128" cy="932751"/>
      </dsp:txXfrm>
    </dsp:sp>
    <dsp:sp modelId="{1D67A5DE-D0E2-4189-986D-10E27EAF0155}">
      <dsp:nvSpPr>
        <dsp:cNvPr id="0" name=""/>
        <dsp:cNvSpPr/>
      </dsp:nvSpPr>
      <dsp:spPr>
        <a:xfrm>
          <a:off x="5476" y="1454218"/>
          <a:ext cx="2809493" cy="112379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Deposit</a:t>
          </a:r>
          <a:endParaRPr lang="en-US" sz="3100" kern="1200" dirty="0"/>
        </a:p>
      </dsp:txBody>
      <dsp:txXfrm>
        <a:off x="567375" y="1454218"/>
        <a:ext cx="1685696" cy="1123797"/>
      </dsp:txXfrm>
    </dsp:sp>
    <dsp:sp modelId="{09AAABA9-ABFF-4052-811C-F24190D5B468}">
      <dsp:nvSpPr>
        <dsp:cNvPr id="0" name=""/>
        <dsp:cNvSpPr/>
      </dsp:nvSpPr>
      <dsp:spPr>
        <a:xfrm>
          <a:off x="2449735" y="1549741"/>
          <a:ext cx="2331879" cy="9327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a:t>
          </a:r>
          <a:endParaRPr lang="en-US" sz="3400" kern="1200" dirty="0"/>
        </a:p>
      </dsp:txBody>
      <dsp:txXfrm>
        <a:off x="2916111" y="1549741"/>
        <a:ext cx="1399128" cy="932751"/>
      </dsp:txXfrm>
    </dsp:sp>
    <dsp:sp modelId="{9E9B9F64-F23E-4899-A5C7-59A9F5335D88}">
      <dsp:nvSpPr>
        <dsp:cNvPr id="0" name=""/>
        <dsp:cNvSpPr/>
      </dsp:nvSpPr>
      <dsp:spPr>
        <a:xfrm>
          <a:off x="4455152" y="1549741"/>
          <a:ext cx="2331879" cy="9327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a:t>
          </a:r>
          <a:endParaRPr lang="en-US" sz="3400" kern="1200" dirty="0"/>
        </a:p>
      </dsp:txBody>
      <dsp:txXfrm>
        <a:off x="4921528" y="1549741"/>
        <a:ext cx="1399128" cy="932751"/>
      </dsp:txXfrm>
    </dsp:sp>
    <dsp:sp modelId="{8C31DD98-D794-49CA-A68A-8E7514A4CF3C}">
      <dsp:nvSpPr>
        <dsp:cNvPr id="0" name=""/>
        <dsp:cNvSpPr/>
      </dsp:nvSpPr>
      <dsp:spPr>
        <a:xfrm>
          <a:off x="5476" y="2735347"/>
          <a:ext cx="2809493" cy="112379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Withdrawal</a:t>
          </a:r>
          <a:endParaRPr lang="en-US" sz="3100" kern="1200" dirty="0"/>
        </a:p>
      </dsp:txBody>
      <dsp:txXfrm>
        <a:off x="567375" y="2735347"/>
        <a:ext cx="1685696" cy="1123797"/>
      </dsp:txXfrm>
    </dsp:sp>
    <dsp:sp modelId="{E8A9CA3B-8499-4FD4-A7DA-0034C8E895BC}">
      <dsp:nvSpPr>
        <dsp:cNvPr id="0" name=""/>
        <dsp:cNvSpPr/>
      </dsp:nvSpPr>
      <dsp:spPr>
        <a:xfrm>
          <a:off x="2449735" y="2830870"/>
          <a:ext cx="2331879" cy="9327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 ceiling</a:t>
          </a:r>
          <a:endParaRPr lang="en-US" sz="3400" kern="1200" dirty="0"/>
        </a:p>
      </dsp:txBody>
      <dsp:txXfrm>
        <a:off x="2916111" y="2830870"/>
        <a:ext cx="1399128" cy="932751"/>
      </dsp:txXfrm>
    </dsp:sp>
    <dsp:sp modelId="{25E3DF3D-A3C6-4BAA-BA21-64AC0EFD2F0C}">
      <dsp:nvSpPr>
        <dsp:cNvPr id="0" name=""/>
        <dsp:cNvSpPr/>
      </dsp:nvSpPr>
      <dsp:spPr>
        <a:xfrm>
          <a:off x="4455152" y="2830870"/>
          <a:ext cx="2331879" cy="9327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 ceiling</a:t>
          </a:r>
          <a:endParaRPr lang="en-US" sz="3400" kern="1200" dirty="0"/>
        </a:p>
      </dsp:txBody>
      <dsp:txXfrm>
        <a:off x="4921528" y="2830870"/>
        <a:ext cx="1399128" cy="932751"/>
      </dsp:txXfrm>
    </dsp:sp>
    <dsp:sp modelId="{134629C9-5EF2-4146-850D-611610FAAABE}">
      <dsp:nvSpPr>
        <dsp:cNvPr id="0" name=""/>
        <dsp:cNvSpPr/>
      </dsp:nvSpPr>
      <dsp:spPr>
        <a:xfrm>
          <a:off x="5476" y="4016476"/>
          <a:ext cx="2809493" cy="112379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NDTL</a:t>
          </a:r>
          <a:endParaRPr lang="en-US" sz="3100" kern="1200" dirty="0"/>
        </a:p>
      </dsp:txBody>
      <dsp:txXfrm>
        <a:off x="567375" y="4016476"/>
        <a:ext cx="1685696" cy="1123797"/>
      </dsp:txXfrm>
    </dsp:sp>
    <dsp:sp modelId="{32C5B546-07A1-46E6-B486-D3C59B1D0BE7}">
      <dsp:nvSpPr>
        <dsp:cNvPr id="0" name=""/>
        <dsp:cNvSpPr/>
      </dsp:nvSpPr>
      <dsp:spPr>
        <a:xfrm>
          <a:off x="2449735" y="4111999"/>
          <a:ext cx="2331879" cy="9327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500</a:t>
          </a:r>
          <a:endParaRPr lang="en-US" sz="3400" kern="1200" dirty="0"/>
        </a:p>
      </dsp:txBody>
      <dsp:txXfrm>
        <a:off x="2916111" y="4111999"/>
        <a:ext cx="1399128" cy="932751"/>
      </dsp:txXfrm>
    </dsp:sp>
    <dsp:sp modelId="{E96BBBA3-49AC-4338-A0A7-E05F22309D75}">
      <dsp:nvSpPr>
        <dsp:cNvPr id="0" name=""/>
        <dsp:cNvSpPr/>
      </dsp:nvSpPr>
      <dsp:spPr>
        <a:xfrm>
          <a:off x="4455152" y="4111999"/>
          <a:ext cx="2331879" cy="9327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500</a:t>
          </a:r>
          <a:endParaRPr lang="en-US" sz="3400" kern="1200" dirty="0"/>
        </a:p>
      </dsp:txBody>
      <dsp:txXfrm>
        <a:off x="4921528" y="4111999"/>
        <a:ext cx="1399128" cy="932751"/>
      </dsp:txXfrm>
    </dsp:sp>
    <dsp:sp modelId="{33EA88B2-C24E-4CF0-A0F0-6110A15BD255}">
      <dsp:nvSpPr>
        <dsp:cNvPr id="0" name=""/>
        <dsp:cNvSpPr/>
      </dsp:nvSpPr>
      <dsp:spPr>
        <a:xfrm>
          <a:off x="6460568" y="4111999"/>
          <a:ext cx="2331879" cy="9327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3400" kern="1200" dirty="0" smtClean="0"/>
            <a:t>=1000</a:t>
          </a:r>
          <a:endParaRPr lang="en-US" sz="3400" kern="1200" dirty="0"/>
        </a:p>
      </dsp:txBody>
      <dsp:txXfrm>
        <a:off x="6926944" y="4111999"/>
        <a:ext cx="1399128" cy="9327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DED4E-F8BA-4142-BDB3-51C2AEEA1B86}" type="datetimeFigureOut">
              <a:rPr lang="en-US" smtClean="0"/>
              <a:t>28-Mar-17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CDBC83-8297-448D-8FB6-E480D8B03A95}" type="slidenum">
              <a:rPr lang="en-US" smtClean="0"/>
              <a:t>‹#›</a:t>
            </a:fld>
            <a:endParaRPr lang="en-US"/>
          </a:p>
        </p:txBody>
      </p:sp>
    </p:spTree>
    <p:extLst>
      <p:ext uri="{BB962C8B-B14F-4D97-AF65-F5344CB8AC3E}">
        <p14:creationId xmlns:p14="http://schemas.microsoft.com/office/powerpoint/2010/main" val="1892679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CDBC83-8297-448D-8FB6-E480D8B03A95}" type="slidenum">
              <a:rPr lang="en-US" smtClean="0"/>
              <a:t>1</a:t>
            </a:fld>
            <a:endParaRPr lang="en-US"/>
          </a:p>
        </p:txBody>
      </p:sp>
    </p:spTree>
    <p:extLst>
      <p:ext uri="{BB962C8B-B14F-4D97-AF65-F5344CB8AC3E}">
        <p14:creationId xmlns:p14="http://schemas.microsoft.com/office/powerpoint/2010/main" val="4288021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CDBC83-8297-448D-8FB6-E480D8B03A95}" type="slidenum">
              <a:rPr lang="en-US" smtClean="0"/>
              <a:t>10</a:t>
            </a:fld>
            <a:endParaRPr lang="en-US"/>
          </a:p>
        </p:txBody>
      </p:sp>
    </p:spTree>
    <p:extLst>
      <p:ext uri="{BB962C8B-B14F-4D97-AF65-F5344CB8AC3E}">
        <p14:creationId xmlns:p14="http://schemas.microsoft.com/office/powerpoint/2010/main" val="411287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CDBC83-8297-448D-8FB6-E480D8B03A95}" type="slidenum">
              <a:rPr lang="en-US" smtClean="0"/>
              <a:t>11</a:t>
            </a:fld>
            <a:endParaRPr lang="en-US"/>
          </a:p>
        </p:txBody>
      </p:sp>
    </p:spTree>
    <p:extLst>
      <p:ext uri="{BB962C8B-B14F-4D97-AF65-F5344CB8AC3E}">
        <p14:creationId xmlns:p14="http://schemas.microsoft.com/office/powerpoint/2010/main" val="1126737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CDBC83-8297-448D-8FB6-E480D8B03A95}" type="slidenum">
              <a:rPr lang="en-US" smtClean="0"/>
              <a:t>12</a:t>
            </a:fld>
            <a:endParaRPr lang="en-US"/>
          </a:p>
        </p:txBody>
      </p:sp>
    </p:spTree>
    <p:extLst>
      <p:ext uri="{BB962C8B-B14F-4D97-AF65-F5344CB8AC3E}">
        <p14:creationId xmlns:p14="http://schemas.microsoft.com/office/powerpoint/2010/main" val="3824348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Tuesday</a:t>
            </a:r>
          </a:p>
          <a:p>
            <a:endParaRPr lang="en-US" dirty="0" smtClean="0"/>
          </a:p>
          <a:p>
            <a:r>
              <a:rPr lang="en-US" dirty="0" smtClean="0"/>
              <a:t>Yes there is FEMA</a:t>
            </a:r>
          </a:p>
          <a:p>
            <a:r>
              <a:rPr lang="en-US" sz="1200" u="sng" dirty="0" smtClean="0"/>
              <a:t>Excess liquidity …</a:t>
            </a:r>
          </a:p>
          <a:p>
            <a:pPr marL="342900" indent="-342900">
              <a:buFont typeface="+mj-lt"/>
              <a:buAutoNum type="arabicPeriod"/>
            </a:pPr>
            <a:r>
              <a:rPr lang="en-US" sz="1200" dirty="0" smtClean="0"/>
              <a:t>Dirt cheap loans= personal loans for speculative investment. Exchange rates.</a:t>
            </a:r>
          </a:p>
          <a:p>
            <a:pPr marL="342900" indent="-342900">
              <a:buFont typeface="+mj-lt"/>
              <a:buAutoNum type="arabicPeriod"/>
            </a:pPr>
            <a:r>
              <a:rPr lang="en-US" sz="1200" dirty="0" smtClean="0"/>
              <a:t>G-Sec: </a:t>
            </a:r>
            <a:r>
              <a:rPr lang="en-US" sz="1200" dirty="0" err="1" smtClean="0"/>
              <a:t>govt</a:t>
            </a:r>
            <a:r>
              <a:rPr lang="en-US" sz="1200" dirty="0" smtClean="0"/>
              <a:t> doesn’t have..</a:t>
            </a:r>
          </a:p>
          <a:p>
            <a:pPr marL="342900" indent="-342900">
              <a:buFont typeface="+mj-lt"/>
              <a:buAutoNum type="arabicPeriod"/>
            </a:pPr>
            <a:r>
              <a:rPr lang="en-US" sz="1200" dirty="0" smtClean="0"/>
              <a:t>Gold beyond SLR: trade deficit</a:t>
            </a:r>
          </a:p>
          <a:p>
            <a:endParaRPr lang="en-US" dirty="0"/>
          </a:p>
        </p:txBody>
      </p:sp>
      <p:sp>
        <p:nvSpPr>
          <p:cNvPr id="4" name="Slide Number Placeholder 3"/>
          <p:cNvSpPr>
            <a:spLocks noGrp="1"/>
          </p:cNvSpPr>
          <p:nvPr>
            <p:ph type="sldNum" sz="quarter" idx="10"/>
          </p:nvPr>
        </p:nvSpPr>
        <p:spPr/>
        <p:txBody>
          <a:bodyPr/>
          <a:lstStyle/>
          <a:p>
            <a:fld id="{79CDBC83-8297-448D-8FB6-E480D8B03A95}" type="slidenum">
              <a:rPr lang="en-US" smtClean="0"/>
              <a:t>19</a:t>
            </a:fld>
            <a:endParaRPr lang="en-US"/>
          </a:p>
        </p:txBody>
      </p:sp>
    </p:spTree>
    <p:extLst>
      <p:ext uri="{BB962C8B-B14F-4D97-AF65-F5344CB8AC3E}">
        <p14:creationId xmlns:p14="http://schemas.microsoft.com/office/powerpoint/2010/main" val="3113546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Sunday </a:t>
            </a:r>
            <a:r>
              <a:rPr lang="en-US" dirty="0" err="1" smtClean="0"/>
              <a:t>Sunday</a:t>
            </a:r>
            <a:endParaRPr lang="en-US" dirty="0" smtClean="0"/>
          </a:p>
          <a:p>
            <a:endParaRPr lang="en-US" dirty="0" smtClean="0"/>
          </a:p>
          <a:p>
            <a:r>
              <a:rPr lang="en-US" dirty="0" smtClean="0"/>
              <a:t>Difficult to project how much would return, hence older</a:t>
            </a:r>
            <a:r>
              <a:rPr lang="en-US" baseline="0" dirty="0" smtClean="0"/>
              <a:t> dates?</a:t>
            </a:r>
            <a:endParaRPr lang="en-US" dirty="0"/>
          </a:p>
        </p:txBody>
      </p:sp>
      <p:sp>
        <p:nvSpPr>
          <p:cNvPr id="4" name="Slide Number Placeholder 3"/>
          <p:cNvSpPr>
            <a:spLocks noGrp="1"/>
          </p:cNvSpPr>
          <p:nvPr>
            <p:ph type="sldNum" sz="quarter" idx="10"/>
          </p:nvPr>
        </p:nvSpPr>
        <p:spPr/>
        <p:txBody>
          <a:bodyPr/>
          <a:lstStyle/>
          <a:p>
            <a:fld id="{79CDBC83-8297-448D-8FB6-E480D8B03A95}" type="slidenum">
              <a:rPr lang="en-US" smtClean="0"/>
              <a:t>22</a:t>
            </a:fld>
            <a:endParaRPr lang="en-US"/>
          </a:p>
        </p:txBody>
      </p:sp>
    </p:spTree>
    <p:extLst>
      <p:ext uri="{BB962C8B-B14F-4D97-AF65-F5344CB8AC3E}">
        <p14:creationId xmlns:p14="http://schemas.microsoft.com/office/powerpoint/2010/main" val="1746727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CMBs tend to pay higher yields than bills with fixed maturities, but their shorter maturities lead to lower overall interest expense.</a:t>
            </a:r>
          </a:p>
          <a:p>
            <a:endParaRPr lang="en-US" dirty="0"/>
          </a:p>
        </p:txBody>
      </p:sp>
      <p:sp>
        <p:nvSpPr>
          <p:cNvPr id="4" name="Slide Number Placeholder 3"/>
          <p:cNvSpPr>
            <a:spLocks noGrp="1"/>
          </p:cNvSpPr>
          <p:nvPr>
            <p:ph type="sldNum" sz="quarter" idx="10"/>
          </p:nvPr>
        </p:nvSpPr>
        <p:spPr/>
        <p:txBody>
          <a:bodyPr/>
          <a:lstStyle/>
          <a:p>
            <a:fld id="{79CDBC83-8297-448D-8FB6-E480D8B03A95}" type="slidenum">
              <a:rPr lang="en-US" smtClean="0"/>
              <a:t>40</a:t>
            </a:fld>
            <a:endParaRPr lang="en-US"/>
          </a:p>
        </p:txBody>
      </p:sp>
    </p:spTree>
    <p:extLst>
      <p:ext uri="{BB962C8B-B14F-4D97-AF65-F5344CB8AC3E}">
        <p14:creationId xmlns:p14="http://schemas.microsoft.com/office/powerpoint/2010/main" val="942469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u-IN" dirty="0" smtClean="0"/>
              <a:t>જે પ્રિસ્થિતિઓ</a:t>
            </a:r>
            <a:r>
              <a:rPr lang="gu-IN" baseline="0" dirty="0" smtClean="0"/>
              <a:t> માં એણે રજુ કરેલા ૨૦૦૩-૦૪ માં એ મુજબ </a:t>
            </a:r>
            <a:r>
              <a:rPr lang="gu-IN" baseline="0" smtClean="0"/>
              <a:t>liquitiy expansion doesn’t seem to be the primary objective .</a:t>
            </a:r>
            <a:endParaRPr lang="en-US" dirty="0"/>
          </a:p>
        </p:txBody>
      </p:sp>
      <p:sp>
        <p:nvSpPr>
          <p:cNvPr id="4" name="Slide Number Placeholder 3"/>
          <p:cNvSpPr>
            <a:spLocks noGrp="1"/>
          </p:cNvSpPr>
          <p:nvPr>
            <p:ph type="sldNum" sz="quarter" idx="10"/>
          </p:nvPr>
        </p:nvSpPr>
        <p:spPr/>
        <p:txBody>
          <a:bodyPr/>
          <a:lstStyle/>
          <a:p>
            <a:fld id="{79CDBC83-8297-448D-8FB6-E480D8B03A95}" type="slidenum">
              <a:rPr lang="en-US" smtClean="0"/>
              <a:t>41</a:t>
            </a:fld>
            <a:endParaRPr lang="en-US"/>
          </a:p>
        </p:txBody>
      </p:sp>
    </p:spTree>
    <p:extLst>
      <p:ext uri="{BB962C8B-B14F-4D97-AF65-F5344CB8AC3E}">
        <p14:creationId xmlns:p14="http://schemas.microsoft.com/office/powerpoint/2010/main" val="65407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loans =</a:t>
            </a:r>
            <a:r>
              <a:rPr lang="en-US" baseline="0" dirty="0"/>
              <a:t> non-performing assets</a:t>
            </a:r>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2</a:t>
            </a:fld>
            <a:endParaRPr lang="en-US"/>
          </a:p>
        </p:txBody>
      </p:sp>
    </p:spTree>
    <p:extLst>
      <p:ext uri="{BB962C8B-B14F-4D97-AF65-F5344CB8AC3E}">
        <p14:creationId xmlns:p14="http://schemas.microsoft.com/office/powerpoint/2010/main" val="3395271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Minimum deposit Rs.1000/- and thereafter in multiples of Rs.100/-  Period of deposit ranges from 6 months to 10 years in completed quarters. Interest compounded every quarter. Senior Citizens &amp; Staff will be eligible for additional Rate of interest as per applicable norms.</a:t>
            </a:r>
            <a:br>
              <a:rPr lang="en-US" dirty="0" smtClean="0"/>
            </a:br>
            <a:r>
              <a:rPr lang="en-US" dirty="0" smtClean="0"/>
              <a:t>Premature withdrawal of the deposit is permitted any time on payment of the prescribed penalty. Loans </a:t>
            </a:r>
            <a:r>
              <a:rPr lang="en-US" dirty="0" err="1" smtClean="0"/>
              <a:t>upto</a:t>
            </a:r>
            <a:r>
              <a:rPr lang="en-US" dirty="0" smtClean="0"/>
              <a:t> a maximum of 95% of the balance available depending on the length of the unexpired period of the deposit. Nomination facility available. The rates of interest are as fixed by the Bank from time to time. </a:t>
            </a:r>
            <a:endParaRPr lang="en-US" dirty="0"/>
          </a:p>
        </p:txBody>
      </p:sp>
      <p:sp>
        <p:nvSpPr>
          <p:cNvPr id="4" name="Slide Number Placeholder 3"/>
          <p:cNvSpPr>
            <a:spLocks noGrp="1"/>
          </p:cNvSpPr>
          <p:nvPr>
            <p:ph type="sldNum" sz="quarter" idx="10"/>
          </p:nvPr>
        </p:nvSpPr>
        <p:spPr/>
        <p:txBody>
          <a:bodyPr/>
          <a:lstStyle/>
          <a:p>
            <a:fld id="{79CDBC83-8297-448D-8FB6-E480D8B03A95}" type="slidenum">
              <a:rPr lang="en-US" smtClean="0"/>
              <a:t>3</a:t>
            </a:fld>
            <a:endParaRPr lang="en-US"/>
          </a:p>
        </p:txBody>
      </p:sp>
    </p:spTree>
    <p:extLst>
      <p:ext uri="{BB962C8B-B14F-4D97-AF65-F5344CB8AC3E}">
        <p14:creationId xmlns:p14="http://schemas.microsoft.com/office/powerpoint/2010/main" val="1899941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CDBC83-8297-448D-8FB6-E480D8B03A95}" type="slidenum">
              <a:rPr lang="en-US" smtClean="0"/>
              <a:t>4</a:t>
            </a:fld>
            <a:endParaRPr lang="en-US"/>
          </a:p>
        </p:txBody>
      </p:sp>
    </p:spTree>
    <p:extLst>
      <p:ext uri="{BB962C8B-B14F-4D97-AF65-F5344CB8AC3E}">
        <p14:creationId xmlns:p14="http://schemas.microsoft.com/office/powerpoint/2010/main" val="265648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CDBC83-8297-448D-8FB6-E480D8B03A95}" type="slidenum">
              <a:rPr lang="en-US" smtClean="0"/>
              <a:t>5</a:t>
            </a:fld>
            <a:endParaRPr lang="en-US"/>
          </a:p>
        </p:txBody>
      </p:sp>
    </p:spTree>
    <p:extLst>
      <p:ext uri="{BB962C8B-B14F-4D97-AF65-F5344CB8AC3E}">
        <p14:creationId xmlns:p14="http://schemas.microsoft.com/office/powerpoint/2010/main" val="335432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CDBC83-8297-448D-8FB6-E480D8B03A95}" type="slidenum">
              <a:rPr lang="en-US" smtClean="0"/>
              <a:t>6</a:t>
            </a:fld>
            <a:endParaRPr lang="en-US"/>
          </a:p>
        </p:txBody>
      </p:sp>
    </p:spTree>
    <p:extLst>
      <p:ext uri="{BB962C8B-B14F-4D97-AF65-F5344CB8AC3E}">
        <p14:creationId xmlns:p14="http://schemas.microsoft.com/office/powerpoint/2010/main" val="2841974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Sunday </a:t>
            </a:r>
            <a:r>
              <a:rPr lang="en-US" dirty="0" err="1" smtClean="0"/>
              <a:t>sunday</a:t>
            </a:r>
            <a:endParaRPr lang="en-US" dirty="0"/>
          </a:p>
        </p:txBody>
      </p:sp>
      <p:sp>
        <p:nvSpPr>
          <p:cNvPr id="4" name="Slide Number Placeholder 3"/>
          <p:cNvSpPr>
            <a:spLocks noGrp="1"/>
          </p:cNvSpPr>
          <p:nvPr>
            <p:ph type="sldNum" sz="quarter" idx="10"/>
          </p:nvPr>
        </p:nvSpPr>
        <p:spPr/>
        <p:txBody>
          <a:bodyPr/>
          <a:lstStyle/>
          <a:p>
            <a:fld id="{79CDBC83-8297-448D-8FB6-E480D8B03A95}" type="slidenum">
              <a:rPr lang="en-US" smtClean="0"/>
              <a:t>7</a:t>
            </a:fld>
            <a:endParaRPr lang="en-US"/>
          </a:p>
        </p:txBody>
      </p:sp>
    </p:spTree>
    <p:extLst>
      <p:ext uri="{BB962C8B-B14F-4D97-AF65-F5344CB8AC3E}">
        <p14:creationId xmlns:p14="http://schemas.microsoft.com/office/powerpoint/2010/main" val="2203621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CDBC83-8297-448D-8FB6-E480D8B03A95}" type="slidenum">
              <a:rPr lang="en-US" smtClean="0"/>
              <a:t>8</a:t>
            </a:fld>
            <a:endParaRPr lang="en-US"/>
          </a:p>
        </p:txBody>
      </p:sp>
    </p:spTree>
    <p:extLst>
      <p:ext uri="{BB962C8B-B14F-4D97-AF65-F5344CB8AC3E}">
        <p14:creationId xmlns:p14="http://schemas.microsoft.com/office/powerpoint/2010/main" val="1810157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CDBC83-8297-448D-8FB6-E480D8B03A95}" type="slidenum">
              <a:rPr lang="en-US" smtClean="0"/>
              <a:t>9</a:t>
            </a:fld>
            <a:endParaRPr lang="en-US"/>
          </a:p>
        </p:txBody>
      </p:sp>
    </p:spTree>
    <p:extLst>
      <p:ext uri="{BB962C8B-B14F-4D97-AF65-F5344CB8AC3E}">
        <p14:creationId xmlns:p14="http://schemas.microsoft.com/office/powerpoint/2010/main" val="2827105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28-Mar-17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35282076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521151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31087603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640177057"/>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20056080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71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3593332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13309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453210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4498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45072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1336854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28-Mar-17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4466897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9" name="Picture 8"/>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721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endParaRPr lang="en-US"/>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8741819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t="-10000" b="-10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66889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1718734"/>
            <a:ext cx="2290439"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1pPr>
            <a:lvl2pPr marL="9001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2pPr>
            <a:lvl3pPr marL="12430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3pPr>
            <a:lvl4pPr marL="15859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4pPr>
            <a:lvl5pPr marL="19288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28-Mar-17</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661150" y="646331"/>
            <a:ext cx="2317354" cy="2274669"/>
          </a:xfrm>
          <a:prstGeom prst="flowChartDocument">
            <a:avLst/>
          </a:prstGeom>
          <a:solidFill>
            <a:schemeClr val="bg2"/>
          </a:solidFill>
          <a:ln w="19050">
            <a:solidFill>
              <a:srgbClr val="384A92"/>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rgbClr val="384A92"/>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68308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4C5BBD-30E2-4833-B057-992551EC745F}" type="datetimeFigureOut">
              <a:rPr lang="en-US" smtClean="0"/>
              <a:t>28-Mar-17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CBF1F-3032-442A-80B5-74560E295A33}" type="slidenum">
              <a:rPr lang="en-US" smtClean="0"/>
              <a:t>‹#›</a:t>
            </a:fld>
            <a:endParaRPr lang="en-US"/>
          </a:p>
        </p:txBody>
      </p:sp>
      <p:sp>
        <p:nvSpPr>
          <p:cNvPr id="8"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4334933"/>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7909950" y="5197675"/>
            <a:ext cx="1090935" cy="205790"/>
          </a:xfrm>
          <a:prstGeom prst="rect">
            <a:avLst/>
          </a:prstGeom>
        </p:spPr>
      </p:pic>
    </p:spTree>
    <p:extLst>
      <p:ext uri="{BB962C8B-B14F-4D97-AF65-F5344CB8AC3E}">
        <p14:creationId xmlns:p14="http://schemas.microsoft.com/office/powerpoint/2010/main" val="419692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703188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28-Mar-17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8566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A8E7A916-7B4A-4FC2-8424-98B0282AF304}" type="datetimeFigureOut">
              <a:rPr lang="en-US" smtClean="0"/>
              <a:t>28-Mar-17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07419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28-Mar-17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3716333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63587903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28-Mar-17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Tree>
    <p:extLst>
      <p:ext uri="{BB962C8B-B14F-4D97-AF65-F5344CB8AC3E}">
        <p14:creationId xmlns:p14="http://schemas.microsoft.com/office/powerpoint/2010/main" val="26365231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28-Mar-17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26215488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A8E7A916-7B4A-4FC2-8424-98B0282AF304}" type="datetimeFigureOut">
              <a:rPr lang="en-US" smtClean="0"/>
              <a:t>28-Mar-17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5C87C7A-1D34-44D8-8F42-7113481E3766}" type="slidenum">
              <a:rPr lang="en-US" smtClean="0"/>
              <a:t>‹#›</a:t>
            </a:fld>
            <a:endParaRPr lang="en-US"/>
          </a:p>
        </p:txBody>
      </p:sp>
    </p:spTree>
    <p:extLst>
      <p:ext uri="{BB962C8B-B14F-4D97-AF65-F5344CB8AC3E}">
        <p14:creationId xmlns:p14="http://schemas.microsoft.com/office/powerpoint/2010/main" val="27002769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4.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7.xml"/><Relationship Id="rId7" Type="http://schemas.openxmlformats.org/officeDocument/2006/relationships/image" Target="../media/image61.pn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8.xml"/><Relationship Id="rId7" Type="http://schemas.openxmlformats.org/officeDocument/2006/relationships/image" Target="../media/image40.png"/><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10" Type="http://schemas.openxmlformats.org/officeDocument/2006/relationships/image" Target="../media/image43.png"/><Relationship Id="rId4" Type="http://schemas.openxmlformats.org/officeDocument/2006/relationships/diagramQuickStyle" Target="../diagrams/quickStyle8.xml"/><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10.xml"/><Relationship Id="rId7" Type="http://schemas.openxmlformats.org/officeDocument/2006/relationships/image" Target="../media/image65.png"/><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11" Type="http://schemas.openxmlformats.org/officeDocument/2006/relationships/image" Target="../media/image49.png"/><Relationship Id="rId5" Type="http://schemas.openxmlformats.org/officeDocument/2006/relationships/diagramColors" Target="../diagrams/colors10.xml"/><Relationship Id="rId10" Type="http://schemas.openxmlformats.org/officeDocument/2006/relationships/image" Target="../media/image67.png"/><Relationship Id="rId4" Type="http://schemas.openxmlformats.org/officeDocument/2006/relationships/diagramQuickStyle" Target="../diagrams/quickStyle10.xml"/><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57.pn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Layout" Target="../diagrams/layout13.xml"/><Relationship Id="rId7" Type="http://schemas.openxmlformats.org/officeDocument/2006/relationships/image" Target="../media/image69.jpeg"/><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2.gif"/><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9.pn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40.png"/></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Layout" Target="../diagrams/layout14.xml"/><Relationship Id="rId7" Type="http://schemas.openxmlformats.org/officeDocument/2006/relationships/image" Target="../media/image74.png"/><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37.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83.jpe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2.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43.png"/><Relationship Id="rId5" Type="http://schemas.openxmlformats.org/officeDocument/2006/relationships/diagramQuickStyle" Target="../diagrams/quickStyle5.xml"/><Relationship Id="rId10" Type="http://schemas.openxmlformats.org/officeDocument/2006/relationships/image" Target="../media/image42.png"/><Relationship Id="rId4" Type="http://schemas.openxmlformats.org/officeDocument/2006/relationships/diagramLayout" Target="../diagrams/layout5.xml"/><Relationship Id="rId9" Type="http://schemas.openxmlformats.org/officeDocument/2006/relationships/image" Target="../media/image4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10" Type="http://schemas.openxmlformats.org/officeDocument/2006/relationships/image" Target="../media/image81.png"/><Relationship Id="rId4" Type="http://schemas.openxmlformats.org/officeDocument/2006/relationships/diagramLayout" Target="../diagrams/layout15.xml"/><Relationship Id="rId9"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gif"/><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2137628110"/>
              </p:ext>
            </p:extLst>
          </p:nvPr>
        </p:nvGraphicFramePr>
        <p:xfrm>
          <a:off x="53579" y="837957"/>
          <a:ext cx="6624058" cy="5772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15363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5197" y="307730"/>
          <a:ext cx="9454393" cy="4818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1991: Narsimhan-</a:t>
            </a:r>
            <a:r>
              <a:rPr lang="en-US" dirty="0" err="1" smtClean="0"/>
              <a:t>i</a:t>
            </a:r>
            <a:endParaRPr lang="en-US"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61285" y="4511026"/>
            <a:ext cx="2382715" cy="2346974"/>
          </a:xfrm>
          <a:prstGeom prst="rect">
            <a:avLst/>
          </a:prstGeom>
        </p:spPr>
      </p:pic>
    </p:spTree>
    <p:extLst>
      <p:ext uri="{BB962C8B-B14F-4D97-AF65-F5344CB8AC3E}">
        <p14:creationId xmlns:p14="http://schemas.microsoft.com/office/powerpoint/2010/main" val="786269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467731329"/>
              </p:ext>
            </p:extLst>
          </p:nvPr>
        </p:nvGraphicFramePr>
        <p:xfrm>
          <a:off x="153988" y="914400"/>
          <a:ext cx="8990012" cy="5385732"/>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pPr algn="l"/>
            <a:r>
              <a:rPr lang="en-US" dirty="0" smtClean="0"/>
              <a:t>CRR in India</a:t>
            </a:r>
            <a:endParaRPr lang="en-US" dirty="0"/>
          </a:p>
        </p:txBody>
      </p:sp>
      <p:sp>
        <p:nvSpPr>
          <p:cNvPr id="9" name="Rectangle 8"/>
          <p:cNvSpPr/>
          <p:nvPr/>
        </p:nvSpPr>
        <p:spPr>
          <a:xfrm>
            <a:off x="629173" y="3724711"/>
            <a:ext cx="3078759" cy="17700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Earlier RBI Act had </a:t>
            </a:r>
          </a:p>
          <a:p>
            <a:pPr algn="ctr"/>
            <a:r>
              <a:rPr lang="en-US" sz="2800" dirty="0" smtClean="0">
                <a:effectLst>
                  <a:outerShdw blurRad="38100" dist="38100" dir="2700000" algn="tl">
                    <a:srgbClr val="000000">
                      <a:alpha val="43137"/>
                    </a:srgbClr>
                  </a:outerShdw>
                </a:effectLst>
              </a:rPr>
              <a:t>ceiling 20%</a:t>
            </a:r>
          </a:p>
          <a:p>
            <a:pPr algn="ctr"/>
            <a:r>
              <a:rPr lang="en-US" sz="2800" dirty="0">
                <a:effectLst>
                  <a:outerShdw blurRad="38100" dist="38100" dir="2700000" algn="tl">
                    <a:srgbClr val="000000">
                      <a:alpha val="43137"/>
                    </a:srgbClr>
                  </a:outerShdw>
                </a:effectLst>
              </a:rPr>
              <a:t>floor 3%, </a:t>
            </a:r>
            <a:endParaRPr lang="en-US" sz="2800" dirty="0" smtClean="0">
              <a:effectLst>
                <a:outerShdw blurRad="38100" dist="38100" dir="2700000" algn="tl">
                  <a:srgbClr val="000000">
                    <a:alpha val="43137"/>
                  </a:srgbClr>
                </a:outerShdw>
              </a:effectLst>
            </a:endParaRPr>
          </a:p>
          <a:p>
            <a:pPr algn="ctr"/>
            <a:r>
              <a:rPr lang="en-US" sz="2800" dirty="0" smtClean="0">
                <a:effectLst>
                  <a:outerShdw blurRad="38100" dist="38100" dir="2700000" algn="tl">
                    <a:srgbClr val="000000">
                      <a:alpha val="43137"/>
                    </a:srgbClr>
                  </a:outerShdw>
                </a:effectLst>
              </a:rPr>
              <a:t>But removed in 2007</a:t>
            </a:r>
            <a:endParaRPr lang="en-US" sz="2800"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4"/>
          <a:stretch>
            <a:fillRect/>
          </a:stretch>
        </p:blipFill>
        <p:spPr>
          <a:xfrm>
            <a:off x="4572000" y="-72595"/>
            <a:ext cx="4572638" cy="3429479"/>
          </a:xfrm>
          <a:prstGeom prst="rect">
            <a:avLst/>
          </a:prstGeom>
        </p:spPr>
      </p:pic>
      <p:sp>
        <p:nvSpPr>
          <p:cNvPr id="5" name="Rectangle 4"/>
          <p:cNvSpPr/>
          <p:nvPr/>
        </p:nvSpPr>
        <p:spPr>
          <a:xfrm>
            <a:off x="763398" y="6300132"/>
            <a:ext cx="8380921" cy="55786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Among these, which rate will give highest Money Supply “M1”?</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743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fade">
                                      <p:cBhvr>
                                        <p:cTn id="12" dur="500"/>
                                        <p:tgtEl>
                                          <p:spTgt spid="7">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fade">
                                      <p:cBhvr>
                                        <p:cTn id="17" dur="500"/>
                                        <p:tgtEl>
                                          <p:spTgt spid="7">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fade">
                                      <p:cBhvr>
                                        <p:cTn id="22" dur="500"/>
                                        <p:tgtEl>
                                          <p:spTgt spid="7">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chart seriesIdx="-4" categoryIdx="3" bldStep="category"/>
                                            </p:graphicEl>
                                          </p:spTgt>
                                        </p:tgtEl>
                                        <p:attrNameLst>
                                          <p:attrName>style.visibility</p:attrName>
                                        </p:attrNameLst>
                                      </p:cBhvr>
                                      <p:to>
                                        <p:strVal val="visible"/>
                                      </p:to>
                                    </p:set>
                                    <p:animEffect transition="in" filter="fade">
                                      <p:cBhvr>
                                        <p:cTn id="27" dur="500"/>
                                        <p:tgtEl>
                                          <p:spTgt spid="7">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chart seriesIdx="-4" categoryIdx="4" bldStep="category"/>
                                            </p:graphicEl>
                                          </p:spTgt>
                                        </p:tgtEl>
                                        <p:attrNameLst>
                                          <p:attrName>style.visibility</p:attrName>
                                        </p:attrNameLst>
                                      </p:cBhvr>
                                      <p:to>
                                        <p:strVal val="visible"/>
                                      </p:to>
                                    </p:set>
                                    <p:animEffect transition="in" filter="fade">
                                      <p:cBhvr>
                                        <p:cTn id="32" dur="500"/>
                                        <p:tgtEl>
                                          <p:spTgt spid="7">
                                            <p:graphicEl>
                                              <a:chart seriesIdx="-4" categoryIdx="4"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chart seriesIdx="-4" categoryIdx="5" bldStep="category"/>
                                            </p:graphicEl>
                                          </p:spTgt>
                                        </p:tgtEl>
                                        <p:attrNameLst>
                                          <p:attrName>style.visibility</p:attrName>
                                        </p:attrNameLst>
                                      </p:cBhvr>
                                      <p:to>
                                        <p:strVal val="visible"/>
                                      </p:to>
                                    </p:set>
                                    <p:animEffect transition="in" filter="fade">
                                      <p:cBhvr>
                                        <p:cTn id="37" dur="500"/>
                                        <p:tgtEl>
                                          <p:spTgt spid="7">
                                            <p:graphicEl>
                                              <a:chart seriesIdx="-4" categoryIdx="5" bldStep="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arn(inVertical)">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category"/>
        </p:bldSub>
      </p:bldGraphic>
      <p:bldP spid="9"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69913" cy="672797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509" y="2607097"/>
            <a:ext cx="603786" cy="60378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341" y="2449585"/>
            <a:ext cx="587229" cy="58722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8698" y="4955571"/>
            <a:ext cx="357849" cy="35784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7674" y="5786081"/>
            <a:ext cx="357849" cy="35784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5430" y="4730055"/>
            <a:ext cx="357849" cy="35784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5430" y="3621176"/>
            <a:ext cx="357849" cy="357849"/>
          </a:xfrm>
          <a:prstGeom prst="rect">
            <a:avLst/>
          </a:prstGeom>
        </p:spPr>
      </p:pic>
      <p:sp>
        <p:nvSpPr>
          <p:cNvPr id="14" name="Rectangular Callout 13"/>
          <p:cNvSpPr/>
          <p:nvPr/>
        </p:nvSpPr>
        <p:spPr>
          <a:xfrm>
            <a:off x="8179266" y="5786081"/>
            <a:ext cx="964734" cy="874778"/>
          </a:xfrm>
          <a:prstGeom prst="wedgeRectCallout">
            <a:avLst>
              <a:gd name="adj1" fmla="val -196485"/>
              <a:gd name="adj2" fmla="val -71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NBFC-deposit taking</a:t>
            </a:r>
            <a:endParaRPr lang="en-US" dirty="0">
              <a:effectLst>
                <a:outerShdw blurRad="38100" dist="38100" dir="2700000" algn="tl">
                  <a:srgbClr val="000000">
                    <a:alpha val="43137"/>
                  </a:srgbClr>
                </a:outerShdw>
              </a:effectLst>
            </a:endParaRPr>
          </a:p>
        </p:txBody>
      </p:sp>
      <p:sp>
        <p:nvSpPr>
          <p:cNvPr id="15" name="Flowchart: Process 14"/>
          <p:cNvSpPr/>
          <p:nvPr/>
        </p:nvSpPr>
        <p:spPr>
          <a:xfrm>
            <a:off x="0" y="595618"/>
            <a:ext cx="2256639" cy="18539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SLR applicable </a:t>
            </a:r>
            <a:r>
              <a:rPr lang="en-US" dirty="0" err="1" smtClean="0">
                <a:effectLst>
                  <a:outerShdw blurRad="38100" dist="38100" dir="2700000" algn="tl">
                    <a:srgbClr val="000000">
                      <a:alpha val="43137"/>
                    </a:srgbClr>
                  </a:outerShdw>
                </a:effectLst>
              </a:rPr>
              <a:t>upto</a:t>
            </a:r>
            <a:r>
              <a:rPr lang="en-US" dirty="0" smtClean="0">
                <a:effectLst>
                  <a:outerShdw blurRad="38100" dist="38100" dir="2700000" algn="tl">
                    <a:srgbClr val="000000">
                      <a:alpha val="43137"/>
                    </a:srgbClr>
                  </a:outerShdw>
                </a:effectLst>
              </a:rPr>
              <a:t> </a:t>
            </a:r>
          </a:p>
          <a:p>
            <a:pPr algn="ctr"/>
            <a:r>
              <a:rPr lang="en-US" dirty="0" smtClean="0">
                <a:effectLst>
                  <a:outerShdw blurRad="38100" dist="38100" dir="2700000" algn="tl">
                    <a:srgbClr val="000000">
                      <a:alpha val="43137"/>
                    </a:srgbClr>
                  </a:outerShdw>
                </a:effectLst>
              </a:rPr>
              <a:t>Central cooperatives</a:t>
            </a:r>
          </a:p>
          <a:p>
            <a:pPr algn="ctr"/>
            <a:r>
              <a:rPr lang="en-US" dirty="0" smtClean="0">
                <a:effectLst>
                  <a:outerShdw blurRad="38100" dist="38100" dir="2700000" algn="tl">
                    <a:srgbClr val="000000">
                      <a:alpha val="43137"/>
                    </a:srgbClr>
                  </a:outerShdw>
                </a:effectLst>
              </a:rPr>
              <a:t>And housing finance NBFCs.</a:t>
            </a:r>
          </a:p>
          <a:p>
            <a:pPr algn="ctr"/>
            <a:r>
              <a:rPr lang="en-US" dirty="0" smtClean="0">
                <a:effectLst>
                  <a:outerShdw blurRad="38100" dist="38100" dir="2700000" algn="tl">
                    <a:srgbClr val="000000">
                      <a:alpha val="43137"/>
                    </a:srgbClr>
                  </a:outerShdw>
                </a:effectLst>
              </a:rPr>
              <a:t>RBI  can prescribe separate levels for each.</a:t>
            </a:r>
            <a:endParaRPr lang="en-US" dirty="0">
              <a:effectLst>
                <a:outerShdw blurRad="38100" dist="38100" dir="2700000" algn="tl">
                  <a:srgbClr val="000000">
                    <a:alpha val="43137"/>
                  </a:srgbClr>
                </a:outerShdw>
              </a:effectLst>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3606" y="5377342"/>
            <a:ext cx="506307" cy="506307"/>
          </a:xfrm>
          <a:prstGeom prst="rect">
            <a:avLst/>
          </a:prstGeom>
        </p:spPr>
      </p:pic>
    </p:spTree>
    <p:extLst>
      <p:ext uri="{BB962C8B-B14F-4D97-AF65-F5344CB8AC3E}">
        <p14:creationId xmlns:p14="http://schemas.microsoft.com/office/powerpoint/2010/main" val="1959525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SLR – applicable up to central cooperative &amp; </a:t>
            </a:r>
            <a:r>
              <a:rPr lang="en-US" smtClean="0"/>
              <a:t>deposit taking NBFC</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49785070"/>
              </p:ext>
            </p:extLst>
          </p:nvPr>
        </p:nvGraphicFramePr>
        <p:xfrm>
          <a:off x="0" y="914400"/>
          <a:ext cx="9144000" cy="5313363"/>
        </p:xfrm>
        <a:graphic>
          <a:graphicData uri="http://schemas.openxmlformats.org/drawingml/2006/chart">
            <c:chart xmlns:c="http://schemas.openxmlformats.org/drawingml/2006/chart" xmlns:r="http://schemas.openxmlformats.org/officeDocument/2006/relationships" r:id="rId2"/>
          </a:graphicData>
        </a:graphic>
      </p:graphicFrame>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75637">
            <a:off x="3590487" y="2354906"/>
            <a:ext cx="4964427" cy="932037"/>
          </a:xfrm>
          <a:prstGeom prst="rect">
            <a:avLst/>
          </a:prstGeom>
        </p:spPr>
      </p:pic>
      <p:sp>
        <p:nvSpPr>
          <p:cNvPr id="4" name="Rectangle 3"/>
          <p:cNvSpPr/>
          <p:nvPr/>
        </p:nvSpPr>
        <p:spPr>
          <a:xfrm>
            <a:off x="2294791" y="914400"/>
            <a:ext cx="5105669" cy="9256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Banking regulation Act</a:t>
            </a:r>
          </a:p>
          <a:p>
            <a:pPr algn="ctr"/>
            <a:r>
              <a:rPr lang="en-US" sz="2800" dirty="0" smtClean="0">
                <a:effectLst>
                  <a:outerShdw blurRad="38100" dist="38100" dir="2700000" algn="tl">
                    <a:srgbClr val="000000">
                      <a:alpha val="43137"/>
                    </a:srgbClr>
                  </a:outerShdw>
                </a:effectLst>
              </a:rPr>
              <a:t>SLR Floor “25%” removed in 2007</a:t>
            </a:r>
            <a:endParaRPr lang="en-US" sz="2800" dirty="0">
              <a:effectLst>
                <a:outerShdw blurRad="38100" dist="38100" dir="2700000" algn="tl">
                  <a:srgbClr val="000000">
                    <a:alpha val="43137"/>
                  </a:srgbClr>
                </a:outerShdw>
              </a:effectLst>
            </a:endParaRPr>
          </a:p>
        </p:txBody>
      </p:sp>
      <p:sp>
        <p:nvSpPr>
          <p:cNvPr id="3" name="Left-Right Arrow 2"/>
          <p:cNvSpPr/>
          <p:nvPr/>
        </p:nvSpPr>
        <p:spPr>
          <a:xfrm>
            <a:off x="780176" y="6031521"/>
            <a:ext cx="8363824" cy="6302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600" dirty="0" smtClean="0">
                <a:effectLst>
                  <a:outerShdw blurRad="38100" dist="38100" dir="2700000" algn="tl">
                    <a:srgbClr val="000000">
                      <a:alpha val="43137"/>
                    </a:srgbClr>
                  </a:outerShdw>
                </a:effectLst>
              </a:rPr>
              <a:t>SLR for Scheduled commercial banks</a:t>
            </a:r>
            <a:endParaRPr lang="en-US" spc="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6738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7" dur="500"/>
                                        <p:tgtEl>
                                          <p:spTgt spid="6">
                                            <p:graphicEl>
                                              <a:chart seriesIdx="-4" categoryIdx="0" bldStep="category"/>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12" dur="500"/>
                                        <p:tgtEl>
                                          <p:spTgt spid="6">
                                            <p:graphicEl>
                                              <a:chart seriesIdx="-4" categoryIdx="1"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fade">
                                      <p:cBhvr>
                                        <p:cTn id="17" dur="500"/>
                                        <p:tgtEl>
                                          <p:spTgt spid="6">
                                            <p:graphicEl>
                                              <a:chart seriesIdx="-4" categoryIdx="2"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fade">
                                      <p:cBhvr>
                                        <p:cTn id="22" dur="500"/>
                                        <p:tgtEl>
                                          <p:spTgt spid="6">
                                            <p:graphicEl>
                                              <a:chart seriesIdx="-4" categoryIdx="3"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fade">
                                      <p:cBhvr>
                                        <p:cTn id="27" dur="500"/>
                                        <p:tgtEl>
                                          <p:spTgt spid="6">
                                            <p:graphicEl>
                                              <a:chart seriesIdx="-4" categoryIdx="4"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chart seriesIdx="-4" categoryIdx="5" bldStep="category"/>
                                            </p:graphicEl>
                                          </p:spTgt>
                                        </p:tgtEl>
                                        <p:attrNameLst>
                                          <p:attrName>style.visibility</p:attrName>
                                        </p:attrNameLst>
                                      </p:cBhvr>
                                      <p:to>
                                        <p:strVal val="visible"/>
                                      </p:to>
                                    </p:set>
                                    <p:animEffect transition="in" filter="fade">
                                      <p:cBhvr>
                                        <p:cTn id="32" dur="500"/>
                                        <p:tgtEl>
                                          <p:spTgt spid="6">
                                            <p:graphicEl>
                                              <a:chart seriesIdx="-4" categoryIdx="5"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chart seriesIdx="-4" categoryIdx="6" bldStep="category"/>
                                            </p:graphicEl>
                                          </p:spTgt>
                                        </p:tgtEl>
                                        <p:attrNameLst>
                                          <p:attrName>style.visibility</p:attrName>
                                        </p:attrNameLst>
                                      </p:cBhvr>
                                      <p:to>
                                        <p:strVal val="visible"/>
                                      </p:to>
                                    </p:set>
                                    <p:animEffect transition="in" filter="fade">
                                      <p:cBhvr>
                                        <p:cTn id="37" dur="500"/>
                                        <p:tgtEl>
                                          <p:spTgt spid="6">
                                            <p:graphicEl>
                                              <a:chart seriesIdx="-4" categoryIdx="6"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817603390"/>
              </p:ext>
            </p:extLst>
          </p:nvPr>
        </p:nvGraphicFramePr>
        <p:xfrm>
          <a:off x="-914400" y="914400"/>
          <a:ext cx="11325138" cy="5687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Monetary Policy: Quantitative, General, indirect Tools</a:t>
            </a:r>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9424" y="4386349"/>
            <a:ext cx="2471651" cy="2471651"/>
          </a:xfrm>
          <a:prstGeom prst="rect">
            <a:avLst/>
          </a:prstGeom>
        </p:spPr>
      </p:pic>
      <p:pic>
        <p:nvPicPr>
          <p:cNvPr id="7" name="Picture 6"/>
          <p:cNvPicPr>
            <a:picLocks noChangeAspect="1"/>
          </p:cNvPicPr>
          <p:nvPr/>
        </p:nvPicPr>
        <p:blipFill>
          <a:blip r:embed="rId8"/>
          <a:stretch>
            <a:fillRect/>
          </a:stretch>
        </p:blipFill>
        <p:spPr>
          <a:xfrm>
            <a:off x="6470369" y="4386348"/>
            <a:ext cx="2471651" cy="2471651"/>
          </a:xfrm>
          <a:prstGeom prst="rect">
            <a:avLst/>
          </a:prstGeom>
        </p:spPr>
      </p:pic>
      <p:sp>
        <p:nvSpPr>
          <p:cNvPr id="8" name="Rectangle 7"/>
          <p:cNvSpPr/>
          <p:nvPr/>
        </p:nvSpPr>
        <p:spPr>
          <a:xfrm>
            <a:off x="6342077" y="914400"/>
            <a:ext cx="2801923" cy="5943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00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sz="4050" smtClean="0"/>
              <a:t>UPSC Prelim-2015</a:t>
            </a:r>
            <a:endParaRPr lang="en-US" sz="4050" dirty="0"/>
          </a:p>
        </p:txBody>
      </p:sp>
      <p:sp>
        <p:nvSpPr>
          <p:cNvPr id="3" name="Content Placeholder 2"/>
          <p:cNvSpPr>
            <a:spLocks noGrp="1"/>
          </p:cNvSpPr>
          <p:nvPr>
            <p:ph idx="1"/>
          </p:nvPr>
        </p:nvSpPr>
        <p:spPr>
          <a:xfrm>
            <a:off x="628650" y="226502"/>
            <a:ext cx="7886700" cy="5612235"/>
          </a:xfrm>
        </p:spPr>
        <p:txBody>
          <a:bodyPr>
            <a:normAutofit/>
          </a:bodyPr>
          <a:lstStyle/>
          <a:p>
            <a:pPr marL="0" indent="0">
              <a:buNone/>
            </a:pPr>
            <a:r>
              <a:rPr lang="en-US" sz="3600" dirty="0" smtClean="0">
                <a:solidFill>
                  <a:srgbClr val="FFC000"/>
                </a:solidFill>
              </a:rPr>
              <a:t>When RBI reduces the Statutory Liquidity Ratio by 50 basis points, what will happen?</a:t>
            </a:r>
          </a:p>
          <a:p>
            <a:pPr marL="557213" indent="-557213">
              <a:buFont typeface="+mj-lt"/>
              <a:buAutoNum type="alphaUcPeriod"/>
            </a:pPr>
            <a:r>
              <a:rPr lang="en-US" sz="3600" dirty="0" smtClean="0"/>
              <a:t>India's GDP growth rate increases </a:t>
            </a:r>
            <a:r>
              <a:rPr lang="en-US" sz="3600" dirty="0" smtClean="0">
                <a:solidFill>
                  <a:schemeClr val="accent2">
                    <a:lumMod val="60000"/>
                    <a:lumOff val="40000"/>
                  </a:schemeClr>
                </a:solidFill>
              </a:rPr>
              <a:t>drastically</a:t>
            </a:r>
            <a:r>
              <a:rPr lang="en-US" sz="3600" dirty="0" smtClean="0"/>
              <a:t> </a:t>
            </a:r>
          </a:p>
          <a:p>
            <a:pPr marL="557213" indent="-557213">
              <a:buFont typeface="+mj-lt"/>
              <a:buAutoNum type="alphaUcPeriod"/>
            </a:pPr>
            <a:r>
              <a:rPr lang="en-US" sz="3600" dirty="0" smtClean="0">
                <a:solidFill>
                  <a:schemeClr val="accent2">
                    <a:lumMod val="60000"/>
                    <a:lumOff val="40000"/>
                  </a:schemeClr>
                </a:solidFill>
              </a:rPr>
              <a:t>FII</a:t>
            </a:r>
            <a:r>
              <a:rPr lang="en-US" sz="3600" dirty="0" smtClean="0"/>
              <a:t> may bring </a:t>
            </a:r>
            <a:r>
              <a:rPr lang="en-US" sz="3600" dirty="0" smtClean="0">
                <a:solidFill>
                  <a:schemeClr val="accent2">
                    <a:lumMod val="60000"/>
                    <a:lumOff val="40000"/>
                  </a:schemeClr>
                </a:solidFill>
              </a:rPr>
              <a:t>more capital </a:t>
            </a:r>
            <a:r>
              <a:rPr lang="en-US" sz="3600" dirty="0" smtClean="0"/>
              <a:t>into our country </a:t>
            </a:r>
          </a:p>
          <a:p>
            <a:pPr marL="557213" indent="-557213">
              <a:buFont typeface="+mj-lt"/>
              <a:buAutoNum type="alphaUcPeriod"/>
            </a:pPr>
            <a:r>
              <a:rPr lang="en-US" sz="3600" dirty="0" smtClean="0"/>
              <a:t>It may drastically </a:t>
            </a:r>
            <a:r>
              <a:rPr lang="en-US" sz="3600" dirty="0" smtClean="0">
                <a:solidFill>
                  <a:schemeClr val="accent2">
                    <a:lumMod val="60000"/>
                    <a:lumOff val="40000"/>
                  </a:schemeClr>
                </a:solidFill>
              </a:rPr>
              <a:t>reduce the liquidity </a:t>
            </a:r>
            <a:r>
              <a:rPr lang="en-US" sz="3600" dirty="0" smtClean="0"/>
              <a:t>to the banking system</a:t>
            </a:r>
          </a:p>
          <a:p>
            <a:pPr marL="557213" indent="-557213">
              <a:buFont typeface="+mj-lt"/>
              <a:buAutoNum type="alphaUcPeriod"/>
            </a:pPr>
            <a:r>
              <a:rPr lang="en-US" sz="3600" dirty="0" smtClean="0">
                <a:solidFill>
                  <a:srgbClr val="92D050"/>
                </a:solidFill>
              </a:rPr>
              <a:t>Scheduled Commercial Banks (SCB) may cut their lending rates</a:t>
            </a:r>
            <a:endParaRPr lang="en-US" sz="3600" dirty="0"/>
          </a:p>
        </p:txBody>
      </p:sp>
      <p:sp>
        <p:nvSpPr>
          <p:cNvPr id="2" name="Rectangular Callout 1"/>
          <p:cNvSpPr/>
          <p:nvPr/>
        </p:nvSpPr>
        <p:spPr>
          <a:xfrm>
            <a:off x="5011615" y="4832059"/>
            <a:ext cx="2954216" cy="862735"/>
          </a:xfrm>
          <a:prstGeom prst="wedgeRectCallout">
            <a:avLst>
              <a:gd name="adj1" fmla="val 13621"/>
              <a:gd name="adj2" fmla="val -965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If “MUST” used then this statement will also be wrong.</a:t>
            </a:r>
          </a:p>
        </p:txBody>
      </p:sp>
    </p:spTree>
    <p:extLst>
      <p:ext uri="{BB962C8B-B14F-4D97-AF65-F5344CB8AC3E}">
        <p14:creationId xmlns:p14="http://schemas.microsoft.com/office/powerpoint/2010/main" val="180867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smtClean="0"/>
              <a:t>Mock Question</a:t>
            </a:r>
            <a:endParaRPr lang="en-US" dirty="0"/>
          </a:p>
        </p:txBody>
      </p:sp>
      <p:sp>
        <p:nvSpPr>
          <p:cNvPr id="4" name="Content Placeholder 3"/>
          <p:cNvSpPr>
            <a:spLocks noGrp="1"/>
          </p:cNvSpPr>
          <p:nvPr>
            <p:ph idx="1"/>
          </p:nvPr>
        </p:nvSpPr>
        <p:spPr/>
        <p:txBody>
          <a:bodyPr>
            <a:normAutofit/>
          </a:bodyPr>
          <a:lstStyle/>
          <a:p>
            <a:pPr marL="0" indent="0">
              <a:buNone/>
            </a:pPr>
            <a:r>
              <a:rPr lang="en-US" sz="4000" dirty="0" smtClean="0"/>
              <a:t>A) Informal lenders reduce the efficacy of monetary policy.</a:t>
            </a:r>
          </a:p>
          <a:p>
            <a:pPr marL="0" indent="0">
              <a:buNone/>
            </a:pPr>
            <a:r>
              <a:rPr lang="en-US" sz="4000" dirty="0"/>
              <a:t>R</a:t>
            </a:r>
            <a:r>
              <a:rPr lang="en-US" sz="4000" dirty="0" smtClean="0"/>
              <a:t>) Informal lenders are not required to maintain CRR &amp; SLR.</a:t>
            </a:r>
          </a:p>
          <a:p>
            <a:pPr marL="0" indent="0" algn="ctr">
              <a:buNone/>
            </a:pPr>
            <a:r>
              <a:rPr lang="en-US" sz="4000" dirty="0" smtClean="0"/>
              <a:t>-----------</a:t>
            </a:r>
          </a:p>
          <a:p>
            <a:pPr marL="0" indent="0" algn="ctr">
              <a:buNone/>
            </a:pPr>
            <a:r>
              <a:rPr lang="en-US" sz="4000" dirty="0" smtClean="0">
                <a:solidFill>
                  <a:srgbClr val="FFC000"/>
                </a:solidFill>
              </a:rPr>
              <a:t>Both right and R explains A. [they have not mentioned can’t borrow from Repo…Baal </a:t>
            </a:r>
            <a:r>
              <a:rPr lang="en-US" sz="4000" dirty="0" err="1" smtClean="0">
                <a:solidFill>
                  <a:srgbClr val="FFC000"/>
                </a:solidFill>
              </a:rPr>
              <a:t>ki</a:t>
            </a:r>
            <a:r>
              <a:rPr lang="en-US" sz="4000" dirty="0" smtClean="0">
                <a:solidFill>
                  <a:srgbClr val="FFC000"/>
                </a:solidFill>
              </a:rPr>
              <a:t> </a:t>
            </a:r>
            <a:r>
              <a:rPr lang="en-US" sz="4000" dirty="0" err="1" smtClean="0">
                <a:solidFill>
                  <a:srgbClr val="FFC000"/>
                </a:solidFill>
              </a:rPr>
              <a:t>khaal</a:t>
            </a:r>
            <a:r>
              <a:rPr lang="en-US" sz="4000" dirty="0" smtClean="0">
                <a:solidFill>
                  <a:srgbClr val="FFC000"/>
                </a:solidFill>
              </a:rPr>
              <a:t>…X]</a:t>
            </a:r>
            <a:endParaRPr lang="en-US" sz="4000" dirty="0">
              <a:solidFill>
                <a:srgbClr val="FFC000"/>
              </a:solidFill>
            </a:endParaRPr>
          </a:p>
        </p:txBody>
      </p:sp>
      <p:sp>
        <p:nvSpPr>
          <p:cNvPr id="2" name="Rectangular Callout 1"/>
          <p:cNvSpPr/>
          <p:nvPr/>
        </p:nvSpPr>
        <p:spPr>
          <a:xfrm>
            <a:off x="4991450" y="855677"/>
            <a:ext cx="4051882" cy="494951"/>
          </a:xfrm>
          <a:prstGeom prst="wedgeRectCallout">
            <a:avLst>
              <a:gd name="adj1" fmla="val 1527"/>
              <a:gd name="adj2" fmla="val -86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Ability to bring desired effect.</a:t>
            </a:r>
            <a:endParaRPr lang="en-US" sz="2800" dirty="0"/>
          </a:p>
        </p:txBody>
      </p:sp>
    </p:spTree>
    <p:extLst>
      <p:ext uri="{BB962C8B-B14F-4D97-AF65-F5344CB8AC3E}">
        <p14:creationId xmlns:p14="http://schemas.microsoft.com/office/powerpoint/2010/main" val="3185498686"/>
      </p:ext>
    </p:extLst>
  </p:cSld>
  <p:clrMapOvr>
    <a:masterClrMapping/>
  </p:clrMapOvr>
  <p:timing>
    <p:tnLst>
      <p:par>
        <p:cTn id="1" dur="indefinite" restart="never" nodeType="tmRoot"/>
      </p:par>
    </p:tnLst>
    <p:bldLst>
      <p:bldP spid="4" grpId="0" build="p"/>
      <p:bldP spid="4"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301740"/>
          </a:xfrm>
          <a:prstGeom prst="rect">
            <a:avLst/>
          </a:prstGeom>
        </p:spPr>
      </p:pic>
      <p:sp>
        <p:nvSpPr>
          <p:cNvPr id="4" name="Title 3"/>
          <p:cNvSpPr>
            <a:spLocks noGrp="1"/>
          </p:cNvSpPr>
          <p:nvPr>
            <p:ph type="ctrTitle"/>
          </p:nvPr>
        </p:nvSpPr>
        <p:spPr>
          <a:xfrm>
            <a:off x="1143000" y="4958862"/>
            <a:ext cx="6858000" cy="1030776"/>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smtClean="0">
                <a:effectLst>
                  <a:outerShdw blurRad="38100" dist="38100" dir="2700000" algn="tl">
                    <a:srgbClr val="000000">
                      <a:alpha val="43137"/>
                    </a:srgbClr>
                  </a:outerShdw>
                </a:effectLst>
              </a:rPr>
              <a:t>Incremental CRR?</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71235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nvPr>
        </p:nvGraphicFramePr>
        <p:xfrm>
          <a:off x="237878" y="1635853"/>
          <a:ext cx="8990012"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p:cNvSpPr>
            <a:spLocks noGrp="1"/>
          </p:cNvSpPr>
          <p:nvPr>
            <p:ph type="title"/>
          </p:nvPr>
        </p:nvSpPr>
        <p:spPr/>
        <p:txBody>
          <a:bodyPr/>
          <a:lstStyle/>
          <a:p>
            <a:r>
              <a:rPr lang="en-US" dirty="0" smtClean="0"/>
              <a:t>Net demand and time liability (NDTL) on FRIDAY..</a:t>
            </a:r>
            <a:endParaRPr lang="en-US" dirty="0"/>
          </a:p>
        </p:txBody>
      </p:sp>
      <p:sp>
        <p:nvSpPr>
          <p:cNvPr id="2" name="Down Arrow Callout 1"/>
          <p:cNvSpPr/>
          <p:nvPr/>
        </p:nvSpPr>
        <p:spPr>
          <a:xfrm>
            <a:off x="7206143" y="4991450"/>
            <a:ext cx="1744910" cy="99829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NDTL</a:t>
            </a:r>
            <a:endParaRPr lang="en-US" sz="4000"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6158" y="887802"/>
            <a:ext cx="1227589" cy="1227589"/>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932" y="3135384"/>
            <a:ext cx="995189" cy="995189"/>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4414349"/>
            <a:ext cx="945327" cy="945327"/>
          </a:xfrm>
          <a:prstGeom prst="rect">
            <a:avLst/>
          </a:prstGeom>
        </p:spPr>
      </p:pic>
      <p:sp>
        <p:nvSpPr>
          <p:cNvPr id="8" name="Rectangle 7"/>
          <p:cNvSpPr/>
          <p:nvPr/>
        </p:nvSpPr>
        <p:spPr>
          <a:xfrm>
            <a:off x="4924338" y="887802"/>
            <a:ext cx="4219662" cy="5970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3442798" y="671119"/>
            <a:ext cx="1796715" cy="1540517"/>
          </a:xfrm>
          <a:prstGeom prst="rect">
            <a:avLst/>
          </a:prstGeom>
        </p:spPr>
      </p:pic>
    </p:spTree>
    <p:extLst>
      <p:ext uri="{BB962C8B-B14F-4D97-AF65-F5344CB8AC3E}">
        <p14:creationId xmlns:p14="http://schemas.microsoft.com/office/powerpoint/2010/main" val="86929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1450024051"/>
              </p:ext>
            </p:extLst>
          </p:nvPr>
        </p:nvGraphicFramePr>
        <p:xfrm>
          <a:off x="-417512" y="923192"/>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p:cNvSpPr>
            <a:spLocks noGrp="1"/>
          </p:cNvSpPr>
          <p:nvPr>
            <p:ph type="title"/>
          </p:nvPr>
        </p:nvSpPr>
        <p:spPr/>
        <p:txBody>
          <a:bodyPr/>
          <a:lstStyle/>
          <a:p>
            <a:pPr algn="l"/>
            <a:r>
              <a:rPr lang="en-US" dirty="0" smtClean="0"/>
              <a:t>8/Nov/16: Demonetization….</a:t>
            </a:r>
            <a:endParaRPr lang="en-US"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92768" y="0"/>
            <a:ext cx="2751232" cy="2314187"/>
          </a:xfrm>
          <a:prstGeom prst="rect">
            <a:avLst/>
          </a:prstGeom>
        </p:spPr>
      </p:pic>
      <p:sp>
        <p:nvSpPr>
          <p:cNvPr id="3" name="Donut 2"/>
          <p:cNvSpPr/>
          <p:nvPr/>
        </p:nvSpPr>
        <p:spPr>
          <a:xfrm>
            <a:off x="5926015" y="4519246"/>
            <a:ext cx="2672862" cy="1995854"/>
          </a:xfrm>
          <a:prstGeom prst="donut">
            <a:avLst>
              <a:gd name="adj" fmla="val 10901"/>
            </a:avLst>
          </a:prstGeom>
          <a:solidFill>
            <a:srgbClr val="FF000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9671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35736718"/>
              </p:ext>
            </p:extLst>
          </p:nvPr>
        </p:nvGraphicFramePr>
        <p:xfrm>
          <a:off x="-183265" y="1151792"/>
          <a:ext cx="8026004" cy="5169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dirty="0" smtClean="0"/>
              <a:t>Balance sheet of a Scheduled commercial Bank</a:t>
            </a:r>
            <a:endParaRPr lang="en-US" dirty="0"/>
          </a:p>
        </p:txBody>
      </p:sp>
      <p:sp>
        <p:nvSpPr>
          <p:cNvPr id="5" name="TextBox 4"/>
          <p:cNvSpPr txBox="1"/>
          <p:nvPr/>
        </p:nvSpPr>
        <p:spPr>
          <a:xfrm>
            <a:off x="6154615" y="1257088"/>
            <a:ext cx="3200401" cy="1615827"/>
          </a:xfrm>
          <a:prstGeom prst="homePlate">
            <a:avLst/>
          </a:prstGeom>
          <a:solidFill>
            <a:srgbClr val="FFC00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300" u="sng" dirty="0">
                <a:solidFill>
                  <a:schemeClr val="bg1"/>
                </a:solidFill>
                <a:effectLst>
                  <a:outerShdw blurRad="38100" dist="38100" dir="2700000" algn="tl">
                    <a:srgbClr val="000000">
                      <a:alpha val="43137"/>
                    </a:srgbClr>
                  </a:outerShdw>
                </a:effectLst>
                <a:latin typeface="Franklin Gothic Heavy" panose="020B0903020102020204" pitchFamily="34" charset="0"/>
              </a:rPr>
              <a:t>NDTL</a:t>
            </a:r>
          </a:p>
          <a:p>
            <a:pPr algn="ctr"/>
            <a:r>
              <a:rPr lang="en-US" sz="3300" dirty="0" smtClean="0">
                <a:solidFill>
                  <a:schemeClr val="bg1"/>
                </a:solidFill>
                <a:effectLst>
                  <a:outerShdw blurRad="38100" dist="38100" dir="2700000" algn="tl">
                    <a:srgbClr val="000000">
                      <a:alpha val="43137"/>
                    </a:srgbClr>
                  </a:outerShdw>
                </a:effectLst>
                <a:latin typeface="Franklin Gothic Heavy" panose="020B0903020102020204" pitchFamily="34" charset="0"/>
              </a:rPr>
              <a:t>4% CRR</a:t>
            </a:r>
            <a:endParaRPr lang="en-US" sz="3300" dirty="0">
              <a:solidFill>
                <a:schemeClr val="bg1"/>
              </a:solidFill>
              <a:effectLst>
                <a:outerShdw blurRad="38100" dist="38100" dir="2700000" algn="tl">
                  <a:srgbClr val="000000">
                    <a:alpha val="43137"/>
                  </a:srgbClr>
                </a:outerShdw>
              </a:effectLst>
              <a:latin typeface="Franklin Gothic Heavy" panose="020B0903020102020204" pitchFamily="34" charset="0"/>
            </a:endParaRPr>
          </a:p>
          <a:p>
            <a:pPr algn="ctr"/>
            <a:r>
              <a:rPr lang="en-US" sz="3300" dirty="0" smtClean="0">
                <a:solidFill>
                  <a:schemeClr val="bg1"/>
                </a:solidFill>
                <a:effectLst>
                  <a:outerShdw blurRad="38100" dist="38100" dir="2700000" algn="tl">
                    <a:srgbClr val="000000">
                      <a:alpha val="43137"/>
                    </a:srgbClr>
                  </a:outerShdw>
                </a:effectLst>
                <a:latin typeface="Franklin Gothic Heavy" panose="020B0903020102020204" pitchFamily="34" charset="0"/>
              </a:rPr>
              <a:t>20.5% SLR</a:t>
            </a:r>
            <a:endParaRPr lang="en-US" sz="3300" dirty="0">
              <a:solidFill>
                <a:schemeClr val="bg1"/>
              </a:solidFill>
              <a:effectLst>
                <a:outerShdw blurRad="38100" dist="38100" dir="2700000" algn="tl">
                  <a:srgbClr val="000000">
                    <a:alpha val="43137"/>
                  </a:srgbClr>
                </a:outerShdw>
              </a:effectLst>
              <a:latin typeface="Franklin Gothic Heavy" panose="020B0903020102020204" pitchFamily="34" charset="0"/>
            </a:endParaRPr>
          </a:p>
        </p:txBody>
      </p:sp>
      <p:sp>
        <p:nvSpPr>
          <p:cNvPr id="6" name="TextBox 5"/>
          <p:cNvSpPr txBox="1"/>
          <p:nvPr/>
        </p:nvSpPr>
        <p:spPr>
          <a:xfrm>
            <a:off x="5303287" y="4387361"/>
            <a:ext cx="2697040" cy="600164"/>
          </a:xfrm>
          <a:prstGeom prst="homePlate">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300" dirty="0">
                <a:solidFill>
                  <a:schemeClr val="tx1"/>
                </a:solidFill>
                <a:latin typeface="Franklin Gothic Heavy" panose="020B0903020102020204" pitchFamily="34" charset="0"/>
              </a:rPr>
              <a:t>40% PSL</a:t>
            </a:r>
          </a:p>
        </p:txBody>
      </p:sp>
      <p:sp>
        <p:nvSpPr>
          <p:cNvPr id="8" name="Rectangle 7"/>
          <p:cNvSpPr/>
          <p:nvPr/>
        </p:nvSpPr>
        <p:spPr>
          <a:xfrm>
            <a:off x="4044461" y="6084277"/>
            <a:ext cx="5099539" cy="77372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Fixed assets, share capital, debentures…?</a:t>
            </a:r>
          </a:p>
          <a:p>
            <a:pPr algn="ctr"/>
            <a:r>
              <a:rPr lang="en-US" sz="2400" dirty="0" smtClean="0"/>
              <a:t>Let’s not confuse with info. overload</a:t>
            </a:r>
            <a:endParaRPr lang="en-US" sz="2400" dirty="0"/>
          </a:p>
        </p:txBody>
      </p:sp>
    </p:spTree>
    <p:extLst>
      <p:ext uri="{BB962C8B-B14F-4D97-AF65-F5344CB8AC3E}">
        <p14:creationId xmlns:p14="http://schemas.microsoft.com/office/powerpoint/2010/main" val="380640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graphicEl>
                                              <a:dgm id="{16078218-3B7B-48C4-BBD9-EFDD1699ACDF}"/>
                                            </p:graphicEl>
                                          </p:spTgt>
                                        </p:tgtEl>
                                        <p:attrNameLst>
                                          <p:attrName>style.visibility</p:attrName>
                                        </p:attrNameLst>
                                      </p:cBhvr>
                                      <p:to>
                                        <p:strVal val="visible"/>
                                      </p:to>
                                    </p:set>
                                    <p:animEffect transition="in" filter="fade">
                                      <p:cBhvr>
                                        <p:cTn id="7" dur="1000"/>
                                        <p:tgtEl>
                                          <p:spTgt spid="4">
                                            <p:graphicEl>
                                              <a:dgm id="{16078218-3B7B-48C4-BBD9-EFDD1699ACDF}"/>
                                            </p:graphicEl>
                                          </p:spTgt>
                                        </p:tgtEl>
                                      </p:cBhvr>
                                    </p:animEffect>
                                    <p:anim calcmode="lin" valueType="num">
                                      <p:cBhvr>
                                        <p:cTn id="8" dur="1000" fill="hold"/>
                                        <p:tgtEl>
                                          <p:spTgt spid="4">
                                            <p:graphicEl>
                                              <a:dgm id="{16078218-3B7B-48C4-BBD9-EFDD1699ACDF}"/>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16078218-3B7B-48C4-BBD9-EFDD1699ACDF}"/>
                                            </p:graphic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
                                            <p:graphicEl>
                                              <a:dgm id="{ADA331E9-BEE4-46F3-AFD6-658BCCB68A1A}"/>
                                            </p:graphicEl>
                                          </p:spTgt>
                                        </p:tgtEl>
                                        <p:attrNameLst>
                                          <p:attrName>style.visibility</p:attrName>
                                        </p:attrNameLst>
                                      </p:cBhvr>
                                      <p:to>
                                        <p:strVal val="visible"/>
                                      </p:to>
                                    </p:set>
                                    <p:animEffect transition="in" filter="fade">
                                      <p:cBhvr>
                                        <p:cTn id="12" dur="1000"/>
                                        <p:tgtEl>
                                          <p:spTgt spid="4">
                                            <p:graphicEl>
                                              <a:dgm id="{ADA331E9-BEE4-46F3-AFD6-658BCCB68A1A}"/>
                                            </p:graphicEl>
                                          </p:spTgt>
                                        </p:tgtEl>
                                      </p:cBhvr>
                                    </p:animEffect>
                                    <p:anim calcmode="lin" valueType="num">
                                      <p:cBhvr>
                                        <p:cTn id="13" dur="1000" fill="hold"/>
                                        <p:tgtEl>
                                          <p:spTgt spid="4">
                                            <p:graphicEl>
                                              <a:dgm id="{ADA331E9-BEE4-46F3-AFD6-658BCCB68A1A}"/>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ADA331E9-BEE4-46F3-AFD6-658BCCB68A1A}"/>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4">
                                            <p:graphicEl>
                                              <a:dgm id="{A435CA0C-5A34-419A-B52B-5322202DF03A}"/>
                                            </p:graphicEl>
                                          </p:spTgt>
                                        </p:tgtEl>
                                        <p:attrNameLst>
                                          <p:attrName>style.visibility</p:attrName>
                                        </p:attrNameLst>
                                      </p:cBhvr>
                                      <p:to>
                                        <p:strVal val="visible"/>
                                      </p:to>
                                    </p:set>
                                    <p:animEffect transition="in" filter="fade">
                                      <p:cBhvr>
                                        <p:cTn id="19" dur="1000"/>
                                        <p:tgtEl>
                                          <p:spTgt spid="4">
                                            <p:graphicEl>
                                              <a:dgm id="{A435CA0C-5A34-419A-B52B-5322202DF03A}"/>
                                            </p:graphicEl>
                                          </p:spTgt>
                                        </p:tgtEl>
                                      </p:cBhvr>
                                    </p:animEffect>
                                    <p:anim calcmode="lin" valueType="num">
                                      <p:cBhvr>
                                        <p:cTn id="20" dur="1000" fill="hold"/>
                                        <p:tgtEl>
                                          <p:spTgt spid="4">
                                            <p:graphicEl>
                                              <a:dgm id="{A435CA0C-5A34-419A-B52B-5322202DF03A}"/>
                                            </p:graphicEl>
                                          </p:spTgt>
                                        </p:tgtEl>
                                        <p:attrNameLst>
                                          <p:attrName>ppt_x</p:attrName>
                                        </p:attrNameLst>
                                      </p:cBhvr>
                                      <p:tavLst>
                                        <p:tav tm="0">
                                          <p:val>
                                            <p:strVal val="#ppt_x"/>
                                          </p:val>
                                        </p:tav>
                                        <p:tav tm="100000">
                                          <p:val>
                                            <p:strVal val="#ppt_x"/>
                                          </p:val>
                                        </p:tav>
                                      </p:tavLst>
                                    </p:anim>
                                    <p:anim calcmode="lin" valueType="num">
                                      <p:cBhvr>
                                        <p:cTn id="21" dur="1000" fill="hold"/>
                                        <p:tgtEl>
                                          <p:spTgt spid="4">
                                            <p:graphicEl>
                                              <a:dgm id="{A435CA0C-5A34-419A-B52B-5322202DF03A}"/>
                                            </p:graphicEl>
                                          </p:spTgt>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4">
                                            <p:graphicEl>
                                              <a:dgm id="{4C1E7BBA-1293-481D-A08B-EC4D7659D971}"/>
                                            </p:graphicEl>
                                          </p:spTgt>
                                        </p:tgtEl>
                                        <p:attrNameLst>
                                          <p:attrName>style.visibility</p:attrName>
                                        </p:attrNameLst>
                                      </p:cBhvr>
                                      <p:to>
                                        <p:strVal val="visible"/>
                                      </p:to>
                                    </p:set>
                                    <p:animEffect transition="in" filter="fade">
                                      <p:cBhvr>
                                        <p:cTn id="24" dur="1000"/>
                                        <p:tgtEl>
                                          <p:spTgt spid="4">
                                            <p:graphicEl>
                                              <a:dgm id="{4C1E7BBA-1293-481D-A08B-EC4D7659D971}"/>
                                            </p:graphicEl>
                                          </p:spTgt>
                                        </p:tgtEl>
                                      </p:cBhvr>
                                    </p:animEffect>
                                    <p:anim calcmode="lin" valueType="num">
                                      <p:cBhvr>
                                        <p:cTn id="25" dur="1000" fill="hold"/>
                                        <p:tgtEl>
                                          <p:spTgt spid="4">
                                            <p:graphicEl>
                                              <a:dgm id="{4C1E7BBA-1293-481D-A08B-EC4D7659D971}"/>
                                            </p:graphicEl>
                                          </p:spTgt>
                                        </p:tgtEl>
                                        <p:attrNameLst>
                                          <p:attrName>ppt_x</p:attrName>
                                        </p:attrNameLst>
                                      </p:cBhvr>
                                      <p:tavLst>
                                        <p:tav tm="0">
                                          <p:val>
                                            <p:strVal val="#ppt_x"/>
                                          </p:val>
                                        </p:tav>
                                        <p:tav tm="100000">
                                          <p:val>
                                            <p:strVal val="#ppt_x"/>
                                          </p:val>
                                        </p:tav>
                                      </p:tavLst>
                                    </p:anim>
                                    <p:anim calcmode="lin" valueType="num">
                                      <p:cBhvr>
                                        <p:cTn id="26" dur="1000" fill="hold"/>
                                        <p:tgtEl>
                                          <p:spTgt spid="4">
                                            <p:graphicEl>
                                              <a:dgm id="{4C1E7BBA-1293-481D-A08B-EC4D7659D971}"/>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P spid="6"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763438225"/>
              </p:ext>
            </p:extLst>
          </p:nvPr>
        </p:nvGraphicFramePr>
        <p:xfrm>
          <a:off x="123092" y="93907"/>
          <a:ext cx="8797925" cy="5216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Down Arrow 8"/>
          <p:cNvSpPr/>
          <p:nvPr/>
        </p:nvSpPr>
        <p:spPr>
          <a:xfrm>
            <a:off x="817684" y="1230923"/>
            <a:ext cx="2198077" cy="2356339"/>
          </a:xfrm>
          <a:prstGeom prst="downArrow">
            <a:avLst>
              <a:gd name="adj1" fmla="val 59945"/>
              <a:gd name="adj2" fmla="val 288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effectLst>
                  <a:outerShdw blurRad="38100" dist="38100" dir="2700000" algn="tl">
                    <a:srgbClr val="000000">
                      <a:alpha val="43137"/>
                    </a:srgbClr>
                  </a:outerShdw>
                </a:effectLst>
              </a:rPr>
              <a:t>So have to curb loanable funds </a:t>
            </a:r>
            <a:r>
              <a:rPr lang="en-US" sz="2400" dirty="0" err="1" smtClean="0">
                <a:effectLst>
                  <a:outerShdw blurRad="38100" dist="38100" dir="2700000" algn="tl">
                    <a:srgbClr val="000000">
                      <a:alpha val="43137"/>
                    </a:srgbClr>
                  </a:outerShdw>
                </a:effectLst>
              </a:rPr>
              <a:t>it..but</a:t>
            </a:r>
            <a:r>
              <a:rPr lang="en-US" sz="2400" dirty="0" smtClean="0">
                <a:effectLst>
                  <a:outerShdw blurRad="38100" dist="38100" dir="2700000" algn="tl">
                    <a:srgbClr val="000000">
                      <a:alpha val="43137"/>
                    </a:srgbClr>
                  </a:outerShdw>
                </a:effectLst>
              </a:rPr>
              <a:t> how</a:t>
            </a:r>
            <a:endParaRPr lang="en-US" sz="2400" dirty="0">
              <a:effectLst>
                <a:outerShdw blurRad="38100" dist="38100" dir="2700000" algn="tl">
                  <a:srgbClr val="000000">
                    <a:alpha val="43137"/>
                  </a:srgbClr>
                </a:outerShdw>
              </a:effectLst>
            </a:endParaRPr>
          </a:p>
        </p:txBody>
      </p:sp>
      <p:sp>
        <p:nvSpPr>
          <p:cNvPr id="11" name="Left Arrow Callout 10"/>
          <p:cNvSpPr/>
          <p:nvPr/>
        </p:nvSpPr>
        <p:spPr>
          <a:xfrm>
            <a:off x="3175044" y="4712677"/>
            <a:ext cx="4334608" cy="1266092"/>
          </a:xfrm>
          <a:prstGeom prst="leftArrowCallout">
            <a:avLst>
              <a:gd name="adj1" fmla="val 25000"/>
              <a:gd name="adj2" fmla="val 25000"/>
              <a:gd name="adj3" fmla="val 25000"/>
              <a:gd name="adj4" fmla="val 868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Do something like this…until new G-sec can be issued (MSS)</a:t>
            </a:r>
            <a:endParaRPr lang="en-US" sz="2400" dirty="0">
              <a:effectLst>
                <a:outerShdw blurRad="38100" dist="38100" dir="2700000" algn="tl">
                  <a:srgbClr val="000000">
                    <a:alpha val="43137"/>
                  </a:srgbClr>
                </a:outerShdw>
              </a:effectLst>
            </a:endParaRPr>
          </a:p>
        </p:txBody>
      </p:sp>
      <p:grpSp>
        <p:nvGrpSpPr>
          <p:cNvPr id="12" name="Group 11"/>
          <p:cNvGrpSpPr/>
          <p:nvPr/>
        </p:nvGrpSpPr>
        <p:grpSpPr>
          <a:xfrm>
            <a:off x="7519436" y="4721469"/>
            <a:ext cx="1513621" cy="1652954"/>
            <a:chOff x="2981455" y="3263191"/>
            <a:chExt cx="3675888" cy="3734155"/>
          </a:xfrm>
        </p:grpSpPr>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05218" y="3263191"/>
              <a:ext cx="3628363" cy="2735787"/>
            </a:xfrm>
            <a:prstGeom prst="rect">
              <a:avLst/>
            </a:prstGeom>
          </p:spPr>
        </p:pic>
        <p:sp>
          <p:nvSpPr>
            <p:cNvPr id="14" name="TextBox 13"/>
            <p:cNvSpPr txBox="1"/>
            <p:nvPr/>
          </p:nvSpPr>
          <p:spPr>
            <a:xfrm>
              <a:off x="2981455" y="5761364"/>
              <a:ext cx="3675888" cy="1235982"/>
            </a:xfrm>
            <a:prstGeom prst="flowChartProcess">
              <a:avLst/>
            </a:prstGeom>
            <a:solidFill>
              <a:schemeClr val="accent6">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latin typeface="Arial Black" panose="020B0A04020102020204" pitchFamily="34" charset="0"/>
                </a:rPr>
                <a:t>Can’t lend</a:t>
              </a:r>
            </a:p>
            <a:p>
              <a:pPr algn="ctr"/>
              <a:r>
                <a:rPr lang="en-US" dirty="0">
                  <a:latin typeface="Arial Black" panose="020B0A04020102020204" pitchFamily="34" charset="0"/>
                </a:rPr>
                <a:t>No profit</a:t>
              </a:r>
            </a:p>
          </p:txBody>
        </p:sp>
        <p:pic>
          <p:nvPicPr>
            <p:cNvPr id="15" name="Picture 1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05218" y="3263191"/>
              <a:ext cx="1872135" cy="2498173"/>
            </a:xfrm>
            <a:prstGeom prst="rect">
              <a:avLst/>
            </a:prstGeom>
          </p:spPr>
        </p:pic>
      </p:grpSp>
      <p:grpSp>
        <p:nvGrpSpPr>
          <p:cNvPr id="16" name="Group 15"/>
          <p:cNvGrpSpPr/>
          <p:nvPr/>
        </p:nvGrpSpPr>
        <p:grpSpPr>
          <a:xfrm>
            <a:off x="123092" y="4947895"/>
            <a:ext cx="3072788" cy="1910105"/>
            <a:chOff x="7242368" y="3520761"/>
            <a:chExt cx="4541135" cy="3467589"/>
          </a:xfrm>
        </p:grpSpPr>
        <p:pic>
          <p:nvPicPr>
            <p:cNvPr id="17" name="Picture 1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42368" y="3532817"/>
              <a:ext cx="2270567" cy="1714500"/>
            </a:xfrm>
            <a:prstGeom prst="rect">
              <a:avLst/>
            </a:prstGeom>
          </p:spPr>
        </p:pic>
        <p:pic>
          <p:nvPicPr>
            <p:cNvPr id="18" name="Picture 1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467654" y="3520761"/>
              <a:ext cx="2281094" cy="1714500"/>
            </a:xfrm>
            <a:prstGeom prst="rect">
              <a:avLst/>
            </a:prstGeom>
          </p:spPr>
        </p:pic>
        <p:sp>
          <p:nvSpPr>
            <p:cNvPr id="19" name="TextBox 18"/>
            <p:cNvSpPr txBox="1"/>
            <p:nvPr/>
          </p:nvSpPr>
          <p:spPr>
            <a:xfrm>
              <a:off x="7242368" y="5256272"/>
              <a:ext cx="4541135" cy="1732078"/>
            </a:xfrm>
            <a:prstGeom prst="flowChartProcess">
              <a:avLst/>
            </a:prstGeom>
            <a:solidFill>
              <a:schemeClr val="accent6">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400" dirty="0">
                  <a:latin typeface="Arial Black" panose="020B0A04020102020204" pitchFamily="34" charset="0"/>
                </a:rPr>
                <a:t>Cash, Gold</a:t>
              </a:r>
            </a:p>
            <a:p>
              <a:pPr algn="ctr"/>
              <a:r>
                <a:rPr lang="en-US" sz="1400" dirty="0">
                  <a:latin typeface="Arial Black" panose="020B0A04020102020204" pitchFamily="34" charset="0"/>
                </a:rPr>
                <a:t>RBI approved securities (G-</a:t>
              </a:r>
              <a:r>
                <a:rPr lang="en-US" sz="1400" dirty="0" err="1">
                  <a:latin typeface="Arial Black" panose="020B0A04020102020204" pitchFamily="34" charset="0"/>
                </a:rPr>
                <a:t>sec,T</a:t>
              </a:r>
              <a:r>
                <a:rPr lang="en-US" sz="1400" dirty="0">
                  <a:latin typeface="Arial Black" panose="020B0A04020102020204" pitchFamily="34" charset="0"/>
                </a:rPr>
                <a:t>-bill) but not oil bonds, Ferti bonds etc.</a:t>
              </a:r>
            </a:p>
          </p:txBody>
        </p:sp>
        <p:pic>
          <p:nvPicPr>
            <p:cNvPr id="20" name="Picture 1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42368" y="3559855"/>
              <a:ext cx="1095239" cy="1766071"/>
            </a:xfrm>
            <a:prstGeom prst="rect">
              <a:avLst/>
            </a:prstGeom>
          </p:spPr>
        </p:pic>
      </p:grpSp>
    </p:spTree>
    <p:extLst>
      <p:ext uri="{BB962C8B-B14F-4D97-AF65-F5344CB8AC3E}">
        <p14:creationId xmlns:p14="http://schemas.microsoft.com/office/powerpoint/2010/main" val="193212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C52EFD6D-6FD7-48E9-9770-D7BFEA7F9479}"/>
                                            </p:graphicEl>
                                          </p:spTgt>
                                        </p:tgtEl>
                                        <p:attrNameLst>
                                          <p:attrName>style.visibility</p:attrName>
                                        </p:attrNameLst>
                                      </p:cBhvr>
                                      <p:to>
                                        <p:strVal val="visible"/>
                                      </p:to>
                                    </p:set>
                                    <p:animEffect transition="in" filter="fade">
                                      <p:cBhvr>
                                        <p:cTn id="7" dur="500"/>
                                        <p:tgtEl>
                                          <p:spTgt spid="6">
                                            <p:graphicEl>
                                              <a:dgm id="{C52EFD6D-6FD7-48E9-9770-D7BFEA7F947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87529207-02E1-4693-91DD-D5563C62497A}"/>
                                            </p:graphicEl>
                                          </p:spTgt>
                                        </p:tgtEl>
                                        <p:attrNameLst>
                                          <p:attrName>style.visibility</p:attrName>
                                        </p:attrNameLst>
                                      </p:cBhvr>
                                      <p:to>
                                        <p:strVal val="visible"/>
                                      </p:to>
                                    </p:set>
                                    <p:animEffect transition="in" filter="fade">
                                      <p:cBhvr>
                                        <p:cTn id="12" dur="500"/>
                                        <p:tgtEl>
                                          <p:spTgt spid="6">
                                            <p:graphicEl>
                                              <a:dgm id="{87529207-02E1-4693-91DD-D5563C62497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DCCCDC73-60E4-4CB7-AB2E-66211FE7E39E}"/>
                                            </p:graphicEl>
                                          </p:spTgt>
                                        </p:tgtEl>
                                        <p:attrNameLst>
                                          <p:attrName>style.visibility</p:attrName>
                                        </p:attrNameLst>
                                      </p:cBhvr>
                                      <p:to>
                                        <p:strVal val="visible"/>
                                      </p:to>
                                    </p:set>
                                    <p:animEffect transition="in" filter="fade">
                                      <p:cBhvr>
                                        <p:cTn id="17" dur="500"/>
                                        <p:tgtEl>
                                          <p:spTgt spid="6">
                                            <p:graphicEl>
                                              <a:dgm id="{DCCCDC73-60E4-4CB7-AB2E-66211FE7E39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18814ABC-32AD-4C3A-8173-8E0491DC1110}"/>
                                            </p:graphicEl>
                                          </p:spTgt>
                                        </p:tgtEl>
                                        <p:attrNameLst>
                                          <p:attrName>style.visibility</p:attrName>
                                        </p:attrNameLst>
                                      </p:cBhvr>
                                      <p:to>
                                        <p:strVal val="visible"/>
                                      </p:to>
                                    </p:set>
                                    <p:animEffect transition="in" filter="fade">
                                      <p:cBhvr>
                                        <p:cTn id="22" dur="500"/>
                                        <p:tgtEl>
                                          <p:spTgt spid="6">
                                            <p:graphicEl>
                                              <a:dgm id="{18814ABC-32AD-4C3A-8173-8E0491DC111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C51FCD78-1C38-4A57-9847-28812E9E789B}"/>
                                            </p:graphicEl>
                                          </p:spTgt>
                                        </p:tgtEl>
                                        <p:attrNameLst>
                                          <p:attrName>style.visibility</p:attrName>
                                        </p:attrNameLst>
                                      </p:cBhvr>
                                      <p:to>
                                        <p:strVal val="visible"/>
                                      </p:to>
                                    </p:set>
                                    <p:animEffect transition="in" filter="fade">
                                      <p:cBhvr>
                                        <p:cTn id="27" dur="500"/>
                                        <p:tgtEl>
                                          <p:spTgt spid="6">
                                            <p:graphicEl>
                                              <a:dgm id="{C51FCD78-1C38-4A57-9847-28812E9E789B}"/>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87641245"/>
              </p:ext>
            </p:extLst>
          </p:nvPr>
        </p:nvGraphicFramePr>
        <p:xfrm>
          <a:off x="173037" y="444685"/>
          <a:ext cx="8797925" cy="3112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why not “absolute” CRR?</a:t>
            </a:r>
            <a:endParaRPr lang="en-US" dirty="0"/>
          </a:p>
        </p:txBody>
      </p:sp>
      <p:pic>
        <p:nvPicPr>
          <p:cNvPr id="5" name="Picture 4"/>
          <p:cNvPicPr>
            <a:picLocks noChangeAspect="1"/>
          </p:cNvPicPr>
          <p:nvPr/>
        </p:nvPicPr>
        <p:blipFill>
          <a:blip r:embed="rId7"/>
          <a:stretch>
            <a:fillRect/>
          </a:stretch>
        </p:blipFill>
        <p:spPr>
          <a:xfrm>
            <a:off x="394281" y="2645438"/>
            <a:ext cx="5402511" cy="4051884"/>
          </a:xfrm>
          <a:prstGeom prst="rect">
            <a:avLst/>
          </a:prstGeom>
        </p:spPr>
      </p:pic>
    </p:spTree>
    <p:extLst>
      <p:ext uri="{BB962C8B-B14F-4D97-AF65-F5344CB8AC3E}">
        <p14:creationId xmlns:p14="http://schemas.microsoft.com/office/powerpoint/2010/main" val="147449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70471B2-A34C-45D8-A833-C442DEAAC1F7}"/>
                                            </p:graphicEl>
                                          </p:spTgt>
                                        </p:tgtEl>
                                        <p:attrNameLst>
                                          <p:attrName>style.visibility</p:attrName>
                                        </p:attrNameLst>
                                      </p:cBhvr>
                                      <p:to>
                                        <p:strVal val="visible"/>
                                      </p:to>
                                    </p:set>
                                    <p:animEffect transition="in" filter="fade">
                                      <p:cBhvr>
                                        <p:cTn id="7" dur="500"/>
                                        <p:tgtEl>
                                          <p:spTgt spid="4">
                                            <p:graphicEl>
                                              <a:dgm id="{570471B2-A34C-45D8-A833-C442DEAAC1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013DFA2D-A43C-4703-B929-1015D19EB692}"/>
                                            </p:graphicEl>
                                          </p:spTgt>
                                        </p:tgtEl>
                                        <p:attrNameLst>
                                          <p:attrName>style.visibility</p:attrName>
                                        </p:attrNameLst>
                                      </p:cBhvr>
                                      <p:to>
                                        <p:strVal val="visible"/>
                                      </p:to>
                                    </p:set>
                                    <p:animEffect transition="in" filter="fade">
                                      <p:cBhvr>
                                        <p:cTn id="12" dur="500"/>
                                        <p:tgtEl>
                                          <p:spTgt spid="4">
                                            <p:graphicEl>
                                              <a:dgm id="{013DFA2D-A43C-4703-B929-1015D19EB69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FE9D223F-B7B0-46C5-856C-F4B1472FA0FE}"/>
                                            </p:graphicEl>
                                          </p:spTgt>
                                        </p:tgtEl>
                                        <p:attrNameLst>
                                          <p:attrName>style.visibility</p:attrName>
                                        </p:attrNameLst>
                                      </p:cBhvr>
                                      <p:to>
                                        <p:strVal val="visible"/>
                                      </p:to>
                                    </p:set>
                                    <p:animEffect transition="in" filter="fade">
                                      <p:cBhvr>
                                        <p:cTn id="17" dur="500"/>
                                        <p:tgtEl>
                                          <p:spTgt spid="4">
                                            <p:graphicEl>
                                              <a:dgm id="{FE9D223F-B7B0-46C5-856C-F4B1472FA0F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187AC08-C256-4F8B-B800-D19BB164CD04}"/>
                                            </p:graphicEl>
                                          </p:spTgt>
                                        </p:tgtEl>
                                        <p:attrNameLst>
                                          <p:attrName>style.visibility</p:attrName>
                                        </p:attrNameLst>
                                      </p:cBhvr>
                                      <p:to>
                                        <p:strVal val="visible"/>
                                      </p:to>
                                    </p:set>
                                    <p:animEffect transition="in" filter="fade">
                                      <p:cBhvr>
                                        <p:cTn id="22" dur="500"/>
                                        <p:tgtEl>
                                          <p:spTgt spid="4">
                                            <p:graphicEl>
                                              <a:dgm id="{5187AC08-C256-4F8B-B800-D19BB164CD0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3B8300AC-9C13-4695-8379-D53802C9B2C6}"/>
                                            </p:graphicEl>
                                          </p:spTgt>
                                        </p:tgtEl>
                                        <p:attrNameLst>
                                          <p:attrName>style.visibility</p:attrName>
                                        </p:attrNameLst>
                                      </p:cBhvr>
                                      <p:to>
                                        <p:strVal val="visible"/>
                                      </p:to>
                                    </p:set>
                                    <p:animEffect transition="in" filter="fade">
                                      <p:cBhvr>
                                        <p:cTn id="27" dur="500"/>
                                        <p:tgtEl>
                                          <p:spTgt spid="4">
                                            <p:graphicEl>
                                              <a:dgm id="{3B8300AC-9C13-4695-8379-D53802C9B2C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AC8478BB-1BF7-4504-8384-0A4F225BADFC}"/>
                                            </p:graphicEl>
                                          </p:spTgt>
                                        </p:tgtEl>
                                        <p:attrNameLst>
                                          <p:attrName>style.visibility</p:attrName>
                                        </p:attrNameLst>
                                      </p:cBhvr>
                                      <p:to>
                                        <p:strVal val="visible"/>
                                      </p:to>
                                    </p:set>
                                    <p:animEffect transition="in" filter="fade">
                                      <p:cBhvr>
                                        <p:cTn id="32" dur="500"/>
                                        <p:tgtEl>
                                          <p:spTgt spid="4">
                                            <p:graphicEl>
                                              <a:dgm id="{AC8478BB-1BF7-4504-8384-0A4F225BADF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effectLst/>
              </a:rPr>
              <a:t>CRR/SLR maintained @Fortnight lag</a:t>
            </a:r>
            <a:endParaRPr lang="en-US" dirty="0">
              <a:effectLst/>
            </a:endParaRPr>
          </a:p>
        </p:txBody>
      </p:sp>
      <p:sp>
        <p:nvSpPr>
          <p:cNvPr id="8" name="TextBox 7"/>
          <p:cNvSpPr txBox="1"/>
          <p:nvPr/>
        </p:nvSpPr>
        <p:spPr>
          <a:xfrm>
            <a:off x="0" y="3088013"/>
            <a:ext cx="2063384" cy="1754326"/>
          </a:xfrm>
          <a:prstGeom prst="rect">
            <a:avLst/>
          </a:prstGeom>
          <a:solidFill>
            <a:schemeClr val="bg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Demon..</a:t>
            </a:r>
          </a:p>
          <a:p>
            <a:pPr algn="ctr"/>
            <a:r>
              <a:rPr lang="en-US" sz="2700" dirty="0" smtClean="0">
                <a:latin typeface="Arial Black" panose="020B0A04020102020204" pitchFamily="34" charset="0"/>
              </a:rPr>
              <a:t>Friday</a:t>
            </a:r>
            <a:endParaRPr lang="en-US" sz="2700" dirty="0">
              <a:latin typeface="Arial Black" panose="020B0A04020102020204" pitchFamily="34" charset="0"/>
            </a:endParaRPr>
          </a:p>
          <a:p>
            <a:pPr algn="ctr"/>
            <a:r>
              <a:rPr lang="en-US" sz="2700" dirty="0">
                <a:latin typeface="Arial Black" panose="020B0A04020102020204" pitchFamily="34" charset="0"/>
              </a:rPr>
              <a:t>NDTL</a:t>
            </a:r>
          </a:p>
          <a:p>
            <a:pPr algn="ctr"/>
            <a:r>
              <a:rPr lang="en-US" sz="2700" dirty="0" smtClean="0">
                <a:latin typeface="Arial Black" panose="020B0A04020102020204" pitchFamily="34" charset="0"/>
              </a:rPr>
              <a:t>1000 </a:t>
            </a:r>
            <a:r>
              <a:rPr lang="en-US" sz="2700" dirty="0">
                <a:latin typeface="Arial Black" panose="020B0A04020102020204" pitchFamily="34" charset="0"/>
              </a:rPr>
              <a:t>Cr.</a:t>
            </a:r>
          </a:p>
        </p:txBody>
      </p:sp>
      <p:sp>
        <p:nvSpPr>
          <p:cNvPr id="9" name="TextBox 8"/>
          <p:cNvSpPr txBox="1"/>
          <p:nvPr/>
        </p:nvSpPr>
        <p:spPr>
          <a:xfrm>
            <a:off x="3538678" y="3088014"/>
            <a:ext cx="1840583"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Friday</a:t>
            </a:r>
          </a:p>
        </p:txBody>
      </p:sp>
      <p:sp>
        <p:nvSpPr>
          <p:cNvPr id="10" name="TextBox 9"/>
          <p:cNvSpPr txBox="1"/>
          <p:nvPr/>
        </p:nvSpPr>
        <p:spPr>
          <a:xfrm>
            <a:off x="6578823" y="3088014"/>
            <a:ext cx="1564850"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Friday</a:t>
            </a:r>
          </a:p>
        </p:txBody>
      </p:sp>
      <p:sp>
        <p:nvSpPr>
          <p:cNvPr id="11" name="TextBox 10"/>
          <p:cNvSpPr txBox="1"/>
          <p:nvPr/>
        </p:nvSpPr>
        <p:spPr>
          <a:xfrm>
            <a:off x="1502770" y="2504975"/>
            <a:ext cx="2756916" cy="777954"/>
          </a:xfrm>
          <a:prstGeom prst="downArrowCallou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Fortnight</a:t>
            </a:r>
          </a:p>
        </p:txBody>
      </p:sp>
      <p:sp>
        <p:nvSpPr>
          <p:cNvPr id="12" name="TextBox 11"/>
          <p:cNvSpPr txBox="1"/>
          <p:nvPr/>
        </p:nvSpPr>
        <p:spPr>
          <a:xfrm>
            <a:off x="4592335" y="2504975"/>
            <a:ext cx="2756916" cy="777954"/>
          </a:xfrm>
          <a:prstGeom prst="downArrowCallout">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Fortnight</a:t>
            </a:r>
          </a:p>
        </p:txBody>
      </p:sp>
      <p:sp>
        <p:nvSpPr>
          <p:cNvPr id="13" name="TextBox 12"/>
          <p:cNvSpPr txBox="1"/>
          <p:nvPr/>
        </p:nvSpPr>
        <p:spPr>
          <a:xfrm>
            <a:off x="4665181" y="3503360"/>
            <a:ext cx="2611224" cy="707231"/>
          </a:xfrm>
          <a:prstGeom prst="upArrowCallout">
            <a:avLst/>
          </a:prstGeom>
          <a:solidFill>
            <a:schemeClr val="bg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Arial Black" panose="020B0A04020102020204" pitchFamily="34" charset="0"/>
              </a:rPr>
              <a:t>40 </a:t>
            </a:r>
            <a:r>
              <a:rPr lang="en-US" sz="2400" dirty="0">
                <a:latin typeface="Arial Black" panose="020B0A04020102020204" pitchFamily="34" charset="0"/>
              </a:rPr>
              <a:t>cr. </a:t>
            </a:r>
            <a:r>
              <a:rPr lang="en-US" sz="2400" dirty="0" smtClean="0">
                <a:latin typeface="Arial Black" panose="020B0A04020102020204" pitchFamily="34" charset="0"/>
              </a:rPr>
              <a:t>CRR</a:t>
            </a:r>
            <a:endParaRPr lang="en-US" sz="2400" dirty="0">
              <a:latin typeface="Arial Black" panose="020B0A04020102020204" pitchFamily="34" charset="0"/>
            </a:endParaRPr>
          </a:p>
        </p:txBody>
      </p:sp>
      <p:cxnSp>
        <p:nvCxnSpPr>
          <p:cNvPr id="14" name="Straight Arrow Connector 13"/>
          <p:cNvCxnSpPr>
            <a:endCxn id="9" idx="1"/>
          </p:cNvCxnSpPr>
          <p:nvPr/>
        </p:nvCxnSpPr>
        <p:spPr>
          <a:xfrm flipV="1">
            <a:off x="2063384" y="3330388"/>
            <a:ext cx="1475294" cy="918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379261" y="3330388"/>
            <a:ext cx="1183065" cy="406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Curved Up Arrow 3"/>
          <p:cNvSpPr/>
          <p:nvPr/>
        </p:nvSpPr>
        <p:spPr>
          <a:xfrm rot="21253265">
            <a:off x="1978268" y="4210591"/>
            <a:ext cx="3851031" cy="735606"/>
          </a:xfrm>
          <a:prstGeom prst="curvedUp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0" y="842982"/>
            <a:ext cx="2063384" cy="1661993"/>
          </a:xfrm>
          <a:prstGeom prst="rec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u="sng" dirty="0"/>
              <a:t>16/sept to 11/Nov</a:t>
            </a:r>
            <a:endParaRPr lang="en-US" sz="2700" u="sng" dirty="0" smtClean="0">
              <a:latin typeface="Arial Black" panose="020B0A04020102020204" pitchFamily="34" charset="0"/>
            </a:endParaRPr>
          </a:p>
          <a:p>
            <a:pPr algn="ctr"/>
            <a:r>
              <a:rPr lang="en-US" sz="2700" dirty="0" smtClean="0">
                <a:latin typeface="Arial Black" panose="020B0A04020102020204" pitchFamily="34" charset="0"/>
              </a:rPr>
              <a:t>NDTL</a:t>
            </a:r>
          </a:p>
          <a:p>
            <a:pPr algn="ctr"/>
            <a:r>
              <a:rPr lang="en-US" sz="2700" dirty="0">
                <a:latin typeface="Arial Black" panose="020B0A04020102020204" pitchFamily="34" charset="0"/>
              </a:rPr>
              <a:t>4</a:t>
            </a:r>
            <a:r>
              <a:rPr lang="en-US" sz="2700" dirty="0" smtClean="0">
                <a:latin typeface="Arial Black" panose="020B0A04020102020204" pitchFamily="34" charset="0"/>
              </a:rPr>
              <a:t>00 cr.</a:t>
            </a:r>
            <a:endParaRPr lang="en-US" sz="2700" dirty="0">
              <a:latin typeface="Arial Black" panose="020B0A04020102020204" pitchFamily="34" charset="0"/>
            </a:endParaRPr>
          </a:p>
        </p:txBody>
      </p:sp>
      <p:sp>
        <p:nvSpPr>
          <p:cNvPr id="5" name="Horizontal Scroll 4"/>
          <p:cNvSpPr/>
          <p:nvPr/>
        </p:nvSpPr>
        <p:spPr>
          <a:xfrm>
            <a:off x="4665181" y="4257475"/>
            <a:ext cx="4101798" cy="549422"/>
          </a:xfrm>
          <a:prstGeom prst="horizont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400 CR. CRR FOR 26/NOV TO 10/DEC</a:t>
            </a:r>
            <a:endParaRPr lang="en-US" sz="2000" dirty="0"/>
          </a:p>
        </p:txBody>
      </p:sp>
      <p:sp>
        <p:nvSpPr>
          <p:cNvPr id="6" name="Rectangular Callout 5"/>
          <p:cNvSpPr/>
          <p:nvPr/>
        </p:nvSpPr>
        <p:spPr>
          <a:xfrm>
            <a:off x="4097215" y="4922800"/>
            <a:ext cx="4897316" cy="1328531"/>
          </a:xfrm>
          <a:prstGeom prst="wedgeRectCallout">
            <a:avLst>
              <a:gd name="adj1" fmla="val -23879"/>
              <a:gd name="adj2" fmla="val -7454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t>Incremental 100% CRR</a:t>
            </a:r>
          </a:p>
          <a:p>
            <a:pPr algn="ctr"/>
            <a:r>
              <a:rPr lang="en-US" sz="2800" dirty="0" smtClean="0"/>
              <a:t>Effectively 44% CRR..(hypothetical)</a:t>
            </a:r>
            <a:endParaRPr lang="en-US" sz="2800" dirty="0"/>
          </a:p>
        </p:txBody>
      </p:sp>
      <p:sp>
        <p:nvSpPr>
          <p:cNvPr id="17" name="Rectangular Callout 16"/>
          <p:cNvSpPr/>
          <p:nvPr/>
        </p:nvSpPr>
        <p:spPr>
          <a:xfrm>
            <a:off x="5143500" y="927877"/>
            <a:ext cx="3780692" cy="1059186"/>
          </a:xfrm>
          <a:prstGeom prst="wedgeRectCallout">
            <a:avLst>
              <a:gd name="adj1" fmla="val 36376"/>
              <a:gd name="adj2" fmla="val 285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Afterwards, absorbed through Market stabilization scheme (MSS)</a:t>
            </a:r>
            <a:endParaRPr lang="en-US" sz="2400" dirty="0"/>
          </a:p>
        </p:txBody>
      </p:sp>
    </p:spTree>
    <p:extLst>
      <p:ext uri="{BB962C8B-B14F-4D97-AF65-F5344CB8AC3E}">
        <p14:creationId xmlns:p14="http://schemas.microsoft.com/office/powerpoint/2010/main" val="3933834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animBg="1"/>
      <p:bldP spid="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3609039830"/>
              </p:ext>
            </p:extLst>
          </p:nvPr>
        </p:nvGraphicFramePr>
        <p:xfrm>
          <a:off x="53579" y="837957"/>
          <a:ext cx="6624058" cy="577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eft Arrow 5"/>
          <p:cNvSpPr/>
          <p:nvPr/>
        </p:nvSpPr>
        <p:spPr>
          <a:xfrm rot="20763501">
            <a:off x="3548543" y="1572130"/>
            <a:ext cx="1426129" cy="671119"/>
          </a:xfrm>
          <a:prstGeom prst="leftArrow">
            <a:avLst/>
          </a:prstGeom>
          <a:ln>
            <a:solidFill>
              <a:srgbClr val="FFFF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NEXT</a:t>
            </a:r>
            <a:endParaRPr lang="en-US" dirty="0"/>
          </a:p>
        </p:txBody>
      </p:sp>
    </p:spTree>
    <p:extLst>
      <p:ext uri="{BB962C8B-B14F-4D97-AF65-F5344CB8AC3E}">
        <p14:creationId xmlns:p14="http://schemas.microsoft.com/office/powerpoint/2010/main" val="277132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9" y="0"/>
            <a:ext cx="9203932" cy="6858000"/>
          </a:xfrm>
          <a:prstGeom prst="rect">
            <a:avLst/>
          </a:prstGeom>
        </p:spPr>
      </p:pic>
      <p:sp>
        <p:nvSpPr>
          <p:cNvPr id="2" name="Title 1"/>
          <p:cNvSpPr>
            <a:spLocks noGrp="1"/>
          </p:cNvSpPr>
          <p:nvPr>
            <p:ph type="ctrTitle"/>
          </p:nvPr>
        </p:nvSpPr>
        <p:spPr>
          <a:xfrm>
            <a:off x="189357" y="4026716"/>
            <a:ext cx="8841995" cy="1228157"/>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4000" dirty="0" smtClean="0">
                <a:effectLst>
                  <a:outerShdw blurRad="38100" dist="38100" dir="2700000" algn="tl">
                    <a:srgbClr val="000000">
                      <a:alpha val="43137"/>
                    </a:srgbClr>
                  </a:outerShdw>
                </a:effectLst>
              </a:rPr>
              <a:t>Open Market Operations (OMO)</a:t>
            </a:r>
            <a:br>
              <a:rPr lang="en-US" sz="4000" dirty="0" smtClean="0">
                <a:effectLst>
                  <a:outerShdw blurRad="38100" dist="38100" dir="2700000" algn="tl">
                    <a:srgbClr val="000000">
                      <a:alpha val="43137"/>
                    </a:srgbClr>
                  </a:outerShdw>
                </a:effectLst>
              </a:rPr>
            </a:br>
            <a:r>
              <a:rPr lang="en-US" sz="4000" dirty="0" smtClean="0">
                <a:effectLst>
                  <a:outerShdw blurRad="38100" dist="38100" dir="2700000" algn="tl">
                    <a:srgbClr val="000000">
                      <a:alpha val="43137"/>
                    </a:srgbClr>
                  </a:outerShdw>
                </a:effectLst>
              </a:rPr>
              <a:t>Market Stabilization Scheme (MSS)</a:t>
            </a:r>
            <a:endParaRPr lang="en-US" sz="4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6522735"/>
      </p:ext>
    </p:extLst>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694045889"/>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lstStyle/>
          <a:p>
            <a:r>
              <a:rPr lang="en-US" dirty="0" smtClean="0">
                <a:latin typeface="+mn-lt"/>
              </a:rPr>
              <a:t>Before we dwell into OMO, Market stabilization scheme…</a:t>
            </a:r>
            <a:endParaRPr lang="en-US" dirty="0">
              <a:latin typeface="+mn-lt"/>
            </a:endParaRPr>
          </a:p>
        </p:txBody>
      </p:sp>
      <p:sp>
        <p:nvSpPr>
          <p:cNvPr id="9" name="TextBox 8"/>
          <p:cNvSpPr txBox="1"/>
          <p:nvPr/>
        </p:nvSpPr>
        <p:spPr>
          <a:xfrm>
            <a:off x="2441086" y="4155270"/>
            <a:ext cx="3608782" cy="646331"/>
          </a:xfrm>
          <a:prstGeom prst="homePlate">
            <a:avLst/>
          </a:prstGeom>
          <a:solidFill>
            <a:schemeClr val="accent4">
              <a:lumMod val="60000"/>
              <a:lumOff val="40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b="1" u="sng" dirty="0" smtClean="0">
                <a:solidFill>
                  <a:schemeClr val="bg1"/>
                </a:solidFill>
                <a:effectLst>
                  <a:outerShdw blurRad="38100" dist="38100" dir="2700000" algn="tl">
                    <a:srgbClr val="000000">
                      <a:alpha val="43137"/>
                    </a:srgbClr>
                  </a:outerShdw>
                </a:effectLst>
              </a:rPr>
              <a:t>Govt:</a:t>
            </a:r>
            <a:r>
              <a:rPr lang="en-US" dirty="0" smtClean="0">
                <a:solidFill>
                  <a:schemeClr val="bg1"/>
                </a:solidFill>
                <a:effectLst>
                  <a:outerShdw blurRad="38100" dist="38100" dir="2700000" algn="tl">
                    <a:srgbClr val="000000">
                      <a:alpha val="43137"/>
                    </a:srgbClr>
                  </a:outerShdw>
                </a:effectLst>
              </a:rPr>
              <a:t> G-Sec, sovereign bonds</a:t>
            </a:r>
            <a:endParaRPr lang="en-US" dirty="0">
              <a:solidFill>
                <a:schemeClr val="bg1"/>
              </a:solidFill>
              <a:effectLst>
                <a:outerShdw blurRad="38100" dist="38100" dir="2700000" algn="tl">
                  <a:srgbClr val="000000">
                    <a:alpha val="43137"/>
                  </a:srgbClr>
                </a:outerShdw>
              </a:effectLst>
            </a:endParaRPr>
          </a:p>
          <a:p>
            <a:r>
              <a:rPr lang="en-US" b="1" u="sng" dirty="0" smtClean="0">
                <a:solidFill>
                  <a:schemeClr val="bg1"/>
                </a:solidFill>
                <a:effectLst>
                  <a:outerShdw blurRad="38100" dist="38100" dir="2700000" algn="tl">
                    <a:srgbClr val="000000">
                      <a:alpha val="43137"/>
                    </a:srgbClr>
                  </a:outerShdw>
                </a:effectLst>
              </a:rPr>
              <a:t>Firm: </a:t>
            </a:r>
            <a:r>
              <a:rPr lang="en-US" dirty="0" smtClean="0">
                <a:solidFill>
                  <a:schemeClr val="bg1"/>
                </a:solidFill>
                <a:effectLst>
                  <a:outerShdw blurRad="38100" dist="38100" dir="2700000" algn="tl">
                    <a:srgbClr val="000000">
                      <a:alpha val="43137"/>
                    </a:srgbClr>
                  </a:outerShdw>
                </a:effectLst>
              </a:rPr>
              <a:t>IPO, share, bond (=debentures)</a:t>
            </a:r>
            <a:endParaRPr lang="en-US" dirty="0">
              <a:solidFill>
                <a:schemeClr val="bg1"/>
              </a:solidFill>
              <a:effectLst>
                <a:outerShdw blurRad="38100" dist="38100" dir="2700000" algn="tl">
                  <a:srgbClr val="000000">
                    <a:alpha val="43137"/>
                  </a:srgbClr>
                </a:outerShdw>
              </a:effectLst>
            </a:endParaRPr>
          </a:p>
        </p:txBody>
      </p:sp>
      <p:sp>
        <p:nvSpPr>
          <p:cNvPr id="10" name="TextBox 9"/>
          <p:cNvSpPr txBox="1"/>
          <p:nvPr/>
        </p:nvSpPr>
        <p:spPr>
          <a:xfrm>
            <a:off x="-69393" y="1720249"/>
            <a:ext cx="3217216" cy="777954"/>
          </a:xfrm>
          <a:prstGeom prst="downArrowCallou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700" dirty="0">
                <a:solidFill>
                  <a:schemeClr val="bg1">
                    <a:lumMod val="95000"/>
                    <a:lumOff val="5000"/>
                  </a:schemeClr>
                </a:solidFill>
                <a:effectLst>
                  <a:outerShdw blurRad="38100" dist="38100" dir="2700000" algn="tl">
                    <a:srgbClr val="000000">
                      <a:alpha val="43137"/>
                    </a:srgbClr>
                  </a:outerShdw>
                </a:effectLst>
              </a:rPr>
              <a:t>Short </a:t>
            </a:r>
            <a:r>
              <a:rPr lang="en-US" sz="2700" dirty="0" smtClean="0">
                <a:solidFill>
                  <a:schemeClr val="bg1">
                    <a:lumMod val="95000"/>
                    <a:lumOff val="5000"/>
                  </a:schemeClr>
                </a:solidFill>
                <a:effectLst>
                  <a:outerShdw blurRad="38100" dist="38100" dir="2700000" algn="tl">
                    <a:srgbClr val="000000">
                      <a:alpha val="43137"/>
                    </a:srgbClr>
                  </a:outerShdw>
                </a:effectLst>
              </a:rPr>
              <a:t>term upto1 year</a:t>
            </a:r>
            <a:endParaRPr lang="en-US" sz="2700" dirty="0">
              <a:solidFill>
                <a:schemeClr val="bg1">
                  <a:lumMod val="95000"/>
                  <a:lumOff val="5000"/>
                </a:schemeClr>
              </a:solidFill>
              <a:effectLst>
                <a:outerShdw blurRad="38100" dist="38100" dir="2700000" algn="tl">
                  <a:srgbClr val="000000">
                    <a:alpha val="43137"/>
                  </a:srgbClr>
                </a:outerShdw>
              </a:effectLst>
            </a:endParaRPr>
          </a:p>
        </p:txBody>
      </p:sp>
      <p:sp>
        <p:nvSpPr>
          <p:cNvPr id="11" name="TextBox 10"/>
          <p:cNvSpPr txBox="1"/>
          <p:nvPr/>
        </p:nvSpPr>
        <p:spPr>
          <a:xfrm>
            <a:off x="5884805" y="1720249"/>
            <a:ext cx="2789412" cy="777954"/>
          </a:xfrm>
          <a:prstGeom prst="downArrowCallou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700" dirty="0">
                <a:solidFill>
                  <a:schemeClr val="bg1">
                    <a:lumMod val="95000"/>
                    <a:lumOff val="5000"/>
                  </a:schemeClr>
                </a:solidFill>
                <a:effectLst>
                  <a:outerShdw blurRad="38100" dist="38100" dir="2700000" algn="tl">
                    <a:srgbClr val="000000">
                      <a:alpha val="43137"/>
                    </a:srgbClr>
                  </a:outerShdw>
                </a:effectLst>
              </a:rPr>
              <a:t>Long </a:t>
            </a:r>
            <a:r>
              <a:rPr lang="en-US" sz="2700" dirty="0" smtClean="0">
                <a:solidFill>
                  <a:schemeClr val="bg1">
                    <a:lumMod val="95000"/>
                    <a:lumOff val="5000"/>
                  </a:schemeClr>
                </a:solidFill>
                <a:effectLst>
                  <a:outerShdw blurRad="38100" dist="38100" dir="2700000" algn="tl">
                    <a:srgbClr val="000000">
                      <a:alpha val="43137"/>
                    </a:srgbClr>
                  </a:outerShdw>
                </a:effectLst>
              </a:rPr>
              <a:t>term &gt;1 year</a:t>
            </a:r>
            <a:endParaRPr lang="en-US" sz="2700" dirty="0">
              <a:solidFill>
                <a:schemeClr val="bg1">
                  <a:lumMod val="95000"/>
                  <a:lumOff val="5000"/>
                </a:schemeClr>
              </a:solidFill>
              <a:effectLst>
                <a:outerShdw blurRad="38100" dist="38100" dir="2700000" algn="tl">
                  <a:srgbClr val="000000">
                    <a:alpha val="43137"/>
                  </a:srgbClr>
                </a:outerShdw>
              </a:effectLst>
            </a:endParaRPr>
          </a:p>
        </p:txBody>
      </p:sp>
      <p:sp>
        <p:nvSpPr>
          <p:cNvPr id="7" name="TextBox 6"/>
          <p:cNvSpPr txBox="1"/>
          <p:nvPr/>
        </p:nvSpPr>
        <p:spPr>
          <a:xfrm>
            <a:off x="2441086" y="5907097"/>
            <a:ext cx="3608782" cy="507831"/>
          </a:xfrm>
          <a:prstGeom prst="homePlate">
            <a:avLst/>
          </a:prstGeom>
          <a:solidFill>
            <a:srgbClr val="FF000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700" dirty="0">
                <a:effectLst>
                  <a:outerShdw blurRad="38100" dist="38100" dir="2700000" algn="tl">
                    <a:srgbClr val="000000">
                      <a:alpha val="43137"/>
                    </a:srgbClr>
                  </a:outerShdw>
                </a:effectLst>
              </a:rPr>
              <a:t>Securities resold here</a:t>
            </a:r>
          </a:p>
        </p:txBody>
      </p:sp>
      <p:sp>
        <p:nvSpPr>
          <p:cNvPr id="8" name="TextBox 7"/>
          <p:cNvSpPr txBox="1"/>
          <p:nvPr/>
        </p:nvSpPr>
        <p:spPr>
          <a:xfrm rot="20316699">
            <a:off x="79524" y="3588535"/>
            <a:ext cx="2888828" cy="830997"/>
          </a:xfrm>
          <a:prstGeom prst="homePlate">
            <a:avLst>
              <a:gd name="adj" fmla="val 25167"/>
            </a:avLst>
          </a:prstGeom>
          <a:solidFill>
            <a:srgbClr val="7030A0"/>
          </a:solidFill>
          <a:ln>
            <a:solidFill>
              <a:srgbClr val="FFFF00"/>
            </a:solidFill>
          </a:ln>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400" b="1" u="sng" dirty="0" smtClean="0">
                <a:effectLst>
                  <a:outerShdw blurRad="38100" dist="38100" dir="2700000" algn="tl">
                    <a:srgbClr val="000000">
                      <a:alpha val="43137"/>
                    </a:srgbClr>
                  </a:outerShdw>
                </a:effectLst>
              </a:rPr>
              <a:t>Govt:</a:t>
            </a:r>
            <a:r>
              <a:rPr lang="en-US" sz="2400" b="1" dirty="0" smtClean="0">
                <a:effectLst>
                  <a:outerShdw blurRad="38100" dist="38100" dir="2700000" algn="tl">
                    <a:srgbClr val="000000">
                      <a:alpha val="43137"/>
                    </a:srgbClr>
                  </a:outerShdw>
                </a:effectLst>
              </a:rPr>
              <a:t> </a:t>
            </a:r>
            <a:r>
              <a:rPr lang="en-US" sz="2400" dirty="0" smtClean="0">
                <a:effectLst>
                  <a:outerShdw blurRad="38100" dist="38100" dir="2700000" algn="tl">
                    <a:srgbClr val="000000">
                      <a:alpha val="43137"/>
                    </a:srgbClr>
                  </a:outerShdw>
                </a:effectLst>
              </a:rPr>
              <a:t>T-Bill, CMB, </a:t>
            </a:r>
          </a:p>
          <a:p>
            <a:r>
              <a:rPr lang="en-US" sz="2400" b="1" u="sng" dirty="0" smtClean="0">
                <a:effectLst>
                  <a:outerShdw blurRad="38100" dist="38100" dir="2700000" algn="tl">
                    <a:srgbClr val="000000">
                      <a:alpha val="43137"/>
                    </a:srgbClr>
                  </a:outerShdw>
                </a:effectLst>
              </a:rPr>
              <a:t>Firm</a:t>
            </a:r>
            <a:r>
              <a:rPr lang="en-US" sz="2400" dirty="0" smtClean="0">
                <a:effectLst>
                  <a:outerShdw blurRad="38100" dist="38100" dir="2700000" algn="tl">
                    <a:srgbClr val="000000">
                      <a:alpha val="43137"/>
                    </a:srgbClr>
                  </a:outerShdw>
                </a:effectLst>
              </a:rPr>
              <a:t>: C-Paper, P-notes</a:t>
            </a:r>
            <a:endParaRPr lang="en-US" sz="2400"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927" y="5123789"/>
            <a:ext cx="1116260" cy="1103974"/>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061" y="609008"/>
            <a:ext cx="1171296" cy="1171296"/>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55172" y="609008"/>
            <a:ext cx="1282817" cy="1282817"/>
          </a:xfrm>
          <a:prstGeom prst="rect">
            <a:avLst/>
          </a:prstGeom>
        </p:spPr>
      </p:pic>
    </p:spTree>
    <p:extLst>
      <p:ext uri="{BB962C8B-B14F-4D97-AF65-F5344CB8AC3E}">
        <p14:creationId xmlns:p14="http://schemas.microsoft.com/office/powerpoint/2010/main" val="222767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RBI: public debt manager, auctions on behalf of </a:t>
            </a:r>
            <a:r>
              <a:rPr lang="en-US" dirty="0" smtClean="0"/>
              <a:t>Government</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90" y="906012"/>
            <a:ext cx="2585323" cy="2394826"/>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3491" y="4323780"/>
            <a:ext cx="1920240" cy="128016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10584" y="3951214"/>
            <a:ext cx="2096177" cy="2025292"/>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73027" y="641151"/>
            <a:ext cx="1841833" cy="2659687"/>
          </a:xfrm>
          <a:prstGeom prst="rect">
            <a:avLst/>
          </a:prstGeom>
        </p:spPr>
      </p:pic>
      <p:sp>
        <p:nvSpPr>
          <p:cNvPr id="12" name="Rectangle 11"/>
          <p:cNvSpPr/>
          <p:nvPr/>
        </p:nvSpPr>
        <p:spPr>
          <a:xfrm>
            <a:off x="4753168" y="2818068"/>
            <a:ext cx="2483141" cy="70467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smtClean="0">
                <a:solidFill>
                  <a:schemeClr val="tx1">
                    <a:lumMod val="95000"/>
                    <a:lumOff val="5000"/>
                  </a:schemeClr>
                </a:solidFill>
              </a:rPr>
              <a:t>100 Cr. @10% for </a:t>
            </a:r>
          </a:p>
          <a:p>
            <a:pPr algn="ctr"/>
            <a:r>
              <a:rPr lang="en-US" sz="2400" dirty="0" smtClean="0">
                <a:solidFill>
                  <a:schemeClr val="tx1">
                    <a:lumMod val="95000"/>
                    <a:lumOff val="5000"/>
                  </a:schemeClr>
                </a:solidFill>
              </a:rPr>
              <a:t>1 year</a:t>
            </a:r>
            <a:endParaRPr lang="en-US" sz="2400" dirty="0">
              <a:solidFill>
                <a:schemeClr val="tx1">
                  <a:lumMod val="95000"/>
                  <a:lumOff val="5000"/>
                </a:schemeClr>
              </a:solidFill>
            </a:endParaRPr>
          </a:p>
        </p:txBody>
      </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16638" y="5338237"/>
            <a:ext cx="796954" cy="1150836"/>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08284" y="5296669"/>
            <a:ext cx="796954" cy="1150836"/>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911" y="2410856"/>
            <a:ext cx="1026102" cy="1481736"/>
          </a:xfrm>
          <a:prstGeom prst="rect">
            <a:avLst/>
          </a:prstGeom>
        </p:spPr>
      </p:pic>
      <p:sp>
        <p:nvSpPr>
          <p:cNvPr id="17" name="Rectangle 16"/>
          <p:cNvSpPr/>
          <p:nvPr/>
        </p:nvSpPr>
        <p:spPr>
          <a:xfrm>
            <a:off x="0" y="3686317"/>
            <a:ext cx="1140903" cy="63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70 cr.</a:t>
            </a:r>
            <a:endParaRPr lang="en-US" sz="2800" dirty="0"/>
          </a:p>
        </p:txBody>
      </p:sp>
      <p:sp>
        <p:nvSpPr>
          <p:cNvPr id="18" name="Rectangle 17"/>
          <p:cNvSpPr/>
          <p:nvPr/>
        </p:nvSpPr>
        <p:spPr>
          <a:xfrm>
            <a:off x="2743200" y="6177841"/>
            <a:ext cx="1140903" cy="63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10 cr.</a:t>
            </a:r>
            <a:endParaRPr lang="en-US" sz="2800" dirty="0"/>
          </a:p>
        </p:txBody>
      </p:sp>
      <p:sp>
        <p:nvSpPr>
          <p:cNvPr id="19" name="Rectangle 18"/>
          <p:cNvSpPr/>
          <p:nvPr/>
        </p:nvSpPr>
        <p:spPr>
          <a:xfrm>
            <a:off x="6665858" y="6128773"/>
            <a:ext cx="1140903" cy="63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20 cr.</a:t>
            </a:r>
            <a:endParaRPr lang="en-US" sz="2800" dirty="0"/>
          </a:p>
        </p:txBody>
      </p:sp>
      <p:pic>
        <p:nvPicPr>
          <p:cNvPr id="21" name="Picture 2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986038" y="1809201"/>
            <a:ext cx="2438400" cy="243840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1075" y="784946"/>
            <a:ext cx="2015685" cy="2033122"/>
          </a:xfrm>
          <a:prstGeom prst="rect">
            <a:avLst/>
          </a:prstGeom>
        </p:spPr>
      </p:pic>
    </p:spTree>
    <p:extLst>
      <p:ext uri="{BB962C8B-B14F-4D97-AF65-F5344CB8AC3E}">
        <p14:creationId xmlns:p14="http://schemas.microsoft.com/office/powerpoint/2010/main" val="1688183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nodeType="clickEffect">
                                  <p:stCondLst>
                                    <p:cond delay="0"/>
                                  </p:stCondLst>
                                  <p:childTnLst>
                                    <p:animEffect transition="out" filter="barn(inVertical)">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Open Market Operation in inflation</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79441" y="444685"/>
            <a:ext cx="2707839" cy="261626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501" y="795523"/>
            <a:ext cx="2462324" cy="2280890"/>
          </a:xfrm>
          <a:prstGeom prst="rect">
            <a:avLst/>
          </a:prstGeom>
        </p:spPr>
      </p:pic>
      <p:sp>
        <p:nvSpPr>
          <p:cNvPr id="7" name="TextBox 6"/>
          <p:cNvSpPr txBox="1"/>
          <p:nvPr/>
        </p:nvSpPr>
        <p:spPr>
          <a:xfrm>
            <a:off x="1535185" y="6210023"/>
            <a:ext cx="7508147" cy="578882"/>
          </a:xfrm>
          <a:prstGeom prst="wedgeRoundRectCallout">
            <a:avLst>
              <a:gd name="adj1" fmla="val 23302"/>
              <a:gd name="adj2" fmla="val -146423"/>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800" dirty="0" smtClean="0">
                <a:latin typeface="Franklin Gothic Demi Cond" panose="020B0706030402020204" pitchFamily="34" charset="0"/>
                <a:ea typeface="Kozuka Gothic Pro B" panose="020B0800000000000000" pitchFamily="34" charset="-128"/>
              </a:rPr>
              <a:t>To combat inflation, RBI has to reduce money supply</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8542" y="2780241"/>
            <a:ext cx="2027722" cy="2027722"/>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14762" y="2825271"/>
            <a:ext cx="2027722" cy="2027722"/>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2620581"/>
            <a:ext cx="1026102" cy="1481736"/>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0360" y="3037220"/>
            <a:ext cx="1026102" cy="1481736"/>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71358" y="2872067"/>
            <a:ext cx="2027722" cy="2027722"/>
          </a:xfrm>
          <a:prstGeom prst="rect">
            <a:avLst/>
          </a:prstGeom>
        </p:spPr>
      </p:pic>
      <p:sp>
        <p:nvSpPr>
          <p:cNvPr id="15" name="Rectangle 14"/>
          <p:cNvSpPr/>
          <p:nvPr/>
        </p:nvSpPr>
        <p:spPr>
          <a:xfrm>
            <a:off x="5077144" y="4461098"/>
            <a:ext cx="3204594" cy="573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M1 : 30 cr.</a:t>
            </a:r>
            <a:endParaRPr lang="en-US" sz="4000" dirty="0"/>
          </a:p>
        </p:txBody>
      </p:sp>
      <p:sp>
        <p:nvSpPr>
          <p:cNvPr id="2" name="Horizontal Scroll 1"/>
          <p:cNvSpPr/>
          <p:nvPr/>
        </p:nvSpPr>
        <p:spPr>
          <a:xfrm>
            <a:off x="0" y="4220308"/>
            <a:ext cx="1943100" cy="632685"/>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70 cr. G-sec</a:t>
            </a:r>
            <a:endParaRPr lang="en-US" sz="2400" dirty="0"/>
          </a:p>
        </p:txBody>
      </p:sp>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85272" y="635169"/>
            <a:ext cx="1951226" cy="2402051"/>
          </a:xfrm>
          <a:prstGeom prst="rect">
            <a:avLst/>
          </a:prstGeom>
        </p:spPr>
      </p:pic>
    </p:spTree>
    <p:extLst>
      <p:ext uri="{BB962C8B-B14F-4D97-AF65-F5344CB8AC3E}">
        <p14:creationId xmlns:p14="http://schemas.microsoft.com/office/powerpoint/2010/main" val="29432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Open Market Operation in inflation</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79441" y="444685"/>
            <a:ext cx="2707839" cy="261626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501" y="795523"/>
            <a:ext cx="2462324" cy="2280890"/>
          </a:xfrm>
          <a:prstGeom prst="rect">
            <a:avLst/>
          </a:prstGeom>
        </p:spPr>
      </p:pic>
      <p:sp>
        <p:nvSpPr>
          <p:cNvPr id="7" name="TextBox 6"/>
          <p:cNvSpPr txBox="1"/>
          <p:nvPr/>
        </p:nvSpPr>
        <p:spPr>
          <a:xfrm>
            <a:off x="1535185" y="6210023"/>
            <a:ext cx="7508147" cy="578882"/>
          </a:xfrm>
          <a:prstGeom prst="wedgeRoundRectCallout">
            <a:avLst>
              <a:gd name="adj1" fmla="val 23302"/>
              <a:gd name="adj2" fmla="val -146423"/>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800" dirty="0" smtClean="0">
                <a:latin typeface="Franklin Gothic Demi Cond" panose="020B0706030402020204" pitchFamily="34" charset="0"/>
                <a:ea typeface="Kozuka Gothic Pro B" panose="020B0800000000000000" pitchFamily="34" charset="-128"/>
              </a:rPr>
              <a:t>To combat inflation, RBI has to reduce money supply</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8542" y="2780241"/>
            <a:ext cx="2027722" cy="2027722"/>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14762" y="2825271"/>
            <a:ext cx="2027722" cy="2027722"/>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2620581"/>
            <a:ext cx="1026102" cy="1481736"/>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05669" y="3053234"/>
            <a:ext cx="1026102" cy="1481736"/>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4663" y="3006537"/>
            <a:ext cx="2027722" cy="2027722"/>
          </a:xfrm>
          <a:prstGeom prst="rect">
            <a:avLst/>
          </a:prstGeom>
        </p:spPr>
      </p:pic>
      <p:sp>
        <p:nvSpPr>
          <p:cNvPr id="15" name="Rectangle 14"/>
          <p:cNvSpPr/>
          <p:nvPr/>
        </p:nvSpPr>
        <p:spPr>
          <a:xfrm>
            <a:off x="5077144" y="4461098"/>
            <a:ext cx="3204594" cy="1134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trike="sngStrike" dirty="0" smtClean="0"/>
              <a:t>M1 : 30 cr.</a:t>
            </a:r>
          </a:p>
          <a:p>
            <a:pPr algn="ctr"/>
            <a:r>
              <a:rPr lang="en-US" sz="4000" dirty="0" smtClean="0"/>
              <a:t>M1: 20 cr.</a:t>
            </a:r>
            <a:endParaRPr lang="en-US" sz="4000" dirty="0"/>
          </a:p>
        </p:txBody>
      </p:sp>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85272" y="635169"/>
            <a:ext cx="1951226" cy="2402051"/>
          </a:xfrm>
          <a:prstGeom prst="rect">
            <a:avLst/>
          </a:prstGeom>
        </p:spPr>
      </p:pic>
    </p:spTree>
    <p:extLst>
      <p:ext uri="{BB962C8B-B14F-4D97-AF65-F5344CB8AC3E}">
        <p14:creationId xmlns:p14="http://schemas.microsoft.com/office/powerpoint/2010/main" val="24203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Why would banks bother with OMO?</a:t>
            </a:r>
            <a:endParaRPr lang="en-US" dirty="0"/>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l="25773"/>
          <a:stretch/>
        </p:blipFill>
        <p:spPr>
          <a:xfrm>
            <a:off x="6321467" y="1936991"/>
            <a:ext cx="2830398" cy="2178938"/>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13602" y="4115929"/>
            <a:ext cx="2837085" cy="1893515"/>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2270264"/>
            <a:ext cx="2796461" cy="1845665"/>
          </a:xfrm>
          <a:prstGeom prst="rect">
            <a:avLst/>
          </a:prstGeom>
        </p:spPr>
      </p:pic>
      <p:sp>
        <p:nvSpPr>
          <p:cNvPr id="11" name="TextBox 10"/>
          <p:cNvSpPr txBox="1"/>
          <p:nvPr/>
        </p:nvSpPr>
        <p:spPr>
          <a:xfrm>
            <a:off x="-1178" y="3737505"/>
            <a:ext cx="2756916" cy="507831"/>
          </a:xfrm>
          <a:prstGeom prst="homePlate">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Depositors</a:t>
            </a:r>
          </a:p>
        </p:txBody>
      </p:sp>
      <p:sp>
        <p:nvSpPr>
          <p:cNvPr id="12" name="TextBox 11"/>
          <p:cNvSpPr txBox="1"/>
          <p:nvPr/>
        </p:nvSpPr>
        <p:spPr>
          <a:xfrm>
            <a:off x="6312424" y="3737506"/>
            <a:ext cx="2756916" cy="507831"/>
          </a:xfrm>
          <a:prstGeom prst="homePlate">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Borrowers</a:t>
            </a:r>
          </a:p>
        </p:txBody>
      </p:sp>
      <p:sp>
        <p:nvSpPr>
          <p:cNvPr id="15" name="TextBox 14"/>
          <p:cNvSpPr txBox="1"/>
          <p:nvPr/>
        </p:nvSpPr>
        <p:spPr>
          <a:xfrm>
            <a:off x="3259915" y="4094167"/>
            <a:ext cx="2756916" cy="2677656"/>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latin typeface="Arial Black" panose="020B0A04020102020204" pitchFamily="34" charset="0"/>
              </a:rPr>
              <a:t>Idle money</a:t>
            </a:r>
          </a:p>
          <a:p>
            <a:pPr algn="ctr"/>
            <a:r>
              <a:rPr lang="en-US" sz="2400" dirty="0">
                <a:latin typeface="Arial Black" panose="020B0A04020102020204" pitchFamily="34" charset="0"/>
              </a:rPr>
              <a:t>=LOSS MAKING</a:t>
            </a:r>
          </a:p>
          <a:p>
            <a:pPr algn="ctr"/>
            <a:r>
              <a:rPr lang="en-US" sz="2400" dirty="0">
                <a:latin typeface="Arial Black" panose="020B0A04020102020204" pitchFamily="34" charset="0"/>
              </a:rPr>
              <a:t>Must invest</a:t>
            </a:r>
          </a:p>
          <a:p>
            <a:pPr algn="ctr"/>
            <a:r>
              <a:rPr lang="en-US" sz="2400" dirty="0">
                <a:latin typeface="Arial Black" panose="020B0A04020102020204" pitchFamily="34" charset="0"/>
              </a:rPr>
              <a:t>G-Sec: 8</a:t>
            </a:r>
            <a:r>
              <a:rPr lang="en-US" sz="2400" dirty="0" smtClean="0">
                <a:latin typeface="Arial Black" panose="020B0A04020102020204" pitchFamily="34" charset="0"/>
              </a:rPr>
              <a:t>%</a:t>
            </a:r>
          </a:p>
          <a:p>
            <a:pPr algn="ctr"/>
            <a:r>
              <a:rPr lang="en-US" sz="2400" dirty="0" smtClean="0">
                <a:latin typeface="Arial Black" panose="020B0A04020102020204" pitchFamily="34" charset="0"/>
              </a:rPr>
              <a:t>At least 1% “spread”</a:t>
            </a:r>
            <a:endParaRPr lang="en-US" sz="2400" dirty="0">
              <a:latin typeface="Arial Black" panose="020B0A04020102020204" pitchFamily="34" charset="0"/>
            </a:endParaRPr>
          </a:p>
        </p:txBody>
      </p:sp>
      <p:sp>
        <p:nvSpPr>
          <p:cNvPr id="16" name="TextBox 15"/>
          <p:cNvSpPr txBox="1"/>
          <p:nvPr/>
        </p:nvSpPr>
        <p:spPr>
          <a:xfrm>
            <a:off x="801627" y="1541133"/>
            <a:ext cx="2756916" cy="1008787"/>
          </a:xfrm>
          <a:prstGeom prst="leftArrow">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Pay </a:t>
            </a:r>
            <a:r>
              <a:rPr lang="en-US" sz="2700" dirty="0" smtClean="0">
                <a:latin typeface="Arial Black" panose="020B0A04020102020204" pitchFamily="34" charset="0"/>
              </a:rPr>
              <a:t>0-4-7%</a:t>
            </a:r>
            <a:endParaRPr lang="en-US" sz="2700" dirty="0">
              <a:latin typeface="Arial Black" panose="020B0A04020102020204" pitchFamily="34" charset="0"/>
            </a:endParaRPr>
          </a:p>
        </p:txBody>
      </p:sp>
      <p:sp>
        <p:nvSpPr>
          <p:cNvPr id="17" name="TextBox 16"/>
          <p:cNvSpPr txBox="1"/>
          <p:nvPr/>
        </p:nvSpPr>
        <p:spPr>
          <a:xfrm>
            <a:off x="5799034" y="1541133"/>
            <a:ext cx="3343271" cy="1008787"/>
          </a:xfrm>
          <a:prstGeom prst="leftArrow">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Pay 10-15-18%</a:t>
            </a:r>
          </a:p>
        </p:txBody>
      </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99725" y="962129"/>
            <a:ext cx="2707839" cy="2616269"/>
          </a:xfrm>
          <a:prstGeom prst="rect">
            <a:avLst/>
          </a:prstGeom>
        </p:spPr>
      </p:pic>
    </p:spTree>
    <p:extLst>
      <p:ext uri="{BB962C8B-B14F-4D97-AF65-F5344CB8AC3E}">
        <p14:creationId xmlns:p14="http://schemas.microsoft.com/office/powerpoint/2010/main" val="78168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77761" y="2856234"/>
            <a:ext cx="2043603" cy="1752201"/>
          </a:xfrm>
          <a:prstGeom prst="rect">
            <a:avLst/>
          </a:prstGeom>
        </p:spPr>
      </p:pic>
      <p:graphicFrame>
        <p:nvGraphicFramePr>
          <p:cNvPr id="10" name="Content Placeholder 9"/>
          <p:cNvGraphicFramePr>
            <a:graphicFrameLocks noGrp="1"/>
          </p:cNvGraphicFramePr>
          <p:nvPr>
            <p:ph idx="1"/>
            <p:extLst>
              <p:ext uri="{D42A27DB-BD31-4B8C-83A1-F6EECF244321}">
                <p14:modId xmlns:p14="http://schemas.microsoft.com/office/powerpoint/2010/main" val="2591362136"/>
              </p:ext>
            </p:extLst>
          </p:nvPr>
        </p:nvGraphicFramePr>
        <p:xfrm>
          <a:off x="153988" y="677008"/>
          <a:ext cx="8797925" cy="6110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5"/>
          <p:cNvSpPr>
            <a:spLocks noGrp="1"/>
          </p:cNvSpPr>
          <p:nvPr>
            <p:ph type="title"/>
          </p:nvPr>
        </p:nvSpPr>
        <p:spPr/>
        <p:txBody>
          <a:bodyPr/>
          <a:lstStyle/>
          <a:p>
            <a:r>
              <a:rPr lang="en-US" dirty="0" smtClean="0"/>
              <a:t>Bank’s Balance sheet-&gt; Liabilities</a:t>
            </a:r>
            <a:endParaRPr lang="en-US" dirty="0"/>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769" y="795523"/>
            <a:ext cx="1227589" cy="1227589"/>
          </a:xfrm>
          <a:prstGeom prst="rect">
            <a:avLst/>
          </a:prstGeom>
        </p:spPr>
      </p:pic>
    </p:spTree>
    <p:extLst>
      <p:ext uri="{BB962C8B-B14F-4D97-AF65-F5344CB8AC3E}">
        <p14:creationId xmlns:p14="http://schemas.microsoft.com/office/powerpoint/2010/main" val="294292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16AC8D60-7A03-4CC8-A692-A77A30F521A0}"/>
                                            </p:graphicEl>
                                          </p:spTgt>
                                        </p:tgtEl>
                                        <p:attrNameLst>
                                          <p:attrName>style.visibility</p:attrName>
                                        </p:attrNameLst>
                                      </p:cBhvr>
                                      <p:to>
                                        <p:strVal val="visible"/>
                                      </p:to>
                                    </p:set>
                                    <p:animEffect transition="in" filter="fade">
                                      <p:cBhvr>
                                        <p:cTn id="7" dur="500"/>
                                        <p:tgtEl>
                                          <p:spTgt spid="10">
                                            <p:graphicEl>
                                              <a:dgm id="{16AC8D60-7A03-4CC8-A692-A77A30F521A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BA57E2FF-894C-407F-95C9-DE8F0AA03E57}"/>
                                            </p:graphicEl>
                                          </p:spTgt>
                                        </p:tgtEl>
                                        <p:attrNameLst>
                                          <p:attrName>style.visibility</p:attrName>
                                        </p:attrNameLst>
                                      </p:cBhvr>
                                      <p:to>
                                        <p:strVal val="visible"/>
                                      </p:to>
                                    </p:set>
                                    <p:animEffect transition="in" filter="fade">
                                      <p:cBhvr>
                                        <p:cTn id="10" dur="500"/>
                                        <p:tgtEl>
                                          <p:spTgt spid="10">
                                            <p:graphicEl>
                                              <a:dgm id="{BA57E2FF-894C-407F-95C9-DE8F0AA03E5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2631B1B0-1170-4A43-BE4B-387E410B5860}"/>
                                            </p:graphicEl>
                                          </p:spTgt>
                                        </p:tgtEl>
                                        <p:attrNameLst>
                                          <p:attrName>style.visibility</p:attrName>
                                        </p:attrNameLst>
                                      </p:cBhvr>
                                      <p:to>
                                        <p:strVal val="visible"/>
                                      </p:to>
                                    </p:set>
                                    <p:animEffect transition="in" filter="fade">
                                      <p:cBhvr>
                                        <p:cTn id="15" dur="500"/>
                                        <p:tgtEl>
                                          <p:spTgt spid="10">
                                            <p:graphicEl>
                                              <a:dgm id="{2631B1B0-1170-4A43-BE4B-387E410B586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688362B3-2907-4B43-B75C-E92C508E56CB}"/>
                                            </p:graphicEl>
                                          </p:spTgt>
                                        </p:tgtEl>
                                        <p:attrNameLst>
                                          <p:attrName>style.visibility</p:attrName>
                                        </p:attrNameLst>
                                      </p:cBhvr>
                                      <p:to>
                                        <p:strVal val="visible"/>
                                      </p:to>
                                    </p:set>
                                    <p:animEffect transition="in" filter="fade">
                                      <p:cBhvr>
                                        <p:cTn id="20" dur="500"/>
                                        <p:tgtEl>
                                          <p:spTgt spid="10">
                                            <p:graphicEl>
                                              <a:dgm id="{688362B3-2907-4B43-B75C-E92C508E56C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08953C77-D7AC-4215-A770-D23D07BC7798}"/>
                                            </p:graphicEl>
                                          </p:spTgt>
                                        </p:tgtEl>
                                        <p:attrNameLst>
                                          <p:attrName>style.visibility</p:attrName>
                                        </p:attrNameLst>
                                      </p:cBhvr>
                                      <p:to>
                                        <p:strVal val="visible"/>
                                      </p:to>
                                    </p:set>
                                    <p:animEffect transition="in" filter="fade">
                                      <p:cBhvr>
                                        <p:cTn id="23" dur="500"/>
                                        <p:tgtEl>
                                          <p:spTgt spid="10">
                                            <p:graphicEl>
                                              <a:dgm id="{08953C77-D7AC-4215-A770-D23D07BC779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E405C159-4C97-4B5B-AB06-B53935981072}"/>
                                            </p:graphicEl>
                                          </p:spTgt>
                                        </p:tgtEl>
                                        <p:attrNameLst>
                                          <p:attrName>style.visibility</p:attrName>
                                        </p:attrNameLst>
                                      </p:cBhvr>
                                      <p:to>
                                        <p:strVal val="visible"/>
                                      </p:to>
                                    </p:set>
                                    <p:animEffect transition="in" filter="fade">
                                      <p:cBhvr>
                                        <p:cTn id="28" dur="500"/>
                                        <p:tgtEl>
                                          <p:spTgt spid="10">
                                            <p:graphicEl>
                                              <a:dgm id="{E405C159-4C97-4B5B-AB06-B53935981072}"/>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graphicEl>
                                              <a:dgm id="{528027BB-4CE7-47C5-BCDA-CE610AB1B0EF}"/>
                                            </p:graphicEl>
                                          </p:spTgt>
                                        </p:tgtEl>
                                        <p:attrNameLst>
                                          <p:attrName>style.visibility</p:attrName>
                                        </p:attrNameLst>
                                      </p:cBhvr>
                                      <p:to>
                                        <p:strVal val="visible"/>
                                      </p:to>
                                    </p:set>
                                    <p:animEffect transition="in" filter="fade">
                                      <p:cBhvr>
                                        <p:cTn id="33" dur="500"/>
                                        <p:tgtEl>
                                          <p:spTgt spid="10">
                                            <p:graphicEl>
                                              <a:dgm id="{528027BB-4CE7-47C5-BCDA-CE610AB1B0EF}"/>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graphicEl>
                                              <a:dgm id="{1A4CC7B6-C39C-4588-ACF9-60228C13DC94}"/>
                                            </p:graphicEl>
                                          </p:spTgt>
                                        </p:tgtEl>
                                        <p:attrNameLst>
                                          <p:attrName>style.visibility</p:attrName>
                                        </p:attrNameLst>
                                      </p:cBhvr>
                                      <p:to>
                                        <p:strVal val="visible"/>
                                      </p:to>
                                    </p:set>
                                    <p:animEffect transition="in" filter="fade">
                                      <p:cBhvr>
                                        <p:cTn id="36" dur="500"/>
                                        <p:tgtEl>
                                          <p:spTgt spid="10">
                                            <p:graphicEl>
                                              <a:dgm id="{1A4CC7B6-C39C-4588-ACF9-60228C13DC94}"/>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graphicEl>
                                              <a:dgm id="{BEA6387C-1389-4ED9-B6BD-F8E422774815}"/>
                                            </p:graphicEl>
                                          </p:spTgt>
                                        </p:tgtEl>
                                        <p:attrNameLst>
                                          <p:attrName>style.visibility</p:attrName>
                                        </p:attrNameLst>
                                      </p:cBhvr>
                                      <p:to>
                                        <p:strVal val="visible"/>
                                      </p:to>
                                    </p:set>
                                    <p:animEffect transition="in" filter="fade">
                                      <p:cBhvr>
                                        <p:cTn id="41" dur="500"/>
                                        <p:tgtEl>
                                          <p:spTgt spid="10">
                                            <p:graphicEl>
                                              <a:dgm id="{BEA6387C-1389-4ED9-B6BD-F8E42277481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861523835"/>
              </p:ext>
            </p:extLst>
          </p:nvPr>
        </p:nvGraphicFramePr>
        <p:xfrm>
          <a:off x="-2039815" y="914400"/>
          <a:ext cx="11324492" cy="535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RBI’s Monetary policy-&gt; quantitative tools</a:t>
            </a:r>
            <a:endParaRPr lang="en-US" dirty="0"/>
          </a:p>
        </p:txBody>
      </p:sp>
      <p:pic>
        <p:nvPicPr>
          <p:cNvPr id="4" name="Picture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45924" y="4987975"/>
            <a:ext cx="1026102" cy="1481736"/>
          </a:xfrm>
          <a:prstGeom prst="rect">
            <a:avLst/>
          </a:prstGeom>
        </p:spPr>
      </p:pic>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00587" y="5373931"/>
            <a:ext cx="2027722" cy="2027722"/>
          </a:xfrm>
          <a:prstGeom prst="rect">
            <a:avLst/>
          </a:prstGeom>
        </p:spPr>
      </p:pic>
    </p:spTree>
    <p:extLst>
      <p:ext uri="{BB962C8B-B14F-4D97-AF65-F5344CB8AC3E}">
        <p14:creationId xmlns:p14="http://schemas.microsoft.com/office/powerpoint/2010/main" val="14990504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images.flatworldknowledge.com/cooperecon/cooperecon-fig25_019.jpg"/>
          <p:cNvPicPr>
            <a:picLocks noGrp="1" noChangeAspect="1" noChangeArrowheads="1"/>
          </p:cNvPicPr>
          <p:nvPr>
            <p:ph idx="4294967295"/>
          </p:nvPr>
        </p:nvPicPr>
        <p:blipFill>
          <a:blip r:embed="rId2" cstate="email">
            <a:extLst>
              <a:ext uri="{28A0092B-C50C-407E-A947-70E740481C1C}">
                <a14:useLocalDpi xmlns:a14="http://schemas.microsoft.com/office/drawing/2010/main"/>
              </a:ext>
            </a:extLst>
          </a:blip>
          <a:srcRect/>
          <a:stretch>
            <a:fillRect/>
          </a:stretch>
        </p:blipFill>
        <p:spPr bwMode="auto">
          <a:xfrm>
            <a:off x="0" y="1220788"/>
            <a:ext cx="8797925" cy="470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4863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9" y="0"/>
            <a:ext cx="9203932" cy="6858000"/>
          </a:xfrm>
          <a:prstGeom prst="rect">
            <a:avLst/>
          </a:prstGeom>
        </p:spPr>
      </p:pic>
      <p:sp>
        <p:nvSpPr>
          <p:cNvPr id="2" name="Title 1"/>
          <p:cNvSpPr>
            <a:spLocks noGrp="1"/>
          </p:cNvSpPr>
          <p:nvPr>
            <p:ph type="ctrTitle"/>
          </p:nvPr>
        </p:nvSpPr>
        <p:spPr>
          <a:xfrm>
            <a:off x="176169" y="4966282"/>
            <a:ext cx="8841995" cy="1379159"/>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4000" strike="sngStrike" dirty="0" smtClean="0">
                <a:solidFill>
                  <a:schemeClr val="tx1">
                    <a:lumMod val="65000"/>
                  </a:schemeClr>
                </a:solidFill>
                <a:effectLst>
                  <a:outerShdw blurRad="38100" dist="38100" dir="2700000" algn="tl">
                    <a:srgbClr val="000000">
                      <a:alpha val="43137"/>
                    </a:srgbClr>
                  </a:outerShdw>
                </a:effectLst>
              </a:rPr>
              <a:t>Open Market Operations (OMO)</a:t>
            </a:r>
            <a:r>
              <a:rPr lang="en-US" sz="4000" dirty="0" smtClean="0">
                <a:solidFill>
                  <a:schemeClr val="tx1">
                    <a:lumMod val="65000"/>
                  </a:schemeClr>
                </a:solidFill>
                <a:effectLst>
                  <a:outerShdw blurRad="38100" dist="38100" dir="2700000" algn="tl">
                    <a:srgbClr val="000000">
                      <a:alpha val="43137"/>
                    </a:srgbClr>
                  </a:outerShdw>
                </a:effectLst>
              </a:rPr>
              <a:t/>
            </a:r>
            <a:br>
              <a:rPr lang="en-US" sz="4000" dirty="0" smtClean="0">
                <a:solidFill>
                  <a:schemeClr val="tx1">
                    <a:lumMod val="65000"/>
                  </a:schemeClr>
                </a:solidFill>
                <a:effectLst>
                  <a:outerShdw blurRad="38100" dist="38100" dir="2700000" algn="tl">
                    <a:srgbClr val="000000">
                      <a:alpha val="43137"/>
                    </a:srgbClr>
                  </a:outerShdw>
                </a:effectLst>
              </a:rPr>
            </a:br>
            <a:r>
              <a:rPr lang="en-US" sz="4000" dirty="0" smtClean="0">
                <a:effectLst>
                  <a:outerShdw blurRad="38100" dist="38100" dir="2700000" algn="tl">
                    <a:srgbClr val="000000">
                      <a:alpha val="43137"/>
                    </a:srgbClr>
                  </a:outerShdw>
                </a:effectLst>
              </a:rPr>
              <a:t>Market Stabilization Scheme (MSS)</a:t>
            </a:r>
            <a:endParaRPr lang="en-US" sz="4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364388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4135" y="760133"/>
            <a:ext cx="2069762" cy="2087666"/>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90" y="906012"/>
            <a:ext cx="2585323" cy="2394826"/>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3491" y="4323780"/>
            <a:ext cx="1920240" cy="128016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10584" y="3951214"/>
            <a:ext cx="2096177" cy="2025292"/>
          </a:xfrm>
          <a:prstGeom prst="rect">
            <a:avLst/>
          </a:prstGeom>
        </p:spPr>
      </p:pic>
      <p:sp>
        <p:nvSpPr>
          <p:cNvPr id="12" name="Rectangle 11"/>
          <p:cNvSpPr/>
          <p:nvPr/>
        </p:nvSpPr>
        <p:spPr>
          <a:xfrm>
            <a:off x="4753168" y="2818068"/>
            <a:ext cx="2483141" cy="70467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smtClean="0">
                <a:solidFill>
                  <a:schemeClr val="tx1">
                    <a:lumMod val="95000"/>
                    <a:lumOff val="5000"/>
                  </a:schemeClr>
                </a:solidFill>
              </a:rPr>
              <a:t>100 Cr. @10% for </a:t>
            </a:r>
          </a:p>
          <a:p>
            <a:pPr algn="ctr"/>
            <a:r>
              <a:rPr lang="en-US" sz="2400" dirty="0" smtClean="0">
                <a:solidFill>
                  <a:schemeClr val="tx1">
                    <a:lumMod val="95000"/>
                    <a:lumOff val="5000"/>
                  </a:schemeClr>
                </a:solidFill>
              </a:rPr>
              <a:t>1 year</a:t>
            </a:r>
            <a:endParaRPr lang="en-US" sz="2400" dirty="0">
              <a:solidFill>
                <a:schemeClr val="tx1">
                  <a:lumMod val="95000"/>
                  <a:lumOff val="5000"/>
                </a:schemeClr>
              </a:solidFill>
            </a:endParaRPr>
          </a:p>
        </p:txBody>
      </p:sp>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16638" y="5338237"/>
            <a:ext cx="796954" cy="1150836"/>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08284" y="5296669"/>
            <a:ext cx="796954" cy="1150836"/>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911" y="2410856"/>
            <a:ext cx="1026102" cy="1481736"/>
          </a:xfrm>
          <a:prstGeom prst="rect">
            <a:avLst/>
          </a:prstGeom>
        </p:spPr>
      </p:pic>
      <p:sp>
        <p:nvSpPr>
          <p:cNvPr id="17" name="Rectangle 16"/>
          <p:cNvSpPr/>
          <p:nvPr/>
        </p:nvSpPr>
        <p:spPr>
          <a:xfrm>
            <a:off x="0" y="3686317"/>
            <a:ext cx="1140903" cy="63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70 cr.</a:t>
            </a:r>
            <a:endParaRPr lang="en-US" sz="2800" dirty="0"/>
          </a:p>
        </p:txBody>
      </p:sp>
      <p:sp>
        <p:nvSpPr>
          <p:cNvPr id="18" name="Rectangle 17"/>
          <p:cNvSpPr/>
          <p:nvPr/>
        </p:nvSpPr>
        <p:spPr>
          <a:xfrm>
            <a:off x="2743200" y="6177841"/>
            <a:ext cx="1140903" cy="63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10 cr.</a:t>
            </a:r>
            <a:endParaRPr lang="en-US" sz="2800" dirty="0"/>
          </a:p>
        </p:txBody>
      </p:sp>
      <p:sp>
        <p:nvSpPr>
          <p:cNvPr id="19" name="Rectangle 18"/>
          <p:cNvSpPr/>
          <p:nvPr/>
        </p:nvSpPr>
        <p:spPr>
          <a:xfrm>
            <a:off x="6665858" y="6128773"/>
            <a:ext cx="1140903" cy="63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20 cr.</a:t>
            </a:r>
            <a:endParaRPr lang="en-US" sz="2800" dirty="0"/>
          </a:p>
        </p:txBody>
      </p:sp>
      <p:pic>
        <p:nvPicPr>
          <p:cNvPr id="21" name="Picture 2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986038" y="1809201"/>
            <a:ext cx="2438400" cy="2438400"/>
          </a:xfrm>
          <a:prstGeom prst="rect">
            <a:avLst/>
          </a:prstGeom>
        </p:spPr>
      </p:pic>
      <p:sp>
        <p:nvSpPr>
          <p:cNvPr id="4" name="Title 3"/>
          <p:cNvSpPr>
            <a:spLocks noGrp="1"/>
          </p:cNvSpPr>
          <p:nvPr>
            <p:ph type="title"/>
          </p:nvPr>
        </p:nvSpPr>
        <p:spPr/>
        <p:txBody>
          <a:bodyPr>
            <a:normAutofit/>
          </a:bodyPr>
          <a:lstStyle/>
          <a:p>
            <a:r>
              <a:rPr lang="en-US" sz="2800" dirty="0"/>
              <a:t>RBI: public debt manager, auctions </a:t>
            </a:r>
            <a:r>
              <a:rPr lang="en-US" sz="2800" dirty="0" smtClean="0"/>
              <a:t>G-sec on </a:t>
            </a:r>
            <a:r>
              <a:rPr lang="en-US" sz="2800" dirty="0"/>
              <a:t>behalf of </a:t>
            </a:r>
            <a:r>
              <a:rPr lang="en-US" sz="2800" dirty="0" smtClean="0"/>
              <a:t>Government</a:t>
            </a:r>
            <a:endParaRPr lang="en-US" sz="2400" dirty="0"/>
          </a:p>
        </p:txBody>
      </p:sp>
    </p:spTree>
    <p:extLst>
      <p:ext uri="{BB962C8B-B14F-4D97-AF65-F5344CB8AC3E}">
        <p14:creationId xmlns:p14="http://schemas.microsoft.com/office/powerpoint/2010/main" val="24970603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4135" y="760133"/>
            <a:ext cx="2069762" cy="2087666"/>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90" y="906012"/>
            <a:ext cx="2585323" cy="2394826"/>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3491" y="4323780"/>
            <a:ext cx="1920240" cy="128016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10584" y="3951214"/>
            <a:ext cx="2096177" cy="2025292"/>
          </a:xfrm>
          <a:prstGeom prst="rect">
            <a:avLst/>
          </a:prstGeom>
        </p:spPr>
      </p:pic>
      <p:sp>
        <p:nvSpPr>
          <p:cNvPr id="12" name="Rectangle 11"/>
          <p:cNvSpPr/>
          <p:nvPr/>
        </p:nvSpPr>
        <p:spPr>
          <a:xfrm>
            <a:off x="4061620" y="2595440"/>
            <a:ext cx="3114068" cy="704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t>100 Cr. @10% </a:t>
            </a:r>
          </a:p>
          <a:p>
            <a:pPr algn="ctr"/>
            <a:r>
              <a:rPr lang="en-US" sz="2400" dirty="0" smtClean="0"/>
              <a:t>after 1 year upon maturity</a:t>
            </a:r>
            <a:endParaRPr lang="en-US" sz="2400" dirty="0"/>
          </a:p>
        </p:txBody>
      </p:sp>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16638" y="5338237"/>
            <a:ext cx="796954" cy="1150836"/>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08284" y="5296669"/>
            <a:ext cx="796954" cy="1150836"/>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911" y="2410856"/>
            <a:ext cx="1026102" cy="1481736"/>
          </a:xfrm>
          <a:prstGeom prst="rect">
            <a:avLst/>
          </a:prstGeom>
        </p:spPr>
      </p:pic>
      <p:sp>
        <p:nvSpPr>
          <p:cNvPr id="17" name="Rectangle 16"/>
          <p:cNvSpPr/>
          <p:nvPr/>
        </p:nvSpPr>
        <p:spPr>
          <a:xfrm>
            <a:off x="0" y="3686317"/>
            <a:ext cx="1140903" cy="946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trike="sngStrike" dirty="0" smtClean="0"/>
              <a:t>70 cr.</a:t>
            </a:r>
          </a:p>
          <a:p>
            <a:pPr algn="ctr"/>
            <a:r>
              <a:rPr lang="en-US" sz="2800" dirty="0" smtClean="0"/>
              <a:t>77 cr</a:t>
            </a:r>
            <a:endParaRPr lang="en-US" sz="2800" dirty="0"/>
          </a:p>
        </p:txBody>
      </p:sp>
      <p:sp>
        <p:nvSpPr>
          <p:cNvPr id="18" name="Rectangle 17"/>
          <p:cNvSpPr/>
          <p:nvPr/>
        </p:nvSpPr>
        <p:spPr>
          <a:xfrm>
            <a:off x="2511795" y="5976507"/>
            <a:ext cx="1140903" cy="77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trike="sngStrike" dirty="0" smtClean="0"/>
              <a:t>10</a:t>
            </a:r>
          </a:p>
          <a:p>
            <a:pPr algn="ctr"/>
            <a:r>
              <a:rPr lang="en-US" sz="2800" dirty="0" smtClean="0"/>
              <a:t>11 cr.</a:t>
            </a:r>
            <a:endParaRPr lang="en-US" sz="2800" dirty="0"/>
          </a:p>
        </p:txBody>
      </p:sp>
      <p:sp>
        <p:nvSpPr>
          <p:cNvPr id="19" name="Rectangle 18"/>
          <p:cNvSpPr/>
          <p:nvPr/>
        </p:nvSpPr>
        <p:spPr>
          <a:xfrm>
            <a:off x="6365966" y="5976507"/>
            <a:ext cx="1440795" cy="789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trike="sngStrike" dirty="0" smtClean="0"/>
              <a:t>20 cr.</a:t>
            </a:r>
          </a:p>
          <a:p>
            <a:pPr algn="ctr"/>
            <a:r>
              <a:rPr lang="en-US" sz="2800" dirty="0" smtClean="0"/>
              <a:t>22 cr.</a:t>
            </a:r>
            <a:endParaRPr lang="en-US" sz="2800" dirty="0"/>
          </a:p>
        </p:txBody>
      </p:sp>
      <p:pic>
        <p:nvPicPr>
          <p:cNvPr id="21" name="Picture 2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986038" y="1809201"/>
            <a:ext cx="2438400" cy="2438400"/>
          </a:xfrm>
          <a:prstGeom prst="rect">
            <a:avLst/>
          </a:prstGeom>
        </p:spPr>
      </p:pic>
      <p:sp>
        <p:nvSpPr>
          <p:cNvPr id="2" name="Title 1"/>
          <p:cNvSpPr>
            <a:spLocks noGrp="1"/>
          </p:cNvSpPr>
          <p:nvPr>
            <p:ph type="title"/>
          </p:nvPr>
        </p:nvSpPr>
        <p:spPr/>
        <p:txBody>
          <a:bodyPr>
            <a:normAutofit fontScale="90000"/>
          </a:bodyPr>
          <a:lstStyle/>
          <a:p>
            <a:r>
              <a:rPr lang="en-US" dirty="0" smtClean="0">
                <a:effectLst/>
              </a:rPr>
              <a:t>Suppose Government doesn’t want to “borrow” to buy something, but RBI needs “securities”  to control liquidity…THEN??</a:t>
            </a:r>
            <a:endParaRPr lang="en-US" dirty="0">
              <a:effectLst/>
            </a:endParaRPr>
          </a:p>
        </p:txBody>
      </p:sp>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77067" y="5697307"/>
            <a:ext cx="1066933" cy="1066933"/>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70956" y="5761424"/>
            <a:ext cx="1066933" cy="1066933"/>
          </a:xfrm>
          <a:prstGeom prst="rect">
            <a:avLst/>
          </a:prstGeom>
        </p:spPr>
      </p:pic>
      <p:pic>
        <p:nvPicPr>
          <p:cNvPr id="23" name="Picture 2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80442" y="2907030"/>
            <a:ext cx="1066933" cy="1066933"/>
          </a:xfrm>
          <a:prstGeom prst="rect">
            <a:avLst/>
          </a:prstGeom>
        </p:spPr>
      </p:pic>
    </p:spTree>
    <p:extLst>
      <p:ext uri="{BB962C8B-B14F-4D97-AF65-F5344CB8AC3E}">
        <p14:creationId xmlns:p14="http://schemas.microsoft.com/office/powerpoint/2010/main" val="9175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16"/>
                                        </p:tgtEl>
                                        <p:attrNameLst>
                                          <p:attrName>ppt_w</p:attrName>
                                        </p:attrNameLst>
                                      </p:cBhvr>
                                      <p:tavLst>
                                        <p:tav tm="0">
                                          <p:val>
                                            <p:strVal val="ppt_w"/>
                                          </p:val>
                                        </p:tav>
                                        <p:tav tm="100000">
                                          <p:val>
                                            <p:fltVal val="0"/>
                                          </p:val>
                                        </p:tav>
                                      </p:tavLst>
                                    </p:anim>
                                    <p:anim calcmode="lin" valueType="num">
                                      <p:cBhvr>
                                        <p:cTn id="7" dur="1000"/>
                                        <p:tgtEl>
                                          <p:spTgt spid="16"/>
                                        </p:tgtEl>
                                        <p:attrNameLst>
                                          <p:attrName>ppt_h</p:attrName>
                                        </p:attrNameLst>
                                      </p:cBhvr>
                                      <p:tavLst>
                                        <p:tav tm="0">
                                          <p:val>
                                            <p:strVal val="ppt_h"/>
                                          </p:val>
                                        </p:tav>
                                        <p:tav tm="100000">
                                          <p:val>
                                            <p:fltVal val="0"/>
                                          </p:val>
                                        </p:tav>
                                      </p:tavLst>
                                    </p:anim>
                                    <p:anim calcmode="lin" valueType="num">
                                      <p:cBhvr>
                                        <p:cTn id="8" dur="1000"/>
                                        <p:tgtEl>
                                          <p:spTgt spid="16"/>
                                        </p:tgtEl>
                                        <p:attrNameLst>
                                          <p:attrName>style.rotation</p:attrName>
                                        </p:attrNameLst>
                                      </p:cBhvr>
                                      <p:tavLst>
                                        <p:tav tm="0">
                                          <p:val>
                                            <p:fltVal val="0"/>
                                          </p:val>
                                        </p:tav>
                                        <p:tav tm="100000">
                                          <p:val>
                                            <p:fltVal val="90"/>
                                          </p:val>
                                        </p:tav>
                                      </p:tavLst>
                                    </p:anim>
                                    <p:animEffect transition="out" filter="fade">
                                      <p:cBhvr>
                                        <p:cTn id="9" dur="1000"/>
                                        <p:tgtEl>
                                          <p:spTgt spid="16"/>
                                        </p:tgtEl>
                                      </p:cBhvr>
                                    </p:animEffect>
                                    <p:set>
                                      <p:cBhvr>
                                        <p:cTn id="10" dur="1" fill="hold">
                                          <p:stCondLst>
                                            <p:cond delay="999"/>
                                          </p:stCondLst>
                                        </p:cTn>
                                        <p:tgtEl>
                                          <p:spTgt spid="16"/>
                                        </p:tgtEl>
                                        <p:attrNameLst>
                                          <p:attrName>style.visibility</p:attrName>
                                        </p:attrNameLst>
                                      </p:cBhvr>
                                      <p:to>
                                        <p:strVal val="hidden"/>
                                      </p:to>
                                    </p:set>
                                  </p:childTnLst>
                                </p:cTn>
                              </p:par>
                              <p:par>
                                <p:cTn id="11" presetID="31" presetClass="exit" presetSubtype="0" fill="hold" nodeType="withEffect">
                                  <p:stCondLst>
                                    <p:cond delay="0"/>
                                  </p:stCondLst>
                                  <p:childTnLst>
                                    <p:anim calcmode="lin" valueType="num">
                                      <p:cBhvr>
                                        <p:cTn id="12" dur="1000"/>
                                        <p:tgtEl>
                                          <p:spTgt spid="14"/>
                                        </p:tgtEl>
                                        <p:attrNameLst>
                                          <p:attrName>ppt_w</p:attrName>
                                        </p:attrNameLst>
                                      </p:cBhvr>
                                      <p:tavLst>
                                        <p:tav tm="0">
                                          <p:val>
                                            <p:strVal val="ppt_w"/>
                                          </p:val>
                                        </p:tav>
                                        <p:tav tm="100000">
                                          <p:val>
                                            <p:fltVal val="0"/>
                                          </p:val>
                                        </p:tav>
                                      </p:tavLst>
                                    </p:anim>
                                    <p:anim calcmode="lin" valueType="num">
                                      <p:cBhvr>
                                        <p:cTn id="13" dur="1000"/>
                                        <p:tgtEl>
                                          <p:spTgt spid="14"/>
                                        </p:tgtEl>
                                        <p:attrNameLst>
                                          <p:attrName>ppt_h</p:attrName>
                                        </p:attrNameLst>
                                      </p:cBhvr>
                                      <p:tavLst>
                                        <p:tav tm="0">
                                          <p:val>
                                            <p:strVal val="ppt_h"/>
                                          </p:val>
                                        </p:tav>
                                        <p:tav tm="100000">
                                          <p:val>
                                            <p:fltVal val="0"/>
                                          </p:val>
                                        </p:tav>
                                      </p:tavLst>
                                    </p:anim>
                                    <p:anim calcmode="lin" valueType="num">
                                      <p:cBhvr>
                                        <p:cTn id="14" dur="1000"/>
                                        <p:tgtEl>
                                          <p:spTgt spid="14"/>
                                        </p:tgtEl>
                                        <p:attrNameLst>
                                          <p:attrName>style.rotation</p:attrName>
                                        </p:attrNameLst>
                                      </p:cBhvr>
                                      <p:tavLst>
                                        <p:tav tm="0">
                                          <p:val>
                                            <p:fltVal val="0"/>
                                          </p:val>
                                        </p:tav>
                                        <p:tav tm="100000">
                                          <p:val>
                                            <p:fltVal val="90"/>
                                          </p:val>
                                        </p:tav>
                                      </p:tavLst>
                                    </p:anim>
                                    <p:animEffect transition="out" filter="fade">
                                      <p:cBhvr>
                                        <p:cTn id="15" dur="1000"/>
                                        <p:tgtEl>
                                          <p:spTgt spid="14"/>
                                        </p:tgtEl>
                                      </p:cBhvr>
                                    </p:animEffect>
                                    <p:set>
                                      <p:cBhvr>
                                        <p:cTn id="16" dur="1" fill="hold">
                                          <p:stCondLst>
                                            <p:cond delay="999"/>
                                          </p:stCondLst>
                                        </p:cTn>
                                        <p:tgtEl>
                                          <p:spTgt spid="14"/>
                                        </p:tgtEl>
                                        <p:attrNameLst>
                                          <p:attrName>style.visibility</p:attrName>
                                        </p:attrNameLst>
                                      </p:cBhvr>
                                      <p:to>
                                        <p:strVal val="hidden"/>
                                      </p:to>
                                    </p:set>
                                  </p:childTnLst>
                                </p:cTn>
                              </p:par>
                              <p:par>
                                <p:cTn id="17" presetID="31" presetClass="exit" presetSubtype="0" fill="hold" nodeType="withEffect">
                                  <p:stCondLst>
                                    <p:cond delay="0"/>
                                  </p:stCondLst>
                                  <p:childTnLst>
                                    <p:anim calcmode="lin" valueType="num">
                                      <p:cBhvr>
                                        <p:cTn id="18" dur="1000"/>
                                        <p:tgtEl>
                                          <p:spTgt spid="15"/>
                                        </p:tgtEl>
                                        <p:attrNameLst>
                                          <p:attrName>ppt_w</p:attrName>
                                        </p:attrNameLst>
                                      </p:cBhvr>
                                      <p:tavLst>
                                        <p:tav tm="0">
                                          <p:val>
                                            <p:strVal val="ppt_w"/>
                                          </p:val>
                                        </p:tav>
                                        <p:tav tm="100000">
                                          <p:val>
                                            <p:fltVal val="0"/>
                                          </p:val>
                                        </p:tav>
                                      </p:tavLst>
                                    </p:anim>
                                    <p:anim calcmode="lin" valueType="num">
                                      <p:cBhvr>
                                        <p:cTn id="19" dur="1000"/>
                                        <p:tgtEl>
                                          <p:spTgt spid="15"/>
                                        </p:tgtEl>
                                        <p:attrNameLst>
                                          <p:attrName>ppt_h</p:attrName>
                                        </p:attrNameLst>
                                      </p:cBhvr>
                                      <p:tavLst>
                                        <p:tav tm="0">
                                          <p:val>
                                            <p:strVal val="ppt_h"/>
                                          </p:val>
                                        </p:tav>
                                        <p:tav tm="100000">
                                          <p:val>
                                            <p:fltVal val="0"/>
                                          </p:val>
                                        </p:tav>
                                      </p:tavLst>
                                    </p:anim>
                                    <p:anim calcmode="lin" valueType="num">
                                      <p:cBhvr>
                                        <p:cTn id="20" dur="1000"/>
                                        <p:tgtEl>
                                          <p:spTgt spid="15"/>
                                        </p:tgtEl>
                                        <p:attrNameLst>
                                          <p:attrName>style.rotation</p:attrName>
                                        </p:attrNameLst>
                                      </p:cBhvr>
                                      <p:tavLst>
                                        <p:tav tm="0">
                                          <p:val>
                                            <p:fltVal val="0"/>
                                          </p:val>
                                        </p:tav>
                                        <p:tav tm="100000">
                                          <p:val>
                                            <p:fltVal val="90"/>
                                          </p:val>
                                        </p:tav>
                                      </p:tavLst>
                                    </p:anim>
                                    <p:animEffect transition="out" filter="fade">
                                      <p:cBhvr>
                                        <p:cTn id="21" dur="1000"/>
                                        <p:tgtEl>
                                          <p:spTgt spid="15"/>
                                        </p:tgtEl>
                                      </p:cBhvr>
                                    </p:animEffect>
                                    <p:set>
                                      <p:cBhvr>
                                        <p:cTn id="22" dur="1" fill="hold">
                                          <p:stCondLst>
                                            <p:cond delay="999"/>
                                          </p:stCondLst>
                                        </p:cTn>
                                        <p:tgtEl>
                                          <p:spTgt spid="15"/>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1000"/>
                                        <p:tgtEl>
                                          <p:spTgt spid="21"/>
                                        </p:tgtEl>
                                        <p:attrNameLst>
                                          <p:attrName>ppt_w</p:attrName>
                                        </p:attrNameLst>
                                      </p:cBhvr>
                                      <p:tavLst>
                                        <p:tav tm="0">
                                          <p:val>
                                            <p:strVal val="ppt_w"/>
                                          </p:val>
                                        </p:tav>
                                        <p:tav tm="100000">
                                          <p:val>
                                            <p:fltVal val="0"/>
                                          </p:val>
                                        </p:tav>
                                      </p:tavLst>
                                    </p:anim>
                                    <p:anim calcmode="lin" valueType="num">
                                      <p:cBhvr>
                                        <p:cTn id="25" dur="1000"/>
                                        <p:tgtEl>
                                          <p:spTgt spid="21"/>
                                        </p:tgtEl>
                                        <p:attrNameLst>
                                          <p:attrName>ppt_h</p:attrName>
                                        </p:attrNameLst>
                                      </p:cBhvr>
                                      <p:tavLst>
                                        <p:tav tm="0">
                                          <p:val>
                                            <p:strVal val="ppt_h"/>
                                          </p:val>
                                        </p:tav>
                                        <p:tav tm="100000">
                                          <p:val>
                                            <p:fltVal val="0"/>
                                          </p:val>
                                        </p:tav>
                                      </p:tavLst>
                                    </p:anim>
                                    <p:anim calcmode="lin" valueType="num">
                                      <p:cBhvr>
                                        <p:cTn id="26" dur="1000"/>
                                        <p:tgtEl>
                                          <p:spTgt spid="21"/>
                                        </p:tgtEl>
                                        <p:attrNameLst>
                                          <p:attrName>style.rotation</p:attrName>
                                        </p:attrNameLst>
                                      </p:cBhvr>
                                      <p:tavLst>
                                        <p:tav tm="0">
                                          <p:val>
                                            <p:fltVal val="0"/>
                                          </p:val>
                                        </p:tav>
                                        <p:tav tm="100000">
                                          <p:val>
                                            <p:fltVal val="90"/>
                                          </p:val>
                                        </p:tav>
                                      </p:tavLst>
                                    </p:anim>
                                    <p:animEffect transition="out" filter="fade">
                                      <p:cBhvr>
                                        <p:cTn id="27" dur="1000"/>
                                        <p:tgtEl>
                                          <p:spTgt spid="21"/>
                                        </p:tgtEl>
                                      </p:cBhvr>
                                    </p:animEffect>
                                    <p:set>
                                      <p:cBhvr>
                                        <p:cTn id="28" dur="1" fill="hold">
                                          <p:stCondLst>
                                            <p:cond delay="99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par>
                                <p:cTn id="34" presetID="16" presetClass="entr" presetSubtype="21"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par>
                                <p:cTn id="37" presetID="16" presetClass="entr" presetSubtype="21"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6693870" y="2933700"/>
            <a:ext cx="2245959" cy="3243263"/>
          </a:xfrm>
        </p:spPr>
      </p:pic>
      <p:sp>
        <p:nvSpPr>
          <p:cNvPr id="4" name="Content Placeholder 3"/>
          <p:cNvSpPr>
            <a:spLocks noGrp="1"/>
          </p:cNvSpPr>
          <p:nvPr>
            <p:ph idx="1"/>
          </p:nvPr>
        </p:nvSpPr>
        <p:spPr/>
        <p:txBody>
          <a:bodyPr>
            <a:normAutofit/>
          </a:bodyPr>
          <a:lstStyle/>
          <a:p>
            <a:r>
              <a:rPr lang="en-US" dirty="0" smtClean="0"/>
              <a:t>2003: volatility in dollar exchange rate….RBI bought dollars-&gt; rupees; Rupee supply </a:t>
            </a:r>
            <a:r>
              <a:rPr lang="en-US" dirty="0" smtClean="0">
                <a:latin typeface="Franklin Gothic Demi Cond" panose="020B0706030402020204" pitchFamily="34" charset="0"/>
              </a:rPr>
              <a:t>▲</a:t>
            </a:r>
            <a:endParaRPr lang="en-US" dirty="0" smtClean="0"/>
          </a:p>
          <a:p>
            <a:r>
              <a:rPr lang="en-US" dirty="0" smtClean="0"/>
              <a:t>RBI sold G-Sec to banks to decrease rupee supply.</a:t>
            </a:r>
          </a:p>
          <a:p>
            <a:r>
              <a:rPr lang="en-US" dirty="0" smtClean="0"/>
              <a:t>Ultimately RBI left without sufficient G-sec for future liquidity management!</a:t>
            </a:r>
          </a:p>
          <a:p>
            <a:r>
              <a:rPr lang="en-US" dirty="0" smtClean="0"/>
              <a:t>2004: </a:t>
            </a:r>
            <a:r>
              <a:rPr lang="en-US" dirty="0" err="1" smtClean="0"/>
              <a:t>MoU</a:t>
            </a:r>
            <a:r>
              <a:rPr lang="en-US" dirty="0"/>
              <a:t> </a:t>
            </a:r>
            <a:r>
              <a:rPr lang="en-US" dirty="0" smtClean="0"/>
              <a:t>with Government </a:t>
            </a:r>
            <a:endParaRPr lang="en-US" dirty="0"/>
          </a:p>
        </p:txBody>
      </p:sp>
      <p:sp>
        <p:nvSpPr>
          <p:cNvPr id="2" name="Title 1"/>
          <p:cNvSpPr>
            <a:spLocks noGrp="1"/>
          </p:cNvSpPr>
          <p:nvPr>
            <p:ph type="title"/>
          </p:nvPr>
        </p:nvSpPr>
        <p:spPr/>
        <p:txBody>
          <a:bodyPr/>
          <a:lstStyle/>
          <a:p>
            <a:r>
              <a:rPr lang="en-US" dirty="0" smtClean="0"/>
              <a:t>This had actually happened….!!</a:t>
            </a:r>
            <a:endParaRPr lang="en-US" dirty="0"/>
          </a:p>
        </p:txBody>
      </p:sp>
      <p:sp>
        <p:nvSpPr>
          <p:cNvPr id="3" name="Text Placeholder 2"/>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4212126337"/>
      </p:ext>
    </p:extLst>
  </p:cSld>
  <p:clrMapOvr>
    <a:masterClrMapping/>
  </p:clrMapOvr>
  <p:timing>
    <p:tnLst>
      <p:par>
        <p:cTn id="1" dur="indefinite" restart="never" nodeType="tmRoot"/>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2"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0406" y="548514"/>
            <a:ext cx="2069762" cy="2087666"/>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90" y="906012"/>
            <a:ext cx="2585323" cy="2394826"/>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3491" y="4323780"/>
            <a:ext cx="1920240" cy="128016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10584" y="3951214"/>
            <a:ext cx="2096177" cy="2025292"/>
          </a:xfrm>
          <a:prstGeom prst="rect">
            <a:avLst/>
          </a:prstGeom>
        </p:spPr>
      </p:pic>
      <p:sp>
        <p:nvSpPr>
          <p:cNvPr id="12" name="Rectangle 11"/>
          <p:cNvSpPr/>
          <p:nvPr/>
        </p:nvSpPr>
        <p:spPr>
          <a:xfrm>
            <a:off x="5594006" y="2516778"/>
            <a:ext cx="3549994" cy="116954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lumMod val="85000"/>
                    <a:lumOff val="15000"/>
                  </a:schemeClr>
                </a:solidFill>
              </a:rPr>
              <a:t>Government doesn’t use this money to meet Expenditure, but pays “interest”</a:t>
            </a:r>
            <a:endParaRPr lang="en-US" sz="2400" dirty="0">
              <a:solidFill>
                <a:schemeClr val="tx1">
                  <a:lumMod val="85000"/>
                  <a:lumOff val="15000"/>
                </a:schemeClr>
              </a:solidFill>
            </a:endParaRPr>
          </a:p>
        </p:txBody>
      </p:sp>
      <p:pic>
        <p:nvPicPr>
          <p:cNvPr id="16" name="Picture 15"/>
          <p:cNvPicPr>
            <a:picLocks noChangeAspect="1"/>
          </p:cNvPicPr>
          <p:nvPr/>
        </p:nvPicPr>
        <p:blipFill>
          <a:blip r:embed="rId6"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2206196" y="2092670"/>
            <a:ext cx="1397295" cy="2017755"/>
          </a:xfrm>
          <a:prstGeom prst="rect">
            <a:avLst/>
          </a:prstGeom>
        </p:spPr>
      </p:pic>
      <p:sp>
        <p:nvSpPr>
          <p:cNvPr id="17" name="Rectangle 16"/>
          <p:cNvSpPr/>
          <p:nvPr/>
        </p:nvSpPr>
        <p:spPr>
          <a:xfrm>
            <a:off x="0" y="3686318"/>
            <a:ext cx="2743200" cy="711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Ceiling: Rs. 30k cr</a:t>
            </a:r>
            <a:endParaRPr lang="en-US" sz="2800" dirty="0"/>
          </a:p>
        </p:txBody>
      </p:sp>
      <p:sp>
        <p:nvSpPr>
          <p:cNvPr id="18" name="Rectangle 17"/>
          <p:cNvSpPr/>
          <p:nvPr/>
        </p:nvSpPr>
        <p:spPr>
          <a:xfrm>
            <a:off x="2743200" y="6177841"/>
            <a:ext cx="1140903" cy="63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trike="sngStrike" dirty="0" smtClean="0"/>
              <a:t>10 cr.</a:t>
            </a:r>
          </a:p>
          <a:p>
            <a:pPr algn="ctr"/>
            <a:r>
              <a:rPr lang="en-US" sz="2800" dirty="0" smtClean="0"/>
              <a:t>11 cr</a:t>
            </a:r>
            <a:endParaRPr lang="en-US" sz="2800" dirty="0"/>
          </a:p>
        </p:txBody>
      </p:sp>
      <p:sp>
        <p:nvSpPr>
          <p:cNvPr id="19" name="Rectangle 18"/>
          <p:cNvSpPr/>
          <p:nvPr/>
        </p:nvSpPr>
        <p:spPr>
          <a:xfrm>
            <a:off x="6365966" y="6128773"/>
            <a:ext cx="1440795" cy="637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trike="sngStrike" dirty="0" smtClean="0"/>
              <a:t>20 cr.</a:t>
            </a:r>
          </a:p>
          <a:p>
            <a:pPr algn="ctr"/>
            <a:r>
              <a:rPr lang="en-US" sz="2800" dirty="0" smtClean="0"/>
              <a:t>22 cr.</a:t>
            </a:r>
            <a:endParaRPr lang="en-US" sz="2800" dirty="0"/>
          </a:p>
        </p:txBody>
      </p:sp>
      <p:sp>
        <p:nvSpPr>
          <p:cNvPr id="2" name="Title 1"/>
          <p:cNvSpPr>
            <a:spLocks noGrp="1"/>
          </p:cNvSpPr>
          <p:nvPr>
            <p:ph type="title"/>
          </p:nvPr>
        </p:nvSpPr>
        <p:spPr/>
        <p:txBody>
          <a:bodyPr>
            <a:normAutofit/>
          </a:bodyPr>
          <a:lstStyle/>
          <a:p>
            <a:r>
              <a:rPr lang="en-US" dirty="0" smtClean="0"/>
              <a:t>Market stabilization scheme bonds: not for </a:t>
            </a:r>
            <a:r>
              <a:rPr lang="en-US" dirty="0" err="1" smtClean="0"/>
              <a:t>govt</a:t>
            </a:r>
            <a:r>
              <a:rPr lang="en-US" dirty="0" smtClean="0"/>
              <a:t> Expenditure </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77067" y="5697307"/>
            <a:ext cx="1066933" cy="1066933"/>
          </a:xfrm>
          <a:prstGeom prst="rect">
            <a:avLst/>
          </a:prstGeom>
        </p:spPr>
      </p:pic>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070956" y="5761424"/>
            <a:ext cx="1066933" cy="1066933"/>
          </a:xfrm>
          <a:prstGeom prst="rect">
            <a:avLst/>
          </a:prstGeom>
        </p:spPr>
      </p:pic>
      <p:sp>
        <p:nvSpPr>
          <p:cNvPr id="3" name="Rectangular Callout 2"/>
          <p:cNvSpPr/>
          <p:nvPr/>
        </p:nvSpPr>
        <p:spPr>
          <a:xfrm>
            <a:off x="2505808" y="795522"/>
            <a:ext cx="3760767" cy="1593649"/>
          </a:xfrm>
          <a:prstGeom prst="wedgeRectCallout">
            <a:avLst>
              <a:gd name="adj1" fmla="val -24863"/>
              <a:gd name="adj2" fmla="val 84058"/>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2400" dirty="0" err="1"/>
              <a:t>upto</a:t>
            </a:r>
            <a:r>
              <a:rPr lang="en-US" sz="2400" dirty="0"/>
              <a:t> 2 years maturity </a:t>
            </a:r>
            <a:r>
              <a:rPr lang="en-US" sz="2400" dirty="0" smtClean="0"/>
              <a:t>G-sec</a:t>
            </a:r>
            <a:r>
              <a:rPr lang="en-US" sz="2400" dirty="0"/>
              <a:t>; </a:t>
            </a:r>
            <a:endParaRPr lang="en-US" sz="2400" dirty="0" smtClean="0"/>
          </a:p>
          <a:p>
            <a:pPr marL="285750" indent="-285750">
              <a:buFont typeface="Arial" panose="020B0604020202020204" pitchFamily="34" charset="0"/>
              <a:buChar char="•"/>
            </a:pPr>
            <a:r>
              <a:rPr lang="en-US" sz="2400" dirty="0" err="1" smtClean="0"/>
              <a:t>upto</a:t>
            </a:r>
            <a:r>
              <a:rPr lang="en-US" sz="2400" dirty="0" smtClean="0"/>
              <a:t> </a:t>
            </a:r>
            <a:r>
              <a:rPr lang="en-US" sz="2400" dirty="0"/>
              <a:t>364 days T-bill; </a:t>
            </a:r>
            <a:endParaRPr lang="en-US" sz="2400" dirty="0" smtClean="0"/>
          </a:p>
          <a:p>
            <a:pPr marL="285750" indent="-285750">
              <a:buFont typeface="Arial" panose="020B0604020202020204" pitchFamily="34" charset="0"/>
              <a:buChar char="•"/>
            </a:pPr>
            <a:r>
              <a:rPr lang="en-US" sz="2400" dirty="0" err="1" smtClean="0"/>
              <a:t>upto</a:t>
            </a:r>
            <a:r>
              <a:rPr lang="en-US" sz="2400" dirty="0" smtClean="0"/>
              <a:t> </a:t>
            </a:r>
            <a:r>
              <a:rPr lang="en-US" sz="2400" dirty="0"/>
              <a:t>90 days maturity </a:t>
            </a:r>
            <a:r>
              <a:rPr lang="en-US" sz="2400" dirty="0" smtClean="0"/>
              <a:t>Cash </a:t>
            </a:r>
            <a:r>
              <a:rPr lang="en-US" sz="2400" dirty="0"/>
              <a:t>management </a:t>
            </a:r>
            <a:r>
              <a:rPr lang="en-US" sz="2400" dirty="0" smtClean="0"/>
              <a:t>bill (CMB)</a:t>
            </a:r>
            <a:endParaRPr lang="en-US" sz="2400" dirty="0"/>
          </a:p>
        </p:txBody>
      </p:sp>
    </p:spTree>
    <p:extLst>
      <p:ext uri="{BB962C8B-B14F-4D97-AF65-F5344CB8AC3E}">
        <p14:creationId xmlns:p14="http://schemas.microsoft.com/office/powerpoint/2010/main" val="2512947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4400" dirty="0" smtClean="0"/>
              <a:t>A t-shirt has Printed-price of Rs. </a:t>
            </a:r>
            <a:r>
              <a:rPr lang="en-US" sz="4400" dirty="0" smtClean="0">
                <a:solidFill>
                  <a:srgbClr val="92D050"/>
                </a:solidFill>
              </a:rPr>
              <a:t>110/- </a:t>
            </a:r>
            <a:r>
              <a:rPr lang="en-US" sz="4400" dirty="0" smtClean="0"/>
              <a:t>If I sell you </a:t>
            </a:r>
            <a:r>
              <a:rPr lang="en-US" sz="4400" dirty="0" smtClean="0">
                <a:solidFill>
                  <a:srgbClr val="92D050"/>
                </a:solidFill>
              </a:rPr>
              <a:t>with a discount of 10 Rupees</a:t>
            </a:r>
            <a:r>
              <a:rPr lang="en-US" sz="4400" dirty="0" smtClean="0"/>
              <a:t> and re-purchase it Printed Price after </a:t>
            </a:r>
            <a:r>
              <a:rPr lang="en-US" sz="4400" dirty="0" smtClean="0">
                <a:solidFill>
                  <a:srgbClr val="92D050"/>
                </a:solidFill>
              </a:rPr>
              <a:t>364 days</a:t>
            </a:r>
            <a:r>
              <a:rPr lang="en-US" sz="4400" dirty="0" smtClean="0"/>
              <a:t>, what is your </a:t>
            </a:r>
            <a:r>
              <a:rPr lang="en-US" sz="4400" dirty="0" smtClean="0">
                <a:solidFill>
                  <a:srgbClr val="92D050"/>
                </a:solidFill>
              </a:rPr>
              <a:t>profit percentage</a:t>
            </a:r>
            <a:r>
              <a:rPr lang="en-US" sz="4400" dirty="0" smtClean="0"/>
              <a:t>?</a:t>
            </a:r>
            <a:endParaRPr lang="en-US" sz="4400" dirty="0"/>
          </a:p>
        </p:txBody>
      </p:sp>
      <p:sp>
        <p:nvSpPr>
          <p:cNvPr id="3" name="Title 2"/>
          <p:cNvSpPr>
            <a:spLocks noGrp="1"/>
          </p:cNvSpPr>
          <p:nvPr>
            <p:ph type="title"/>
          </p:nvPr>
        </p:nvSpPr>
        <p:spPr/>
        <p:txBody>
          <a:bodyPr/>
          <a:lstStyle/>
          <a:p>
            <a:r>
              <a:rPr lang="en-US" dirty="0" smtClean="0"/>
              <a:t>Sell at discount and re-purchase at “FACE Value”.</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116623" y="4000500"/>
                <a:ext cx="6831623" cy="2681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1" i="1" smtClean="0">
                          <a:latin typeface="Cambria Math" panose="02040503050406030204" pitchFamily="18" charset="0"/>
                        </a:rPr>
                        <m:t>=</m:t>
                      </m:r>
                      <m:f>
                        <m:fPr>
                          <m:ctrlPr>
                            <a:rPr lang="en-US" sz="4400" b="1" i="1" smtClean="0">
                              <a:latin typeface="Cambria Math" panose="02040503050406030204" pitchFamily="18" charset="0"/>
                            </a:rPr>
                          </m:ctrlPr>
                        </m:fPr>
                        <m:num>
                          <m:r>
                            <a:rPr lang="en-US" sz="4400" b="1" i="1" smtClean="0">
                              <a:latin typeface="Cambria Math" panose="02040503050406030204" pitchFamily="18" charset="0"/>
                            </a:rPr>
                            <m:t>𝑷𝒓𝒐𝒇𝒊𝒕</m:t>
                          </m:r>
                          <m:r>
                            <a:rPr lang="en-US" sz="4400" b="1" i="1" smtClean="0">
                              <a:latin typeface="Cambria Math" panose="02040503050406030204" pitchFamily="18" charset="0"/>
                            </a:rPr>
                            <m:t> (</m:t>
                          </m:r>
                          <m:r>
                            <a:rPr lang="en-US" sz="4400" b="1" i="1" smtClean="0">
                              <a:latin typeface="Cambria Math" panose="02040503050406030204" pitchFamily="18" charset="0"/>
                            </a:rPr>
                            <m:t>𝟏𝟏𝟎</m:t>
                          </m:r>
                          <m:r>
                            <a:rPr lang="en-US" sz="4400" b="1" i="1" smtClean="0">
                              <a:latin typeface="Cambria Math" panose="02040503050406030204" pitchFamily="18" charset="0"/>
                            </a:rPr>
                            <m:t>−</m:t>
                          </m:r>
                          <m:r>
                            <a:rPr lang="en-US" sz="4400" b="1" i="1" smtClean="0">
                              <a:latin typeface="Cambria Math" panose="02040503050406030204" pitchFamily="18" charset="0"/>
                            </a:rPr>
                            <m:t>𝟏𝟎𝟎</m:t>
                          </m:r>
                          <m:r>
                            <a:rPr lang="en-US" sz="4400" b="1" i="1" smtClean="0">
                              <a:latin typeface="Cambria Math" panose="02040503050406030204" pitchFamily="18" charset="0"/>
                            </a:rPr>
                            <m:t>)</m:t>
                          </m:r>
                        </m:num>
                        <m:den>
                          <m:r>
                            <a:rPr lang="en-US" sz="4400" b="1" i="1" smtClean="0">
                              <a:latin typeface="Cambria Math" panose="02040503050406030204" pitchFamily="18" charset="0"/>
                            </a:rPr>
                            <m:t>𝑰𝒏𝒗𝒆𝒔𝒕𝒎𝒆𝒏𝒕</m:t>
                          </m:r>
                          <m:r>
                            <a:rPr lang="en-US" sz="4400" b="1" i="1" smtClean="0">
                              <a:latin typeface="Cambria Math" panose="02040503050406030204" pitchFamily="18" charset="0"/>
                            </a:rPr>
                            <m:t> (</m:t>
                          </m:r>
                          <m:r>
                            <a:rPr lang="en-US" sz="4400" b="1" i="1" smtClean="0">
                              <a:latin typeface="Cambria Math" panose="02040503050406030204" pitchFamily="18" charset="0"/>
                            </a:rPr>
                            <m:t>𝟏𝟎𝟎</m:t>
                          </m:r>
                          <m:r>
                            <a:rPr lang="en-US" sz="4400" b="1" i="1" smtClean="0">
                              <a:latin typeface="Cambria Math" panose="02040503050406030204" pitchFamily="18" charset="0"/>
                            </a:rPr>
                            <m:t>)</m:t>
                          </m:r>
                        </m:den>
                      </m:f>
                      <m:r>
                        <a:rPr lang="en-US" sz="4400" b="1" i="0" smtClean="0">
                          <a:latin typeface="Cambria Math" panose="02040503050406030204" pitchFamily="18" charset="0"/>
                        </a:rPr>
                        <m:t>=</m:t>
                      </m:r>
                      <m:f>
                        <m:fPr>
                          <m:ctrlPr>
                            <a:rPr lang="en-US" sz="4400" b="1" i="1" smtClean="0">
                              <a:latin typeface="Cambria Math" panose="02040503050406030204" pitchFamily="18" charset="0"/>
                            </a:rPr>
                          </m:ctrlPr>
                        </m:fPr>
                        <m:num>
                          <m:r>
                            <a:rPr lang="en-US" sz="4400" b="1" i="0" smtClean="0">
                              <a:latin typeface="Cambria Math" panose="02040503050406030204" pitchFamily="18" charset="0"/>
                            </a:rPr>
                            <m:t>𝟏𝟎</m:t>
                          </m:r>
                        </m:num>
                        <m:den>
                          <m:r>
                            <a:rPr lang="en-US" sz="4400" b="1" i="0" smtClean="0">
                              <a:latin typeface="Cambria Math" panose="02040503050406030204" pitchFamily="18" charset="0"/>
                            </a:rPr>
                            <m:t>𝟏𝟎𝟎</m:t>
                          </m:r>
                        </m:den>
                      </m:f>
                      <m:r>
                        <a:rPr lang="en-US" sz="4400" b="1" i="0" smtClean="0">
                          <a:latin typeface="Cambria Math" panose="02040503050406030204" pitchFamily="18" charset="0"/>
                        </a:rPr>
                        <m:t>=</m:t>
                      </m:r>
                      <m:r>
                        <a:rPr lang="en-US" sz="4400" b="1" i="0" smtClean="0">
                          <a:latin typeface="Cambria Math" panose="02040503050406030204" pitchFamily="18" charset="0"/>
                        </a:rPr>
                        <m:t>𝟏𝟎</m:t>
                      </m:r>
                      <m:r>
                        <a:rPr lang="en-US" sz="4400" b="1" i="0" smtClean="0">
                          <a:latin typeface="Cambria Math" panose="02040503050406030204" pitchFamily="18" charset="0"/>
                        </a:rPr>
                        <m:t>%</m:t>
                      </m:r>
                    </m:oMath>
                  </m:oMathPara>
                </a14:m>
                <a:endParaRPr lang="en-US" sz="4400" b="1"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1116623" y="4000500"/>
                <a:ext cx="6831623" cy="26818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775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buNone/>
            </a:pPr>
            <a:r>
              <a:rPr lang="en-US" sz="3600" dirty="0" smtClean="0"/>
              <a:t>A T-bill or cash management bill (CMB) with face value Rs. </a:t>
            </a:r>
            <a:r>
              <a:rPr lang="en-US" sz="3600" dirty="0" smtClean="0">
                <a:solidFill>
                  <a:srgbClr val="92D050"/>
                </a:solidFill>
              </a:rPr>
              <a:t>100/- </a:t>
            </a:r>
            <a:r>
              <a:rPr lang="en-US" sz="3600" dirty="0" smtClean="0"/>
              <a:t>is sold with a discount of </a:t>
            </a:r>
            <a:r>
              <a:rPr lang="en-US" sz="3600" dirty="0" smtClean="0">
                <a:solidFill>
                  <a:srgbClr val="92D050"/>
                </a:solidFill>
              </a:rPr>
              <a:t>7 Rupees</a:t>
            </a:r>
            <a:r>
              <a:rPr lang="en-US" sz="3600" dirty="0" smtClean="0"/>
              <a:t> and re-purchased at face value on maturity</a:t>
            </a:r>
            <a:r>
              <a:rPr lang="en-US" sz="3600" dirty="0" smtClean="0">
                <a:solidFill>
                  <a:srgbClr val="92D050"/>
                </a:solidFill>
              </a:rPr>
              <a:t>. Calculate interest rate</a:t>
            </a:r>
            <a:r>
              <a:rPr lang="en-US" sz="3600" dirty="0" smtClean="0"/>
              <a:t>?</a:t>
            </a:r>
            <a:endParaRPr lang="en-US" sz="3600" dirty="0"/>
          </a:p>
        </p:txBody>
      </p:sp>
      <p:sp>
        <p:nvSpPr>
          <p:cNvPr id="3" name="Title 2"/>
          <p:cNvSpPr>
            <a:spLocks noGrp="1"/>
          </p:cNvSpPr>
          <p:nvPr>
            <p:ph type="title"/>
          </p:nvPr>
        </p:nvSpPr>
        <p:spPr/>
        <p:txBody>
          <a:bodyPr/>
          <a:lstStyle/>
          <a:p>
            <a:r>
              <a:rPr lang="en-US" dirty="0" smtClean="0"/>
              <a:t>Sell at discount and re-purchase at “FACE Value”.</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63769" y="3545918"/>
                <a:ext cx="7842739" cy="26774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1" i="1" smtClean="0">
                          <a:latin typeface="Cambria Math" panose="02040503050406030204" pitchFamily="18" charset="0"/>
                        </a:rPr>
                        <m:t>=</m:t>
                      </m:r>
                      <m:f>
                        <m:fPr>
                          <m:ctrlPr>
                            <a:rPr lang="en-US" sz="4400" b="1" i="1" smtClean="0">
                              <a:latin typeface="Cambria Math" panose="02040503050406030204" pitchFamily="18" charset="0"/>
                            </a:rPr>
                          </m:ctrlPr>
                        </m:fPr>
                        <m:num>
                          <m:r>
                            <a:rPr lang="en-US" sz="4400" b="1" i="1" smtClean="0">
                              <a:latin typeface="Cambria Math" panose="02040503050406030204" pitchFamily="18" charset="0"/>
                            </a:rPr>
                            <m:t>𝒑𝒓𝒐𝒇𝒊𝒕</m:t>
                          </m:r>
                          <m:r>
                            <a:rPr lang="en-US" sz="4400" b="1" i="1" smtClean="0">
                              <a:latin typeface="Cambria Math" panose="02040503050406030204" pitchFamily="18" charset="0"/>
                            </a:rPr>
                            <m:t> </m:t>
                          </m:r>
                          <m:r>
                            <a:rPr lang="en-US" sz="4400" b="1" i="1" smtClean="0">
                              <a:latin typeface="Cambria Math" panose="02040503050406030204" pitchFamily="18" charset="0"/>
                            </a:rPr>
                            <m:t>𝒐𝒓</m:t>
                          </m:r>
                          <m:r>
                            <a:rPr lang="en-US" sz="4400" b="1" i="1" smtClean="0">
                              <a:latin typeface="Cambria Math" panose="02040503050406030204" pitchFamily="18" charset="0"/>
                            </a:rPr>
                            <m:t> </m:t>
                          </m:r>
                          <m:r>
                            <a:rPr lang="en-US" sz="4400" b="1" i="1" smtClean="0">
                              <a:latin typeface="Cambria Math" panose="02040503050406030204" pitchFamily="18" charset="0"/>
                            </a:rPr>
                            <m:t>𝑰𝒏𝒕𝒆𝒓𝒆𝒔𝒕</m:t>
                          </m:r>
                          <m:r>
                            <a:rPr lang="en-US" sz="4400" b="1" i="1" smtClean="0">
                              <a:latin typeface="Cambria Math" panose="02040503050406030204" pitchFamily="18" charset="0"/>
                            </a:rPr>
                            <m:t> (</m:t>
                          </m:r>
                          <m:r>
                            <a:rPr lang="en-US" sz="4400" b="1" i="1" smtClean="0">
                              <a:latin typeface="Cambria Math" panose="02040503050406030204" pitchFamily="18" charset="0"/>
                            </a:rPr>
                            <m:t>𝟏𝟎𝟎</m:t>
                          </m:r>
                          <m:r>
                            <a:rPr lang="en-US" sz="4400" b="1" i="1" smtClean="0">
                              <a:latin typeface="Cambria Math" panose="02040503050406030204" pitchFamily="18" charset="0"/>
                            </a:rPr>
                            <m:t>−</m:t>
                          </m:r>
                          <m:r>
                            <a:rPr lang="en-US" sz="4400" b="1" i="1" smtClean="0">
                              <a:latin typeface="Cambria Math" panose="02040503050406030204" pitchFamily="18" charset="0"/>
                            </a:rPr>
                            <m:t>𝟗𝟑</m:t>
                          </m:r>
                          <m:r>
                            <a:rPr lang="en-US" sz="4400" b="1" i="1" smtClean="0">
                              <a:latin typeface="Cambria Math" panose="02040503050406030204" pitchFamily="18" charset="0"/>
                            </a:rPr>
                            <m:t>)</m:t>
                          </m:r>
                        </m:num>
                        <m:den>
                          <m:r>
                            <a:rPr lang="en-US" sz="4400" b="1" i="1" smtClean="0">
                              <a:latin typeface="Cambria Math" panose="02040503050406030204" pitchFamily="18" charset="0"/>
                            </a:rPr>
                            <m:t>𝑰𝒏𝒗𝒆𝒔𝒕𝒎𝒆𝒏𝒕</m:t>
                          </m:r>
                          <m:r>
                            <a:rPr lang="en-US" sz="4400" b="1" i="1" smtClean="0">
                              <a:latin typeface="Cambria Math" panose="02040503050406030204" pitchFamily="18" charset="0"/>
                            </a:rPr>
                            <m:t> (</m:t>
                          </m:r>
                          <m:r>
                            <a:rPr lang="en-US" sz="4400" b="1" i="1" smtClean="0">
                              <a:latin typeface="Cambria Math" panose="02040503050406030204" pitchFamily="18" charset="0"/>
                            </a:rPr>
                            <m:t>𝟗𝟑</m:t>
                          </m:r>
                          <m:r>
                            <a:rPr lang="en-US" sz="4400" b="1" i="1" smtClean="0">
                              <a:latin typeface="Cambria Math" panose="02040503050406030204" pitchFamily="18" charset="0"/>
                            </a:rPr>
                            <m:t>)</m:t>
                          </m:r>
                        </m:den>
                      </m:f>
                      <m:r>
                        <a:rPr lang="en-US" sz="4400" b="1" i="0" smtClean="0">
                          <a:latin typeface="Cambria Math" panose="02040503050406030204" pitchFamily="18" charset="0"/>
                        </a:rPr>
                        <m:t>=</m:t>
                      </m:r>
                      <m:f>
                        <m:fPr>
                          <m:ctrlPr>
                            <a:rPr lang="en-US" sz="4400" b="1" i="1" smtClean="0">
                              <a:latin typeface="Cambria Math" panose="02040503050406030204" pitchFamily="18" charset="0"/>
                            </a:rPr>
                          </m:ctrlPr>
                        </m:fPr>
                        <m:num>
                          <m:r>
                            <a:rPr lang="en-US" sz="4400" b="1" i="0" smtClean="0">
                              <a:latin typeface="Cambria Math" panose="02040503050406030204" pitchFamily="18" charset="0"/>
                            </a:rPr>
                            <m:t>𝟕</m:t>
                          </m:r>
                        </m:num>
                        <m:den>
                          <m:r>
                            <a:rPr lang="en-US" sz="4400" b="1" i="0" smtClean="0">
                              <a:latin typeface="Cambria Math" panose="02040503050406030204" pitchFamily="18" charset="0"/>
                            </a:rPr>
                            <m:t>𝟗𝟑</m:t>
                          </m:r>
                        </m:den>
                      </m:f>
                      <m:r>
                        <a:rPr lang="en-US" sz="4400" b="1" i="0" smtClean="0">
                          <a:latin typeface="Cambria Math" panose="02040503050406030204" pitchFamily="18" charset="0"/>
                        </a:rPr>
                        <m:t>=</m:t>
                      </m:r>
                      <m:r>
                        <a:rPr lang="en-US" sz="4400" b="1" i="0" smtClean="0">
                          <a:latin typeface="Cambria Math" panose="02040503050406030204" pitchFamily="18" charset="0"/>
                        </a:rPr>
                        <m:t>𝟕</m:t>
                      </m:r>
                      <m:r>
                        <a:rPr lang="en-US" sz="4400" b="1" i="0" smtClean="0">
                          <a:latin typeface="Cambria Math" panose="02040503050406030204" pitchFamily="18" charset="0"/>
                        </a:rPr>
                        <m:t>.</m:t>
                      </m:r>
                      <m:r>
                        <a:rPr lang="en-US" sz="4400" b="1" i="0" smtClean="0">
                          <a:latin typeface="Cambria Math" panose="02040503050406030204" pitchFamily="18" charset="0"/>
                        </a:rPr>
                        <m:t>𝟓</m:t>
                      </m:r>
                      <m:r>
                        <a:rPr lang="en-US" sz="4400" b="1" i="0" smtClean="0">
                          <a:latin typeface="Cambria Math" panose="02040503050406030204" pitchFamily="18" charset="0"/>
                        </a:rPr>
                        <m:t>%</m:t>
                      </m:r>
                    </m:oMath>
                  </m:oMathPara>
                </a14:m>
                <a:endParaRPr lang="en-US" sz="4400" b="1"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63769" y="3545918"/>
                <a:ext cx="7842739" cy="2677464"/>
              </a:xfrm>
              <a:prstGeom prst="rect">
                <a:avLst/>
              </a:prstGeom>
              <a:blipFill>
                <a:blip r:embed="rId2"/>
                <a:stretch>
                  <a:fillRect r="-6682"/>
                </a:stretch>
              </a:blipFill>
            </p:spPr>
            <p:txBody>
              <a:bodyPr/>
              <a:lstStyle/>
              <a:p>
                <a:r>
                  <a:rPr lang="en-US">
                    <a:noFill/>
                  </a:rPr>
                  <a:t> </a:t>
                </a:r>
              </a:p>
            </p:txBody>
          </p:sp>
        </mc:Fallback>
      </mc:AlternateContent>
    </p:spTree>
    <p:extLst>
      <p:ext uri="{BB962C8B-B14F-4D97-AF65-F5344CB8AC3E}">
        <p14:creationId xmlns:p14="http://schemas.microsoft.com/office/powerpoint/2010/main" val="32718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18675" y="0"/>
            <a:ext cx="3025325" cy="2869035"/>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90" y="906012"/>
            <a:ext cx="2585323" cy="2394826"/>
          </a:xfrm>
          <a:prstGeom prst="rect">
            <a:avLst/>
          </a:prstGeom>
        </p:spPr>
      </p:pic>
      <p:sp>
        <p:nvSpPr>
          <p:cNvPr id="12" name="Rectangle 11"/>
          <p:cNvSpPr/>
          <p:nvPr/>
        </p:nvSpPr>
        <p:spPr>
          <a:xfrm>
            <a:off x="5594006" y="2516778"/>
            <a:ext cx="3549994" cy="116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Government doesn’t use this money to meet Expenditure, but pays “interest”</a:t>
            </a:r>
            <a:endParaRPr lang="en-US" sz="2400" dirty="0"/>
          </a:p>
        </p:txBody>
      </p:sp>
      <p:pic>
        <p:nvPicPr>
          <p:cNvPr id="16" name="Picture 15"/>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2298001" y="1668563"/>
            <a:ext cx="1397295" cy="2017755"/>
          </a:xfrm>
          <a:prstGeom prst="rect">
            <a:avLst/>
          </a:prstGeom>
        </p:spPr>
      </p:pic>
      <p:sp>
        <p:nvSpPr>
          <p:cNvPr id="17" name="Rectangle 16"/>
          <p:cNvSpPr/>
          <p:nvPr/>
        </p:nvSpPr>
        <p:spPr>
          <a:xfrm>
            <a:off x="0" y="3213463"/>
            <a:ext cx="2743200" cy="2083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Face value: 100</a:t>
            </a:r>
          </a:p>
          <a:p>
            <a:pPr algn="ctr"/>
            <a:r>
              <a:rPr lang="en-US" sz="2800" dirty="0" smtClean="0"/>
              <a:t>Sold @ Rs.93</a:t>
            </a:r>
          </a:p>
          <a:p>
            <a:pPr algn="ctr"/>
            <a:r>
              <a:rPr lang="en-US" sz="2800" dirty="0" smtClean="0"/>
              <a:t>….</a:t>
            </a:r>
            <a:endParaRPr lang="en-US" sz="2800" dirty="0"/>
          </a:p>
          <a:p>
            <a:pPr algn="ctr"/>
            <a:r>
              <a:rPr lang="en-US" sz="2800" dirty="0" smtClean="0"/>
              <a:t>Ceiling: 30k cr.</a:t>
            </a:r>
            <a:endParaRPr lang="en-US" sz="2800" dirty="0"/>
          </a:p>
        </p:txBody>
      </p:sp>
      <p:sp>
        <p:nvSpPr>
          <p:cNvPr id="19" name="Rectangle 18"/>
          <p:cNvSpPr/>
          <p:nvPr/>
        </p:nvSpPr>
        <p:spPr>
          <a:xfrm>
            <a:off x="6365966" y="5852161"/>
            <a:ext cx="1440795" cy="91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trike="sngStrike" dirty="0" smtClean="0"/>
              <a:t>22 cr.</a:t>
            </a:r>
          </a:p>
          <a:p>
            <a:pPr algn="ctr"/>
            <a:r>
              <a:rPr lang="en-US" sz="2800" dirty="0" smtClean="0"/>
              <a:t>20 cr</a:t>
            </a:r>
            <a:endParaRPr lang="en-US" sz="2800" dirty="0"/>
          </a:p>
        </p:txBody>
      </p:sp>
      <p:sp>
        <p:nvSpPr>
          <p:cNvPr id="2" name="Title 1"/>
          <p:cNvSpPr>
            <a:spLocks noGrp="1"/>
          </p:cNvSpPr>
          <p:nvPr>
            <p:ph type="title"/>
          </p:nvPr>
        </p:nvSpPr>
        <p:spPr/>
        <p:txBody>
          <a:bodyPr>
            <a:normAutofit fontScale="90000"/>
          </a:bodyPr>
          <a:lstStyle/>
          <a:p>
            <a:r>
              <a:rPr lang="en-US" smtClean="0"/>
              <a:t>MSS- T-bill, cash </a:t>
            </a:r>
            <a:r>
              <a:rPr lang="en-US" dirty="0" smtClean="0"/>
              <a:t>management bill: sold @discount &amp; </a:t>
            </a:r>
            <a:br>
              <a:rPr lang="en-US" dirty="0" smtClean="0"/>
            </a:br>
            <a:r>
              <a:rPr lang="en-US" dirty="0" smtClean="0"/>
              <a:t>repurchased at face value on maturity </a:t>
            </a:r>
            <a:endParaRPr lang="en-US" dirty="0"/>
          </a:p>
        </p:txBody>
      </p:sp>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067" y="5697307"/>
            <a:ext cx="1066933" cy="106693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066" y="4963860"/>
            <a:ext cx="1066933" cy="1066933"/>
          </a:xfrm>
          <a:prstGeom prst="rect">
            <a:avLst/>
          </a:prstGeom>
        </p:spPr>
      </p:pic>
      <p:pic>
        <p:nvPicPr>
          <p:cNvPr id="14" name="Picture 13"/>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5361260" y="5297082"/>
            <a:ext cx="698648" cy="1008878"/>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5621" y="3424766"/>
            <a:ext cx="1066933" cy="1066933"/>
          </a:xfrm>
          <a:prstGeom prst="rect">
            <a:avLst/>
          </a:prstGeom>
        </p:spPr>
      </p:pic>
      <p:sp>
        <p:nvSpPr>
          <p:cNvPr id="3" name="Rectangle 2"/>
          <p:cNvSpPr/>
          <p:nvPr/>
        </p:nvSpPr>
        <p:spPr>
          <a:xfrm>
            <a:off x="1993064" y="6180992"/>
            <a:ext cx="4513438" cy="5832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SBI’s Profit: 7 / 93  =~7.5% </a:t>
            </a:r>
            <a:endParaRPr lang="en-US" sz="3200" dirty="0"/>
          </a:p>
        </p:txBody>
      </p:sp>
      <p:sp>
        <p:nvSpPr>
          <p:cNvPr id="4" name="Right Arrow 3"/>
          <p:cNvSpPr/>
          <p:nvPr/>
        </p:nvSpPr>
        <p:spPr>
          <a:xfrm>
            <a:off x="148046" y="4448869"/>
            <a:ext cx="4101737" cy="108107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Dem: ceiling raised to 6 lakh Cr.</a:t>
            </a:r>
            <a:endParaRPr lang="en-US" sz="2400" dirty="0"/>
          </a:p>
        </p:txBody>
      </p:sp>
      <p:pic>
        <p:nvPicPr>
          <p:cNvPr id="7" name="Picture 6"/>
          <p:cNvPicPr>
            <a:picLocks noChangeAspect="1"/>
          </p:cNvPicPr>
          <p:nvPr/>
        </p:nvPicPr>
        <p:blipFill>
          <a:blip r:embed="rId6"/>
          <a:stretch>
            <a:fillRect/>
          </a:stretch>
        </p:blipFill>
        <p:spPr>
          <a:xfrm>
            <a:off x="3957530" y="650997"/>
            <a:ext cx="5139443" cy="3854583"/>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10584" y="3951214"/>
            <a:ext cx="2096177" cy="2025292"/>
          </a:xfrm>
          <a:prstGeom prst="rect">
            <a:avLst/>
          </a:prstGeom>
        </p:spPr>
      </p:pic>
    </p:spTree>
    <p:extLst>
      <p:ext uri="{BB962C8B-B14F-4D97-AF65-F5344CB8AC3E}">
        <p14:creationId xmlns:p14="http://schemas.microsoft.com/office/powerpoint/2010/main" val="381048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xit" presetSubtype="0" fill="hold" nodeType="clickEffect">
                                  <p:stCondLst>
                                    <p:cond delay="0"/>
                                  </p:stCondLst>
                                  <p:childTnLst>
                                    <p:anim calcmode="lin" valueType="num">
                                      <p:cBhvr>
                                        <p:cTn id="24" dur="1000"/>
                                        <p:tgtEl>
                                          <p:spTgt spid="16"/>
                                        </p:tgtEl>
                                        <p:attrNameLst>
                                          <p:attrName>ppt_w</p:attrName>
                                        </p:attrNameLst>
                                      </p:cBhvr>
                                      <p:tavLst>
                                        <p:tav tm="0">
                                          <p:val>
                                            <p:strVal val="ppt_w"/>
                                          </p:val>
                                        </p:tav>
                                        <p:tav tm="100000">
                                          <p:val>
                                            <p:fltVal val="0"/>
                                          </p:val>
                                        </p:tav>
                                      </p:tavLst>
                                    </p:anim>
                                    <p:anim calcmode="lin" valueType="num">
                                      <p:cBhvr>
                                        <p:cTn id="25" dur="1000"/>
                                        <p:tgtEl>
                                          <p:spTgt spid="16"/>
                                        </p:tgtEl>
                                        <p:attrNameLst>
                                          <p:attrName>ppt_h</p:attrName>
                                        </p:attrNameLst>
                                      </p:cBhvr>
                                      <p:tavLst>
                                        <p:tav tm="0">
                                          <p:val>
                                            <p:strVal val="ppt_h"/>
                                          </p:val>
                                        </p:tav>
                                        <p:tav tm="100000">
                                          <p:val>
                                            <p:fltVal val="0"/>
                                          </p:val>
                                        </p:tav>
                                      </p:tavLst>
                                    </p:anim>
                                    <p:anim calcmode="lin" valueType="num">
                                      <p:cBhvr>
                                        <p:cTn id="26" dur="1000"/>
                                        <p:tgtEl>
                                          <p:spTgt spid="16"/>
                                        </p:tgtEl>
                                        <p:attrNameLst>
                                          <p:attrName>style.rotation</p:attrName>
                                        </p:attrNameLst>
                                      </p:cBhvr>
                                      <p:tavLst>
                                        <p:tav tm="0">
                                          <p:val>
                                            <p:fltVal val="0"/>
                                          </p:val>
                                        </p:tav>
                                        <p:tav tm="100000">
                                          <p:val>
                                            <p:fltVal val="90"/>
                                          </p:val>
                                        </p:tav>
                                      </p:tavLst>
                                    </p:anim>
                                    <p:animEffect transition="out" filter="fade">
                                      <p:cBhvr>
                                        <p:cTn id="27" dur="1000"/>
                                        <p:tgtEl>
                                          <p:spTgt spid="16"/>
                                        </p:tgtEl>
                                      </p:cBhvr>
                                    </p:animEffect>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1" presetClass="exit" presetSubtype="0" fill="hold" nodeType="clickEffect">
                                  <p:stCondLst>
                                    <p:cond delay="0"/>
                                  </p:stCondLst>
                                  <p:childTnLst>
                                    <p:anim calcmode="lin" valueType="num">
                                      <p:cBhvr>
                                        <p:cTn id="32" dur="1000"/>
                                        <p:tgtEl>
                                          <p:spTgt spid="22"/>
                                        </p:tgtEl>
                                        <p:attrNameLst>
                                          <p:attrName>ppt_w</p:attrName>
                                        </p:attrNameLst>
                                      </p:cBhvr>
                                      <p:tavLst>
                                        <p:tav tm="0">
                                          <p:val>
                                            <p:strVal val="ppt_w"/>
                                          </p:val>
                                        </p:tav>
                                        <p:tav tm="100000">
                                          <p:val>
                                            <p:fltVal val="0"/>
                                          </p:val>
                                        </p:tav>
                                      </p:tavLst>
                                    </p:anim>
                                    <p:anim calcmode="lin" valueType="num">
                                      <p:cBhvr>
                                        <p:cTn id="33" dur="1000"/>
                                        <p:tgtEl>
                                          <p:spTgt spid="22"/>
                                        </p:tgtEl>
                                        <p:attrNameLst>
                                          <p:attrName>ppt_h</p:attrName>
                                        </p:attrNameLst>
                                      </p:cBhvr>
                                      <p:tavLst>
                                        <p:tav tm="0">
                                          <p:val>
                                            <p:strVal val="ppt_h"/>
                                          </p:val>
                                        </p:tav>
                                        <p:tav tm="100000">
                                          <p:val>
                                            <p:fltVal val="0"/>
                                          </p:val>
                                        </p:tav>
                                      </p:tavLst>
                                    </p:anim>
                                    <p:anim calcmode="lin" valueType="num">
                                      <p:cBhvr>
                                        <p:cTn id="34" dur="1000"/>
                                        <p:tgtEl>
                                          <p:spTgt spid="22"/>
                                        </p:tgtEl>
                                        <p:attrNameLst>
                                          <p:attrName>style.rotation</p:attrName>
                                        </p:attrNameLst>
                                      </p:cBhvr>
                                      <p:tavLst>
                                        <p:tav tm="0">
                                          <p:val>
                                            <p:fltVal val="0"/>
                                          </p:val>
                                        </p:tav>
                                        <p:tav tm="100000">
                                          <p:val>
                                            <p:fltVal val="90"/>
                                          </p:val>
                                        </p:tav>
                                      </p:tavLst>
                                    </p:anim>
                                    <p:animEffect transition="out" filter="fade">
                                      <p:cBhvr>
                                        <p:cTn id="35" dur="1000"/>
                                        <p:tgtEl>
                                          <p:spTgt spid="22"/>
                                        </p:tgtEl>
                                      </p:cBhvr>
                                    </p:animEffect>
                                    <p:set>
                                      <p:cBhvr>
                                        <p:cTn id="36" dur="1" fill="hold">
                                          <p:stCondLst>
                                            <p:cond delay="999"/>
                                          </p:stCondLst>
                                        </p:cTn>
                                        <p:tgtEl>
                                          <p:spTgt spid="2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1000" fill="hold"/>
                                        <p:tgtEl>
                                          <p:spTgt spid="15"/>
                                        </p:tgtEl>
                                        <p:attrNameLst>
                                          <p:attrName>ppt_w</p:attrName>
                                        </p:attrNameLst>
                                      </p:cBhvr>
                                      <p:tavLst>
                                        <p:tav tm="0">
                                          <p:val>
                                            <p:fltVal val="0"/>
                                          </p:val>
                                        </p:tav>
                                        <p:tav tm="100000">
                                          <p:val>
                                            <p:strVal val="#ppt_w"/>
                                          </p:val>
                                        </p:tav>
                                      </p:tavLst>
                                    </p:anim>
                                    <p:anim calcmode="lin" valueType="num">
                                      <p:cBhvr>
                                        <p:cTn id="42" dur="1000" fill="hold"/>
                                        <p:tgtEl>
                                          <p:spTgt spid="15"/>
                                        </p:tgtEl>
                                        <p:attrNameLst>
                                          <p:attrName>ppt_h</p:attrName>
                                        </p:attrNameLst>
                                      </p:cBhvr>
                                      <p:tavLst>
                                        <p:tav tm="0">
                                          <p:val>
                                            <p:fltVal val="0"/>
                                          </p:val>
                                        </p:tav>
                                        <p:tav tm="100000">
                                          <p:val>
                                            <p:strVal val="#ppt_h"/>
                                          </p:val>
                                        </p:tav>
                                      </p:tavLst>
                                    </p:anim>
                                    <p:anim calcmode="lin" valueType="num">
                                      <p:cBhvr>
                                        <p:cTn id="43" dur="1000" fill="hold"/>
                                        <p:tgtEl>
                                          <p:spTgt spid="15"/>
                                        </p:tgtEl>
                                        <p:attrNameLst>
                                          <p:attrName>style.rotation</p:attrName>
                                        </p:attrNameLst>
                                      </p:cBhvr>
                                      <p:tavLst>
                                        <p:tav tm="0">
                                          <p:val>
                                            <p:fltVal val="90"/>
                                          </p:val>
                                        </p:tav>
                                        <p:tav tm="100000">
                                          <p:val>
                                            <p:fltVal val="0"/>
                                          </p:val>
                                        </p:tav>
                                      </p:tavLst>
                                    </p:anim>
                                    <p:animEffect transition="in" filter="fade">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ppt_x"/>
                                          </p:val>
                                        </p:tav>
                                        <p:tav tm="100000">
                                          <p:val>
                                            <p:strVal val="#ppt_x"/>
                                          </p:val>
                                        </p:tav>
                                      </p:tavLst>
                                    </p:anim>
                                    <p:anim calcmode="lin" valueType="num">
                                      <p:cBhvr additive="base">
                                        <p:cTn id="5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636683584"/>
              </p:ext>
            </p:extLst>
          </p:nvPr>
        </p:nvGraphicFramePr>
        <p:xfrm>
          <a:off x="237878" y="1635853"/>
          <a:ext cx="8990012"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p:cNvSpPr>
            <a:spLocks noGrp="1"/>
          </p:cNvSpPr>
          <p:nvPr>
            <p:ph type="title"/>
          </p:nvPr>
        </p:nvSpPr>
        <p:spPr/>
        <p:txBody>
          <a:bodyPr/>
          <a:lstStyle/>
          <a:p>
            <a:r>
              <a:rPr lang="en-US" dirty="0" smtClean="0"/>
              <a:t>Net demand and time liability (NDTL) on FRIDAY..</a:t>
            </a:r>
            <a:endParaRPr lang="en-US" dirty="0"/>
          </a:p>
        </p:txBody>
      </p:sp>
      <p:sp>
        <p:nvSpPr>
          <p:cNvPr id="2" name="Down Arrow Callout 1"/>
          <p:cNvSpPr/>
          <p:nvPr/>
        </p:nvSpPr>
        <p:spPr>
          <a:xfrm>
            <a:off x="7206143" y="4991450"/>
            <a:ext cx="1744910" cy="99829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NDTL</a:t>
            </a:r>
            <a:endParaRPr lang="en-US" sz="4000" dirty="0"/>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6158" y="887802"/>
            <a:ext cx="1227589" cy="1227589"/>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32" y="3135384"/>
            <a:ext cx="995189" cy="995189"/>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4414349"/>
            <a:ext cx="945327" cy="945327"/>
          </a:xfrm>
          <a:prstGeom prst="rect">
            <a:avLst/>
          </a:prstGeom>
        </p:spPr>
      </p:pic>
      <p:sp>
        <p:nvSpPr>
          <p:cNvPr id="8" name="Rectangle 7"/>
          <p:cNvSpPr/>
          <p:nvPr/>
        </p:nvSpPr>
        <p:spPr>
          <a:xfrm>
            <a:off x="4924338" y="887802"/>
            <a:ext cx="4219662" cy="5970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3442798" y="671119"/>
            <a:ext cx="1796715" cy="1540517"/>
          </a:xfrm>
          <a:prstGeom prst="rect">
            <a:avLst/>
          </a:prstGeom>
        </p:spPr>
      </p:pic>
    </p:spTree>
    <p:extLst>
      <p:ext uri="{BB962C8B-B14F-4D97-AF65-F5344CB8AC3E}">
        <p14:creationId xmlns:p14="http://schemas.microsoft.com/office/powerpoint/2010/main" val="296353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fontAlgn="ctr"/>
            <a:r>
              <a:rPr lang="en-US" dirty="0" smtClean="0"/>
              <a:t>Started </a:t>
            </a:r>
            <a:r>
              <a:rPr lang="en-US" dirty="0"/>
              <a:t>in </a:t>
            </a:r>
            <a:r>
              <a:rPr lang="en-US" dirty="0" smtClean="0"/>
              <a:t>2009, Generic </a:t>
            </a:r>
            <a:r>
              <a:rPr lang="en-US" dirty="0"/>
              <a:t>character of treasury bills (T-Bills)</a:t>
            </a:r>
          </a:p>
          <a:p>
            <a:pPr fontAlgn="ctr"/>
            <a:r>
              <a:rPr lang="en-US" dirty="0"/>
              <a:t>Sold at discount through bidding on e-</a:t>
            </a:r>
            <a:r>
              <a:rPr lang="en-US" dirty="0" err="1"/>
              <a:t>kuber</a:t>
            </a:r>
            <a:r>
              <a:rPr lang="en-US" dirty="0"/>
              <a:t>. T+1 settlement; Eligible as SLR.</a:t>
            </a:r>
          </a:p>
          <a:p>
            <a:pPr fontAlgn="ctr"/>
            <a:r>
              <a:rPr lang="en-US" dirty="0" smtClean="0"/>
              <a:t>Maturity </a:t>
            </a:r>
            <a:r>
              <a:rPr lang="en-US" dirty="0" err="1"/>
              <a:t>upto</a:t>
            </a:r>
            <a:r>
              <a:rPr lang="en-US" dirty="0"/>
              <a:t> 90 days (&lt;91 days)</a:t>
            </a:r>
          </a:p>
          <a:p>
            <a:pPr fontAlgn="ctr"/>
            <a:r>
              <a:rPr lang="en-US" u="sng" dirty="0" smtClean="0">
                <a:solidFill>
                  <a:schemeClr val="accent6">
                    <a:lumMod val="75000"/>
                  </a:schemeClr>
                </a:solidFill>
              </a:rPr>
              <a:t>Demonetization; </a:t>
            </a:r>
          </a:p>
          <a:p>
            <a:pPr lvl="1" fontAlgn="ctr"/>
            <a:r>
              <a:rPr lang="en-US" dirty="0" smtClean="0"/>
              <a:t>MSS ceiling increased </a:t>
            </a:r>
            <a:r>
              <a:rPr lang="en-US" dirty="0"/>
              <a:t>to 6L cr</a:t>
            </a:r>
          </a:p>
          <a:p>
            <a:pPr lvl="1" fontAlgn="ctr"/>
            <a:r>
              <a:rPr lang="en-US" dirty="0" smtClean="0"/>
              <a:t>28 </a:t>
            </a:r>
            <a:r>
              <a:rPr lang="en-US" dirty="0"/>
              <a:t>Days </a:t>
            </a:r>
            <a:r>
              <a:rPr lang="en-US" dirty="0" smtClean="0"/>
              <a:t>CMB: </a:t>
            </a:r>
            <a:r>
              <a:rPr lang="en-US" dirty="0"/>
              <a:t>20k cr, </a:t>
            </a:r>
            <a:endParaRPr lang="en-US" dirty="0" smtClean="0"/>
          </a:p>
          <a:p>
            <a:pPr lvl="1" fontAlgn="ctr"/>
            <a:r>
              <a:rPr lang="en-US" dirty="0" smtClean="0"/>
              <a:t>35 </a:t>
            </a:r>
            <a:r>
              <a:rPr lang="en-US" dirty="0"/>
              <a:t>days </a:t>
            </a:r>
            <a:r>
              <a:rPr lang="en-US" dirty="0" smtClean="0"/>
              <a:t>CMB: </a:t>
            </a:r>
            <a:r>
              <a:rPr lang="en-US" dirty="0"/>
              <a:t>60k cr</a:t>
            </a:r>
            <a:r>
              <a:rPr lang="en-US" dirty="0" smtClean="0"/>
              <a:t>.;.</a:t>
            </a:r>
          </a:p>
          <a:p>
            <a:pPr fontAlgn="ctr"/>
            <a:r>
              <a:rPr lang="en-US" dirty="0" smtClean="0"/>
              <a:t>When 100% incremental CRR removed. (10/</a:t>
            </a:r>
            <a:r>
              <a:rPr lang="en-US" dirty="0" err="1" smtClean="0"/>
              <a:t>dec</a:t>
            </a:r>
            <a:r>
              <a:rPr lang="en-US" dirty="0" smtClean="0"/>
              <a:t>/16), excess liquidity absorbed via MSS-CMB</a:t>
            </a:r>
          </a:p>
          <a:p>
            <a:endParaRPr lang="en-US" dirty="0"/>
          </a:p>
        </p:txBody>
      </p:sp>
      <p:sp>
        <p:nvSpPr>
          <p:cNvPr id="3" name="Title 2"/>
          <p:cNvSpPr>
            <a:spLocks noGrp="1"/>
          </p:cNvSpPr>
          <p:nvPr>
            <p:ph type="title"/>
          </p:nvPr>
        </p:nvSpPr>
        <p:spPr/>
        <p:txBody>
          <a:bodyPr/>
          <a:lstStyle/>
          <a:p>
            <a:r>
              <a:rPr lang="en-US" dirty="0"/>
              <a:t>Cash management Bills (CMB):</a:t>
            </a:r>
          </a:p>
        </p:txBody>
      </p:sp>
      <p:sp>
        <p:nvSpPr>
          <p:cNvPr id="4" name="Text Placeholder 3"/>
          <p:cNvSpPr>
            <a:spLocks noGrp="1"/>
          </p:cNvSpPr>
          <p:nvPr>
            <p:ph type="body" sz="quarter" idx="13"/>
          </p:nvPr>
        </p:nvSpPr>
        <p:spPr/>
        <p:txBody>
          <a:bodyPr/>
          <a:lstStyle/>
          <a:p>
            <a:r>
              <a:rPr lang="en-US" dirty="0" smtClean="0"/>
              <a:t>Otherwise</a:t>
            </a:r>
            <a:endParaRPr lang="en-US" dirty="0"/>
          </a:p>
        </p:txBody>
      </p:sp>
    </p:spTree>
    <p:extLst>
      <p:ext uri="{BB962C8B-B14F-4D97-AF65-F5344CB8AC3E}">
        <p14:creationId xmlns:p14="http://schemas.microsoft.com/office/powerpoint/2010/main" val="31153162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OMO vs MSS: What’s the Difference?</a:t>
            </a:r>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2048967532"/>
              </p:ext>
            </p:extLst>
          </p:nvPr>
        </p:nvGraphicFramePr>
        <p:xfrm>
          <a:off x="-422275" y="1328738"/>
          <a:ext cx="9566275" cy="5319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241101" y="720969"/>
            <a:ext cx="1397295" cy="2017755"/>
          </a:xfrm>
          <a:prstGeom prst="rect">
            <a:avLst/>
          </a:prstGeom>
        </p:spPr>
      </p:pic>
      <p:pic>
        <p:nvPicPr>
          <p:cNvPr id="7" name="Picture 6"/>
          <p:cNvPicPr>
            <a:picLocks noChangeAspect="1"/>
          </p:cNvPicPr>
          <p:nvPr/>
        </p:nvPicPr>
        <p:blipFill>
          <a:blip r:embed="rId8"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7072224" y="738920"/>
            <a:ext cx="1397295" cy="2017755"/>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86669" y="1172764"/>
            <a:ext cx="2585323" cy="2394826"/>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4449" y="4560051"/>
            <a:ext cx="2069762" cy="2087666"/>
          </a:xfrm>
          <a:prstGeom prst="rect">
            <a:avLst/>
          </a:prstGeom>
        </p:spPr>
      </p:pic>
      <p:sp>
        <p:nvSpPr>
          <p:cNvPr id="2" name="Rectangular Callout 1"/>
          <p:cNvSpPr/>
          <p:nvPr/>
        </p:nvSpPr>
        <p:spPr>
          <a:xfrm>
            <a:off x="4337108" y="5603884"/>
            <a:ext cx="4496499" cy="1043833"/>
          </a:xfrm>
          <a:prstGeom prst="wedgeRectCallout">
            <a:avLst>
              <a:gd name="adj1" fmla="val 9447"/>
              <a:gd name="adj2" fmla="val -805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RBI’s profit (from other “ASSETS” like Repo loans, US T-bonds)-&gt; profit -&gt; dividend to Govt. so Government is not ‘making losses’ per se.</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564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7FA779F-11D2-4191-BCBF-58BF6B0CB817}"/>
                                            </p:graphicEl>
                                          </p:spTgt>
                                        </p:tgtEl>
                                        <p:attrNameLst>
                                          <p:attrName>style.visibility</p:attrName>
                                        </p:attrNameLst>
                                      </p:cBhvr>
                                      <p:to>
                                        <p:strVal val="visible"/>
                                      </p:to>
                                    </p:set>
                                    <p:animEffect transition="in" filter="fade">
                                      <p:cBhvr>
                                        <p:cTn id="7" dur="500"/>
                                        <p:tgtEl>
                                          <p:spTgt spid="6">
                                            <p:graphicEl>
                                              <a:dgm id="{47FA779F-11D2-4191-BCBF-58BF6B0CB81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225E217A-8238-4BB1-AA70-2A4B47C04543}"/>
                                            </p:graphicEl>
                                          </p:spTgt>
                                        </p:tgtEl>
                                        <p:attrNameLst>
                                          <p:attrName>style.visibility</p:attrName>
                                        </p:attrNameLst>
                                      </p:cBhvr>
                                      <p:to>
                                        <p:strVal val="visible"/>
                                      </p:to>
                                    </p:set>
                                    <p:animEffect transition="in" filter="fade">
                                      <p:cBhvr>
                                        <p:cTn id="12" dur="500"/>
                                        <p:tgtEl>
                                          <p:spTgt spid="6">
                                            <p:graphicEl>
                                              <a:dgm id="{225E217A-8238-4BB1-AA70-2A4B47C0454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7C8AD0F7-2204-43DB-895E-9FA6720222C3}"/>
                                            </p:graphicEl>
                                          </p:spTgt>
                                        </p:tgtEl>
                                        <p:attrNameLst>
                                          <p:attrName>style.visibility</p:attrName>
                                        </p:attrNameLst>
                                      </p:cBhvr>
                                      <p:to>
                                        <p:strVal val="visible"/>
                                      </p:to>
                                    </p:set>
                                    <p:animEffect transition="in" filter="fade">
                                      <p:cBhvr>
                                        <p:cTn id="17" dur="500"/>
                                        <p:tgtEl>
                                          <p:spTgt spid="6">
                                            <p:graphicEl>
                                              <a:dgm id="{7C8AD0F7-2204-43DB-895E-9FA6720222C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AF90871E-EFFB-4992-B0F1-7C9930B07F6A}"/>
                                            </p:graphicEl>
                                          </p:spTgt>
                                        </p:tgtEl>
                                        <p:attrNameLst>
                                          <p:attrName>style.visibility</p:attrName>
                                        </p:attrNameLst>
                                      </p:cBhvr>
                                      <p:to>
                                        <p:strVal val="visible"/>
                                      </p:to>
                                    </p:set>
                                    <p:animEffect transition="in" filter="fade">
                                      <p:cBhvr>
                                        <p:cTn id="22" dur="500"/>
                                        <p:tgtEl>
                                          <p:spTgt spid="6">
                                            <p:graphicEl>
                                              <a:dgm id="{AF90871E-EFFB-4992-B0F1-7C9930B07F6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D5994CFF-4E7D-4A51-AD07-4C1C60E4F388}"/>
                                            </p:graphicEl>
                                          </p:spTgt>
                                        </p:tgtEl>
                                        <p:attrNameLst>
                                          <p:attrName>style.visibility</p:attrName>
                                        </p:attrNameLst>
                                      </p:cBhvr>
                                      <p:to>
                                        <p:strVal val="visible"/>
                                      </p:to>
                                    </p:set>
                                    <p:animEffect transition="in" filter="fade">
                                      <p:cBhvr>
                                        <p:cTn id="27" dur="500"/>
                                        <p:tgtEl>
                                          <p:spTgt spid="6">
                                            <p:graphicEl>
                                              <a:dgm id="{D5994CFF-4E7D-4A51-AD07-4C1C60E4F38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5B8BE08C-51F0-4F5C-A582-A64D7F669F09}"/>
                                            </p:graphicEl>
                                          </p:spTgt>
                                        </p:tgtEl>
                                        <p:attrNameLst>
                                          <p:attrName>style.visibility</p:attrName>
                                        </p:attrNameLst>
                                      </p:cBhvr>
                                      <p:to>
                                        <p:strVal val="visible"/>
                                      </p:to>
                                    </p:set>
                                    <p:animEffect transition="in" filter="fade">
                                      <p:cBhvr>
                                        <p:cTn id="32" dur="500"/>
                                        <p:tgtEl>
                                          <p:spTgt spid="6">
                                            <p:graphicEl>
                                              <a:dgm id="{5B8BE08C-51F0-4F5C-A582-A64D7F669F09}"/>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D962CBF1-AF02-4E00-882A-7FFCF03CAB42}"/>
                                            </p:graphicEl>
                                          </p:spTgt>
                                        </p:tgtEl>
                                        <p:attrNameLst>
                                          <p:attrName>style.visibility</p:attrName>
                                        </p:attrNameLst>
                                      </p:cBhvr>
                                      <p:to>
                                        <p:strVal val="visible"/>
                                      </p:to>
                                    </p:set>
                                    <p:animEffect transition="in" filter="fade">
                                      <p:cBhvr>
                                        <p:cTn id="37" dur="500"/>
                                        <p:tgtEl>
                                          <p:spTgt spid="6">
                                            <p:graphicEl>
                                              <a:dgm id="{D962CBF1-AF02-4E00-882A-7FFCF03CAB42}"/>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3FD0CA72-22DE-49A6-B8AE-14A34A7887AC}"/>
                                            </p:graphicEl>
                                          </p:spTgt>
                                        </p:tgtEl>
                                        <p:attrNameLst>
                                          <p:attrName>style.visibility</p:attrName>
                                        </p:attrNameLst>
                                      </p:cBhvr>
                                      <p:to>
                                        <p:strVal val="visible"/>
                                      </p:to>
                                    </p:set>
                                    <p:animEffect transition="in" filter="fade">
                                      <p:cBhvr>
                                        <p:cTn id="42" dur="500"/>
                                        <p:tgtEl>
                                          <p:spTgt spid="6">
                                            <p:graphicEl>
                                              <a:dgm id="{3FD0CA72-22DE-49A6-B8AE-14A34A7887A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31AD88B7-3E25-46DA-8190-71C97F90A39B}"/>
                                            </p:graphicEl>
                                          </p:spTgt>
                                        </p:tgtEl>
                                        <p:attrNameLst>
                                          <p:attrName>style.visibility</p:attrName>
                                        </p:attrNameLst>
                                      </p:cBhvr>
                                      <p:to>
                                        <p:strVal val="visible"/>
                                      </p:to>
                                    </p:set>
                                    <p:animEffect transition="in" filter="fade">
                                      <p:cBhvr>
                                        <p:cTn id="47" dur="500"/>
                                        <p:tgtEl>
                                          <p:spTgt spid="6">
                                            <p:graphicEl>
                                              <a:dgm id="{31AD88B7-3E25-46DA-8190-71C97F90A39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0" end="0"/>
                                            </p:txEl>
                                          </p:spTgt>
                                        </p:tgtEl>
                                        <p:attrNameLst>
                                          <p:attrName>style.visibility</p:attrName>
                                        </p:attrNameLst>
                                      </p:cBhvr>
                                      <p:to>
                                        <p:strVal val="visible"/>
                                      </p:to>
                                    </p:set>
                                    <p:animEffect transition="in" filter="fade">
                                      <p:cBhvr>
                                        <p:cTn id="5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261280267"/>
              </p:ext>
            </p:extLst>
          </p:nvPr>
        </p:nvGraphicFramePr>
        <p:xfrm>
          <a:off x="-500353" y="880844"/>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RBI’s monetary policy</a:t>
            </a:r>
            <a:endParaRPr lang="en-US" dirty="0"/>
          </a:p>
        </p:txBody>
      </p:sp>
      <p:sp>
        <p:nvSpPr>
          <p:cNvPr id="2" name="Rectangular Callout 1"/>
          <p:cNvSpPr/>
          <p:nvPr/>
        </p:nvSpPr>
        <p:spPr>
          <a:xfrm>
            <a:off x="6770077" y="5802923"/>
            <a:ext cx="2154115" cy="993531"/>
          </a:xfrm>
          <a:prstGeom prst="wedgeRectCallout">
            <a:avLst>
              <a:gd name="adj1" fmla="val -65323"/>
              <a:gd name="adj2" fmla="val -445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Because primarily they are issued to absorb excess liquidity</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34121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Mock Question </a:t>
            </a:r>
            <a:endParaRPr lang="en-US" dirty="0"/>
          </a:p>
        </p:txBody>
      </p:sp>
      <p:sp>
        <p:nvSpPr>
          <p:cNvPr id="2" name="Content Placeholder 1"/>
          <p:cNvSpPr>
            <a:spLocks noGrp="1"/>
          </p:cNvSpPr>
          <p:nvPr>
            <p:ph idx="1"/>
          </p:nvPr>
        </p:nvSpPr>
        <p:spPr/>
        <p:txBody>
          <a:bodyPr>
            <a:normAutofit/>
          </a:bodyPr>
          <a:lstStyle/>
          <a:p>
            <a:pPr marL="0" indent="0">
              <a:buNone/>
            </a:pPr>
            <a:r>
              <a:rPr lang="en-US" sz="3600" dirty="0"/>
              <a:t>Market stabilization </a:t>
            </a:r>
            <a:r>
              <a:rPr lang="en-US" sz="3600" dirty="0" smtClean="0"/>
              <a:t>scheme (MSS) correct statements?</a:t>
            </a:r>
            <a:endParaRPr lang="en-US" sz="3600" dirty="0"/>
          </a:p>
          <a:p>
            <a:pPr marL="514350" indent="-514350">
              <a:buFont typeface="+mj-lt"/>
              <a:buAutoNum type="alphaUcPeriod"/>
            </a:pPr>
            <a:r>
              <a:rPr lang="en-US" sz="4000" dirty="0" smtClean="0"/>
              <a:t>MSS securities are issued to provide RBI with a stock of securities for liquidity management.</a:t>
            </a:r>
          </a:p>
          <a:p>
            <a:pPr marL="514350" indent="-514350">
              <a:buFont typeface="+mj-lt"/>
              <a:buAutoNum type="alphaUcPeriod"/>
            </a:pPr>
            <a:r>
              <a:rPr lang="en-US" sz="4000" dirty="0"/>
              <a:t>MSS securities </a:t>
            </a:r>
            <a:r>
              <a:rPr lang="en-US" sz="4000" dirty="0" smtClean="0"/>
              <a:t>are not issued to meet government’s expenditure.</a:t>
            </a:r>
          </a:p>
          <a:p>
            <a:pPr marL="514350" indent="-514350">
              <a:buFont typeface="+mj-lt"/>
              <a:buAutoNum type="alphaUcPeriod"/>
            </a:pPr>
            <a:r>
              <a:rPr lang="en-US" sz="4000" dirty="0" smtClean="0"/>
              <a:t>Government pays “interest” on MSS bonds</a:t>
            </a:r>
          </a:p>
          <a:p>
            <a:pPr marL="514350" indent="-514350">
              <a:buFont typeface="+mj-lt"/>
              <a:buAutoNum type="alphaUcPeriod"/>
            </a:pPr>
            <a:r>
              <a:rPr lang="en-US" sz="4000" dirty="0" smtClean="0"/>
              <a:t>All correct.</a:t>
            </a:r>
            <a:endParaRPr lang="en-US" sz="4000" dirty="0"/>
          </a:p>
        </p:txBody>
      </p:sp>
    </p:spTree>
    <p:extLst>
      <p:ext uri="{BB962C8B-B14F-4D97-AF65-F5344CB8AC3E}">
        <p14:creationId xmlns:p14="http://schemas.microsoft.com/office/powerpoint/2010/main" val="1947588591"/>
      </p:ext>
    </p:extLst>
  </p:cSld>
  <p:clrMapOvr>
    <a:masterClrMapping/>
  </p:clrMapOvr>
  <p:timing>
    <p:tnLst>
      <p:par>
        <p:cTn id="1" dur="indefinite" restart="never" nodeType="tmRoot"/>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37141" y="0"/>
            <a:ext cx="6806859" cy="6858000"/>
          </a:xfrm>
          <a:prstGeom prst="rect">
            <a:avLst/>
          </a:prstGeom>
        </p:spPr>
      </p:pic>
      <p:sp>
        <p:nvSpPr>
          <p:cNvPr id="4" name="Title 3"/>
          <p:cNvSpPr txBox="1">
            <a:spLocks/>
          </p:cNvSpPr>
          <p:nvPr/>
        </p:nvSpPr>
        <p:spPr>
          <a:xfrm>
            <a:off x="0" y="155850"/>
            <a:ext cx="6623752"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a:solidFill>
                  <a:sysClr val="window" lastClr="FFFFFF"/>
                </a:solidFill>
              </a:rPr>
              <a:t>Monetary Policy: Tools</a:t>
            </a:r>
          </a:p>
        </p:txBody>
      </p:sp>
      <p:graphicFrame>
        <p:nvGraphicFramePr>
          <p:cNvPr id="5" name="Content Placeholder 5"/>
          <p:cNvGraphicFramePr>
            <a:graphicFrameLocks/>
          </p:cNvGraphicFramePr>
          <p:nvPr>
            <p:extLst>
              <p:ext uri="{D42A27DB-BD31-4B8C-83A1-F6EECF244321}">
                <p14:modId xmlns:p14="http://schemas.microsoft.com/office/powerpoint/2010/main" val="2443149476"/>
              </p:ext>
            </p:extLst>
          </p:nvPr>
        </p:nvGraphicFramePr>
        <p:xfrm>
          <a:off x="53579" y="837957"/>
          <a:ext cx="6624058" cy="577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eft Arrow 5"/>
          <p:cNvSpPr/>
          <p:nvPr/>
        </p:nvSpPr>
        <p:spPr>
          <a:xfrm rot="20763501">
            <a:off x="5964573" y="1871069"/>
            <a:ext cx="1426129" cy="671119"/>
          </a:xfrm>
          <a:prstGeom prst="leftArrow">
            <a:avLst/>
          </a:prstGeom>
          <a:ln>
            <a:solidFill>
              <a:srgbClr val="FFFF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NEXT</a:t>
            </a:r>
            <a:endParaRPr lang="en-US" dirty="0"/>
          </a:p>
        </p:txBody>
      </p:sp>
    </p:spTree>
    <p:extLst>
      <p:ext uri="{BB962C8B-B14F-4D97-AF65-F5344CB8AC3E}">
        <p14:creationId xmlns:p14="http://schemas.microsoft.com/office/powerpoint/2010/main" val="190711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90" y="1443778"/>
            <a:ext cx="1901858" cy="1255226"/>
          </a:xfrm>
          <a:prstGeom prst="rect">
            <a:avLst/>
          </a:prstGeom>
        </p:spPr>
      </p:pic>
      <p:sp>
        <p:nvSpPr>
          <p:cNvPr id="2" name="TextBox 1"/>
          <p:cNvSpPr txBox="1"/>
          <p:nvPr/>
        </p:nvSpPr>
        <p:spPr>
          <a:xfrm>
            <a:off x="477010" y="649711"/>
            <a:ext cx="2756916" cy="507831"/>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effectLst>
                  <a:outerShdw blurRad="38100" dist="38100" dir="2700000" algn="tl">
                    <a:srgbClr val="000000">
                      <a:alpha val="43137"/>
                    </a:srgbClr>
                  </a:outerShdw>
                </a:effectLst>
                <a:latin typeface="Arial Black" panose="020B0A04020102020204" pitchFamily="34" charset="0"/>
              </a:rPr>
              <a:t>Time: FDRD</a:t>
            </a:r>
          </a:p>
        </p:txBody>
      </p:sp>
      <p:sp>
        <p:nvSpPr>
          <p:cNvPr id="3" name="TextBox 2"/>
          <p:cNvSpPr txBox="1"/>
          <p:nvPr/>
        </p:nvSpPr>
        <p:spPr>
          <a:xfrm>
            <a:off x="66253" y="1143645"/>
            <a:ext cx="3387272" cy="461665"/>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effectLst>
                  <a:outerShdw blurRad="38100" dist="38100" dir="2700000" algn="tl">
                    <a:srgbClr val="000000">
                      <a:alpha val="43137"/>
                    </a:srgbClr>
                  </a:outerShdw>
                </a:effectLst>
                <a:latin typeface="Arial Black" panose="020B0A04020102020204" pitchFamily="34" charset="0"/>
              </a:rPr>
              <a:t>Demand: CASADD</a:t>
            </a:r>
          </a:p>
        </p:txBody>
      </p:sp>
      <p:sp>
        <p:nvSpPr>
          <p:cNvPr id="4" name="TextBox 3"/>
          <p:cNvSpPr txBox="1"/>
          <p:nvPr/>
        </p:nvSpPr>
        <p:spPr>
          <a:xfrm>
            <a:off x="3595129" y="940343"/>
            <a:ext cx="3206079" cy="707231"/>
          </a:xfrm>
          <a:prstGeom prst="downArrowCallou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effectLst>
                  <a:outerShdw blurRad="38100" dist="38100" dir="2700000" algn="tl">
                    <a:srgbClr val="000000">
                      <a:alpha val="43137"/>
                    </a:srgbClr>
                  </a:outerShdw>
                </a:effectLst>
                <a:latin typeface="Arial Black" panose="020B0A04020102020204" pitchFamily="34" charset="0"/>
              </a:rPr>
              <a:t>NDTL (100 Crore)</a:t>
            </a:r>
          </a:p>
        </p:txBody>
      </p:sp>
      <p:sp>
        <p:nvSpPr>
          <p:cNvPr id="5" name="TextBox 4"/>
          <p:cNvSpPr txBox="1"/>
          <p:nvPr/>
        </p:nvSpPr>
        <p:spPr>
          <a:xfrm>
            <a:off x="3510786" y="1468386"/>
            <a:ext cx="1265549" cy="1168539"/>
          </a:xfrm>
          <a:prstGeom prst="flowChartTerminator">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effectLst>
                  <a:outerShdw blurRad="38100" dist="38100" dir="2700000" algn="tl">
                    <a:srgbClr val="000000">
                      <a:alpha val="43137"/>
                    </a:srgbClr>
                  </a:outerShdw>
                </a:effectLst>
                <a:latin typeface="Arial Black" panose="020B0A04020102020204" pitchFamily="34" charset="0"/>
              </a:rPr>
              <a:t>CRR</a:t>
            </a:r>
          </a:p>
          <a:p>
            <a:pPr algn="ctr"/>
            <a:r>
              <a:rPr lang="en-US" sz="2400" dirty="0">
                <a:effectLst>
                  <a:outerShdw blurRad="38100" dist="38100" dir="2700000" algn="tl">
                    <a:srgbClr val="000000">
                      <a:alpha val="43137"/>
                    </a:srgbClr>
                  </a:outerShdw>
                </a:effectLst>
                <a:latin typeface="Arial Black" panose="020B0A04020102020204" pitchFamily="34" charset="0"/>
              </a:rPr>
              <a:t>4%</a:t>
            </a:r>
          </a:p>
        </p:txBody>
      </p:sp>
      <p:sp>
        <p:nvSpPr>
          <p:cNvPr id="6" name="TextBox 5"/>
          <p:cNvSpPr txBox="1"/>
          <p:nvPr/>
        </p:nvSpPr>
        <p:spPr>
          <a:xfrm>
            <a:off x="5431775" y="1472746"/>
            <a:ext cx="2516471" cy="707886"/>
          </a:xfrm>
          <a:prstGeom prst="rec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a:effectLst>
                  <a:outerShdw blurRad="38100" dist="38100" dir="2700000" algn="tl">
                    <a:srgbClr val="000000">
                      <a:alpha val="43137"/>
                    </a:srgbClr>
                  </a:outerShdw>
                </a:effectLst>
                <a:latin typeface="Arial Black" panose="020B0A04020102020204" pitchFamily="34" charset="0"/>
              </a:rPr>
              <a:t>SLR</a:t>
            </a:r>
          </a:p>
          <a:p>
            <a:pPr algn="ctr"/>
            <a:r>
              <a:rPr lang="en-US" sz="2000" dirty="0" smtClean="0">
                <a:effectLst>
                  <a:outerShdw blurRad="38100" dist="38100" dir="2700000" algn="tl">
                    <a:srgbClr val="000000">
                      <a:alpha val="43137"/>
                    </a:srgbClr>
                  </a:outerShdw>
                </a:effectLst>
                <a:latin typeface="Arial Black" panose="020B0A04020102020204" pitchFamily="34" charset="0"/>
              </a:rPr>
              <a:t>20.50% (31/3/17)</a:t>
            </a:r>
          </a:p>
        </p:txBody>
      </p:sp>
      <p:sp>
        <p:nvSpPr>
          <p:cNvPr id="15" name="TextBox 14"/>
          <p:cNvSpPr txBox="1"/>
          <p:nvPr/>
        </p:nvSpPr>
        <p:spPr>
          <a:xfrm>
            <a:off x="7664255" y="549416"/>
            <a:ext cx="1479745" cy="923330"/>
          </a:xfrm>
          <a:prstGeom prst="homePlate">
            <a:avLst>
              <a:gd name="adj" fmla="val 9578"/>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smtClean="0">
                <a:effectLst>
                  <a:outerShdw blurRad="38100" dist="38100" dir="2700000" algn="tl">
                    <a:srgbClr val="000000">
                      <a:alpha val="43137"/>
                    </a:srgbClr>
                  </a:outerShdw>
                </a:effectLst>
                <a:latin typeface="Arial Black" panose="020B0A04020102020204" pitchFamily="34" charset="0"/>
              </a:rPr>
              <a:t>▼reserve </a:t>
            </a:r>
            <a:r>
              <a:rPr lang="en-US" dirty="0">
                <a:effectLst>
                  <a:outerShdw blurRad="38100" dist="38100" dir="2700000" algn="tl">
                    <a:srgbClr val="000000">
                      <a:alpha val="43137"/>
                    </a:srgbClr>
                  </a:outerShdw>
                </a:effectLst>
                <a:latin typeface="Arial Black" panose="020B0A04020102020204" pitchFamily="34" charset="0"/>
              </a:rPr>
              <a:t>=▲ Rs. To lend</a:t>
            </a:r>
          </a:p>
        </p:txBody>
      </p:sp>
      <p:sp>
        <p:nvSpPr>
          <p:cNvPr id="16" name="Title 3"/>
          <p:cNvSpPr txBox="1">
            <a:spLocks/>
          </p:cNvSpPr>
          <p:nvPr/>
        </p:nvSpPr>
        <p:spPr>
          <a:xfrm>
            <a:off x="1" y="33637"/>
            <a:ext cx="9144000"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85800">
              <a:defRPr/>
            </a:pPr>
            <a:r>
              <a:rPr lang="en-US" sz="3300" dirty="0" smtClean="0">
                <a:solidFill>
                  <a:sysClr val="window" lastClr="FFFFFF"/>
                </a:solidFill>
              </a:rPr>
              <a:t>Ratios: to protect against bank “runs”</a:t>
            </a:r>
            <a:endParaRPr lang="en-US" sz="3300" dirty="0">
              <a:solidFill>
                <a:sysClr val="window" lastClr="FFFFFF"/>
              </a:solidFill>
            </a:endParaRPr>
          </a:p>
        </p:txBody>
      </p:sp>
      <p:grpSp>
        <p:nvGrpSpPr>
          <p:cNvPr id="17" name="Group 16"/>
          <p:cNvGrpSpPr/>
          <p:nvPr/>
        </p:nvGrpSpPr>
        <p:grpSpPr>
          <a:xfrm>
            <a:off x="2236091" y="2434208"/>
            <a:ext cx="2756916" cy="2704627"/>
            <a:chOff x="2981455" y="3263191"/>
            <a:chExt cx="3675888" cy="3606169"/>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05218" y="3263191"/>
              <a:ext cx="3628363" cy="2735786"/>
            </a:xfrm>
            <a:prstGeom prst="rect">
              <a:avLst/>
            </a:prstGeom>
          </p:spPr>
        </p:pic>
        <p:sp>
          <p:nvSpPr>
            <p:cNvPr id="9" name="TextBox 8"/>
            <p:cNvSpPr txBox="1"/>
            <p:nvPr/>
          </p:nvSpPr>
          <p:spPr>
            <a:xfrm>
              <a:off x="2981455" y="5761364"/>
              <a:ext cx="3675888" cy="1107996"/>
            </a:xfrm>
            <a:prstGeom prst="flowChartProcess">
              <a:avLst/>
            </a:prstGeom>
            <a:solidFill>
              <a:schemeClr val="accent6">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effectLst>
                    <a:outerShdw blurRad="38100" dist="38100" dir="2700000" algn="tl">
                      <a:srgbClr val="000000">
                        <a:alpha val="43137"/>
                      </a:srgbClr>
                    </a:outerShdw>
                  </a:effectLst>
                  <a:latin typeface="Arial Black" panose="020B0A04020102020204" pitchFamily="34" charset="0"/>
                </a:rPr>
                <a:t>Can’t lend</a:t>
              </a:r>
            </a:p>
            <a:p>
              <a:pPr algn="ctr"/>
              <a:r>
                <a:rPr lang="en-US" sz="2400" dirty="0">
                  <a:effectLst>
                    <a:outerShdw blurRad="38100" dist="38100" dir="2700000" algn="tl">
                      <a:srgbClr val="000000">
                        <a:alpha val="43137"/>
                      </a:srgbClr>
                    </a:outerShdw>
                  </a:effectLst>
                  <a:latin typeface="Arial Black" panose="020B0A04020102020204" pitchFamily="34" charset="0"/>
                </a:rPr>
                <a:t>No profit</a:t>
              </a:r>
            </a:p>
          </p:txBody>
        </p:sp>
        <p:pic>
          <p:nvPicPr>
            <p:cNvPr id="8" name="Picture 7"/>
            <p:cNvPicPr>
              <a:picLocks noChangeAspect="1"/>
            </p:cNvPicPr>
            <p:nvPr/>
          </p:nvPicPr>
          <p:blipFill>
            <a:blip r:embed="rId5"/>
            <a:stretch>
              <a:fillRect/>
            </a:stretch>
          </p:blipFill>
          <p:spPr>
            <a:xfrm>
              <a:off x="3005218" y="3263191"/>
              <a:ext cx="1872135" cy="2498173"/>
            </a:xfrm>
            <a:prstGeom prst="rect">
              <a:avLst/>
            </a:prstGeom>
          </p:spPr>
        </p:pic>
      </p:grpSp>
      <p:grpSp>
        <p:nvGrpSpPr>
          <p:cNvPr id="18" name="Group 17"/>
          <p:cNvGrpSpPr/>
          <p:nvPr/>
        </p:nvGrpSpPr>
        <p:grpSpPr>
          <a:xfrm>
            <a:off x="5431777" y="2627386"/>
            <a:ext cx="3405851" cy="2501961"/>
            <a:chOff x="7242368" y="3520761"/>
            <a:chExt cx="4541135" cy="3335949"/>
          </a:xfrm>
        </p:grpSpPr>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42368" y="3532817"/>
              <a:ext cx="2270567" cy="1714500"/>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67654" y="3520761"/>
              <a:ext cx="2281094" cy="1714500"/>
            </a:xfrm>
            <a:prstGeom prst="rect">
              <a:avLst/>
            </a:prstGeom>
          </p:spPr>
        </p:pic>
        <p:sp>
          <p:nvSpPr>
            <p:cNvPr id="14" name="TextBox 13"/>
            <p:cNvSpPr txBox="1"/>
            <p:nvPr/>
          </p:nvSpPr>
          <p:spPr>
            <a:xfrm>
              <a:off x="7242368" y="5256271"/>
              <a:ext cx="4541135" cy="1600439"/>
            </a:xfrm>
            <a:prstGeom prst="flowChartProcess">
              <a:avLst/>
            </a:prstGeom>
            <a:solidFill>
              <a:schemeClr val="accent6">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effectLst>
                    <a:outerShdw blurRad="38100" dist="38100" dir="2700000" algn="tl">
                      <a:srgbClr val="000000">
                        <a:alpha val="43137"/>
                      </a:srgbClr>
                    </a:outerShdw>
                  </a:effectLst>
                  <a:latin typeface="Arial Black" panose="020B0A04020102020204" pitchFamily="34" charset="0"/>
                </a:rPr>
                <a:t>Cash, Gold</a:t>
              </a:r>
            </a:p>
            <a:p>
              <a:pPr algn="ctr"/>
              <a:r>
                <a:rPr lang="en-US" dirty="0">
                  <a:effectLst>
                    <a:outerShdw blurRad="38100" dist="38100" dir="2700000" algn="tl">
                      <a:srgbClr val="000000">
                        <a:alpha val="43137"/>
                      </a:srgbClr>
                    </a:outerShdw>
                  </a:effectLst>
                  <a:latin typeface="Arial Black" panose="020B0A04020102020204" pitchFamily="34" charset="0"/>
                </a:rPr>
                <a:t>RBI approved securities (</a:t>
              </a:r>
              <a:r>
                <a:rPr lang="en-US" dirty="0" smtClean="0">
                  <a:effectLst>
                    <a:outerShdw blurRad="38100" dist="38100" dir="2700000" algn="tl">
                      <a:srgbClr val="000000">
                        <a:alpha val="43137"/>
                      </a:srgbClr>
                    </a:outerShdw>
                  </a:effectLst>
                  <a:latin typeface="Arial Black" panose="020B0A04020102020204" pitchFamily="34" charset="0"/>
                </a:rPr>
                <a:t>G-</a:t>
              </a:r>
              <a:r>
                <a:rPr lang="en-US" dirty="0" err="1" smtClean="0">
                  <a:effectLst>
                    <a:outerShdw blurRad="38100" dist="38100" dir="2700000" algn="tl">
                      <a:srgbClr val="000000">
                        <a:alpha val="43137"/>
                      </a:srgbClr>
                    </a:outerShdw>
                  </a:effectLst>
                  <a:latin typeface="Arial Black" panose="020B0A04020102020204" pitchFamily="34" charset="0"/>
                </a:rPr>
                <a:t>sec,T</a:t>
              </a:r>
              <a:r>
                <a:rPr lang="en-US" dirty="0" smtClean="0">
                  <a:effectLst>
                    <a:outerShdw blurRad="38100" dist="38100" dir="2700000" algn="tl">
                      <a:srgbClr val="000000">
                        <a:alpha val="43137"/>
                      </a:srgbClr>
                    </a:outerShdw>
                  </a:effectLst>
                  <a:latin typeface="Arial Black" panose="020B0A04020102020204" pitchFamily="34" charset="0"/>
                </a:rPr>
                <a:t>-bill, PSU-debenture..)</a:t>
              </a:r>
              <a:endParaRPr lang="en-US" dirty="0">
                <a:effectLst>
                  <a:outerShdw blurRad="38100" dist="38100" dir="2700000" algn="tl">
                    <a:srgbClr val="000000">
                      <a:alpha val="43137"/>
                    </a:srgbClr>
                  </a:outerShdw>
                </a:effectLst>
                <a:latin typeface="Arial Black" panose="020B0A04020102020204" pitchFamily="34" charset="0"/>
              </a:endParaRPr>
            </a:p>
          </p:txBody>
        </p:sp>
        <p:pic>
          <p:nvPicPr>
            <p:cNvPr id="12" name="Picture 11"/>
            <p:cNvPicPr>
              <a:picLocks noChangeAspect="1"/>
            </p:cNvPicPr>
            <p:nvPr/>
          </p:nvPicPr>
          <p:blipFill>
            <a:blip r:embed="rId8"/>
            <a:stretch>
              <a:fillRect/>
            </a:stretch>
          </p:blipFill>
          <p:spPr>
            <a:xfrm>
              <a:off x="7242368" y="3559855"/>
              <a:ext cx="1095239" cy="1766071"/>
            </a:xfrm>
            <a:prstGeom prst="rect">
              <a:avLst/>
            </a:prstGeom>
          </p:spPr>
        </p:pic>
      </p:grpSp>
      <p:sp>
        <p:nvSpPr>
          <p:cNvPr id="19" name="Up Arrow Callout 18"/>
          <p:cNvSpPr/>
          <p:nvPr/>
        </p:nvSpPr>
        <p:spPr>
          <a:xfrm>
            <a:off x="234891" y="4773337"/>
            <a:ext cx="4740294" cy="1891232"/>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u="sng" dirty="0" smtClean="0">
                <a:effectLst>
                  <a:outerShdw blurRad="38100" dist="38100" dir="2700000" algn="tl">
                    <a:srgbClr val="000000">
                      <a:alpha val="43137"/>
                    </a:srgbClr>
                  </a:outerShdw>
                </a:effectLst>
              </a:rPr>
              <a:t>For scheduled banks</a:t>
            </a:r>
            <a:r>
              <a:rPr lang="en-US" sz="2000" dirty="0" smtClean="0">
                <a:effectLst>
                  <a:outerShdw blurRad="38100" dist="38100" dir="2700000" algn="tl">
                    <a:srgbClr val="000000">
                      <a:alpha val="43137"/>
                    </a:srgbClr>
                  </a:outerShdw>
                </a:effectLst>
              </a:rPr>
              <a:t>: RBI Act Section 42/1.</a:t>
            </a:r>
          </a:p>
          <a:p>
            <a:pPr marL="342900" indent="-342900">
              <a:buFont typeface="Arial" panose="020B0604020202020204" pitchFamily="34" charset="0"/>
              <a:buChar char="•"/>
            </a:pPr>
            <a:r>
              <a:rPr lang="en-US" sz="2000" u="sng" dirty="0" smtClean="0">
                <a:effectLst>
                  <a:outerShdw blurRad="38100" dist="38100" dir="2700000" algn="tl">
                    <a:srgbClr val="000000">
                      <a:alpha val="43137"/>
                    </a:srgbClr>
                  </a:outerShdw>
                </a:effectLst>
              </a:rPr>
              <a:t>Non scheduled, cooperative banks:</a:t>
            </a:r>
            <a:r>
              <a:rPr lang="en-US" sz="2000" dirty="0" smtClean="0">
                <a:effectLst>
                  <a:outerShdw blurRad="38100" dist="38100" dir="2700000" algn="tl">
                    <a:srgbClr val="000000">
                      <a:alpha val="43137"/>
                    </a:srgbClr>
                  </a:outerShdw>
                </a:effectLst>
              </a:rPr>
              <a:t> Banking regulation act Section 18 &amp; 56</a:t>
            </a:r>
            <a:endParaRPr lang="en-US" sz="2000" dirty="0">
              <a:effectLst>
                <a:outerShdw blurRad="38100" dist="38100" dir="2700000" algn="tl">
                  <a:srgbClr val="000000">
                    <a:alpha val="43137"/>
                  </a:srgbClr>
                </a:outerShdw>
              </a:effectLst>
            </a:endParaRPr>
          </a:p>
        </p:txBody>
      </p:sp>
      <p:sp>
        <p:nvSpPr>
          <p:cNvPr id="20" name="Up Arrow Callout 19"/>
          <p:cNvSpPr/>
          <p:nvPr/>
        </p:nvSpPr>
        <p:spPr>
          <a:xfrm>
            <a:off x="5431775" y="5314945"/>
            <a:ext cx="3379786" cy="105458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Banking Regulation Act </a:t>
            </a:r>
          </a:p>
          <a:p>
            <a:pPr algn="ctr"/>
            <a:r>
              <a:rPr lang="en-US" sz="2400" dirty="0" smtClean="0">
                <a:effectLst>
                  <a:outerShdw blurRad="38100" dist="38100" dir="2700000" algn="tl">
                    <a:srgbClr val="000000">
                      <a:alpha val="43137"/>
                    </a:srgbClr>
                  </a:outerShdw>
                </a:effectLst>
              </a:rPr>
              <a:t>Section 24/2A</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689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animEffect transition="in" filter="fade">
                                      <p:cBhvr>
                                        <p:cTn id="33" dur="500"/>
                                        <p:tgtEl>
                                          <p:spTgt spid="1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xEl>
                                              <p:pRg st="1" end="1"/>
                                            </p:txEl>
                                          </p:spTgt>
                                        </p:tgtEl>
                                        <p:attrNameLst>
                                          <p:attrName>style.visibility</p:attrName>
                                        </p:attrNameLst>
                                      </p:cBhvr>
                                      <p:to>
                                        <p:strVal val="visible"/>
                                      </p:to>
                                    </p:set>
                                    <p:animEffect transition="in" filter="fade">
                                      <p:cBhvr>
                                        <p:cTn id="38" dur="500"/>
                                        <p:tgtEl>
                                          <p:spTgt spid="1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arn(inVertical)">
                                      <p:cBhvr>
                                        <p:cTn id="43" dur="500"/>
                                        <p:tgtEl>
                                          <p:spTgt spid="6"/>
                                        </p:tgtEl>
                                      </p:cBhvr>
                                    </p:animEffect>
                                  </p:childTnLst>
                                </p:cTn>
                              </p:par>
                              <p:par>
                                <p:cTn id="44" presetID="16" presetClass="entr" presetSubtype="21"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arn(inVertical)">
                                      <p:cBhvr>
                                        <p:cTn id="46" dur="500"/>
                                        <p:tgtEl>
                                          <p:spTgt spid="18"/>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arn(inVertical)">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9" grpId="0" build="p"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Mock question for Prelims</a:t>
            </a:r>
          </a:p>
        </p:txBody>
      </p:sp>
      <p:sp>
        <p:nvSpPr>
          <p:cNvPr id="2" name="Text Placeholder 1"/>
          <p:cNvSpPr>
            <a:spLocks noGrp="1"/>
          </p:cNvSpPr>
          <p:nvPr>
            <p:ph type="body" sz="quarter" idx="13"/>
          </p:nvPr>
        </p:nvSpPr>
        <p:spPr/>
        <p:txBody>
          <a:bodyPr/>
          <a:lstStyle/>
          <a:p>
            <a:r>
              <a:rPr lang="en-US" dirty="0"/>
              <a:t>Survey-14; V1c5</a:t>
            </a:r>
          </a:p>
        </p:txBody>
      </p:sp>
      <p:sp>
        <p:nvSpPr>
          <p:cNvPr id="5" name="Content Placeholder 4"/>
          <p:cNvSpPr>
            <a:spLocks noGrp="1"/>
          </p:cNvSpPr>
          <p:nvPr>
            <p:ph idx="1"/>
          </p:nvPr>
        </p:nvSpPr>
        <p:spPr/>
        <p:txBody>
          <a:bodyPr>
            <a:normAutofit/>
          </a:bodyPr>
          <a:lstStyle/>
          <a:p>
            <a:pPr fontAlgn="ctr"/>
            <a:r>
              <a:rPr lang="en-US" dirty="0">
                <a:solidFill>
                  <a:srgbClr val="FFC000"/>
                </a:solidFill>
              </a:rPr>
              <a:t>Assertion (A): </a:t>
            </a:r>
            <a:r>
              <a:rPr lang="en-US" dirty="0"/>
              <a:t>Under SLR norms, RBI requires banks to hold a certain share of their resources in liquid assets such as cash, government bonds and gold. </a:t>
            </a:r>
          </a:p>
          <a:p>
            <a:pPr fontAlgn="ctr"/>
            <a:r>
              <a:rPr lang="en-US" dirty="0">
                <a:solidFill>
                  <a:srgbClr val="FFC000"/>
                </a:solidFill>
              </a:rPr>
              <a:t>Reason (R): </a:t>
            </a:r>
            <a:r>
              <a:rPr lang="en-US" dirty="0"/>
              <a:t>SLR performs a prudential role during </a:t>
            </a:r>
            <a:r>
              <a:rPr lang="en-US" dirty="0">
                <a:solidFill>
                  <a:schemeClr val="accent2">
                    <a:lumMod val="60000"/>
                    <a:lumOff val="40000"/>
                  </a:schemeClr>
                </a:solidFill>
              </a:rPr>
              <a:t>unexpected demand from depositors </a:t>
            </a:r>
            <a:r>
              <a:rPr lang="en-US" dirty="0"/>
              <a:t>by </a:t>
            </a:r>
            <a:r>
              <a:rPr lang="en-US" dirty="0">
                <a:solidFill>
                  <a:schemeClr val="accent2">
                    <a:lumMod val="60000"/>
                    <a:lumOff val="40000"/>
                  </a:schemeClr>
                </a:solidFill>
              </a:rPr>
              <a:t>quickly liquidating </a:t>
            </a:r>
            <a:r>
              <a:rPr lang="en-US" dirty="0"/>
              <a:t>these </a:t>
            </a:r>
            <a:r>
              <a:rPr lang="en-US" dirty="0">
                <a:solidFill>
                  <a:schemeClr val="accent2">
                    <a:lumMod val="60000"/>
                    <a:lumOff val="40000"/>
                  </a:schemeClr>
                </a:solidFill>
              </a:rPr>
              <a:t>assets</a:t>
            </a:r>
            <a:r>
              <a:rPr lang="en-US" dirty="0"/>
              <a:t>.</a:t>
            </a:r>
          </a:p>
          <a:p>
            <a:pPr marL="0" indent="0" fontAlgn="ctr">
              <a:buNone/>
            </a:pPr>
            <a:r>
              <a:rPr lang="en-US" dirty="0"/>
              <a:t>Both right, R explains A</a:t>
            </a:r>
          </a:p>
        </p:txBody>
      </p:sp>
    </p:spTree>
    <p:extLst>
      <p:ext uri="{BB962C8B-B14F-4D97-AF65-F5344CB8AC3E}">
        <p14:creationId xmlns:p14="http://schemas.microsoft.com/office/powerpoint/2010/main" val="3613194372"/>
      </p:ext>
    </p:extLst>
  </p:cSld>
  <p:clrMapOvr>
    <a:masterClrMapping/>
  </p:clrMapOvr>
  <p:timing>
    <p:tnLst>
      <p:par>
        <p:cTn id="1" dur="indefinite" restart="never" nodeType="tmRoot"/>
      </p:par>
    </p:tnLst>
    <p:bldLst>
      <p:bldP spid="5" grpId="0" build="p"/>
      <p:bldP spid="5"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CRR/SLR maintained @Fortnight lag</a:t>
            </a:r>
            <a:endParaRPr lang="en-US" dirty="0"/>
          </a:p>
        </p:txBody>
      </p:sp>
      <p:sp>
        <p:nvSpPr>
          <p:cNvPr id="8" name="TextBox 7"/>
          <p:cNvSpPr txBox="1"/>
          <p:nvPr/>
        </p:nvSpPr>
        <p:spPr>
          <a:xfrm>
            <a:off x="287518" y="2362124"/>
            <a:ext cx="1564850" cy="1338828"/>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Friday</a:t>
            </a:r>
          </a:p>
          <a:p>
            <a:pPr algn="ctr"/>
            <a:r>
              <a:rPr lang="en-US" sz="2700" dirty="0">
                <a:latin typeface="Arial Black" panose="020B0A04020102020204" pitchFamily="34" charset="0"/>
              </a:rPr>
              <a:t>NDTL</a:t>
            </a:r>
          </a:p>
          <a:p>
            <a:pPr algn="ctr"/>
            <a:r>
              <a:rPr lang="en-US" sz="2700" dirty="0">
                <a:latin typeface="Arial Black" panose="020B0A04020102020204" pitchFamily="34" charset="0"/>
              </a:rPr>
              <a:t>100 Cr.</a:t>
            </a:r>
          </a:p>
        </p:txBody>
      </p:sp>
      <p:sp>
        <p:nvSpPr>
          <p:cNvPr id="9" name="TextBox 8"/>
          <p:cNvSpPr txBox="1"/>
          <p:nvPr/>
        </p:nvSpPr>
        <p:spPr>
          <a:xfrm>
            <a:off x="3327662" y="2362125"/>
            <a:ext cx="1840583"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Friday</a:t>
            </a:r>
          </a:p>
        </p:txBody>
      </p:sp>
      <p:sp>
        <p:nvSpPr>
          <p:cNvPr id="10" name="TextBox 9"/>
          <p:cNvSpPr txBox="1"/>
          <p:nvPr/>
        </p:nvSpPr>
        <p:spPr>
          <a:xfrm>
            <a:off x="6367807" y="2362125"/>
            <a:ext cx="1564850"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Friday</a:t>
            </a:r>
          </a:p>
        </p:txBody>
      </p:sp>
      <p:sp>
        <p:nvSpPr>
          <p:cNvPr id="11" name="TextBox 10"/>
          <p:cNvSpPr txBox="1"/>
          <p:nvPr/>
        </p:nvSpPr>
        <p:spPr>
          <a:xfrm>
            <a:off x="1291754" y="1779086"/>
            <a:ext cx="2756916" cy="777954"/>
          </a:xfrm>
          <a:prstGeom prst="downArrowCallou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Fortnight</a:t>
            </a:r>
          </a:p>
        </p:txBody>
      </p:sp>
      <p:sp>
        <p:nvSpPr>
          <p:cNvPr id="12" name="TextBox 11"/>
          <p:cNvSpPr txBox="1"/>
          <p:nvPr/>
        </p:nvSpPr>
        <p:spPr>
          <a:xfrm>
            <a:off x="4381319" y="1779086"/>
            <a:ext cx="2756916" cy="777954"/>
          </a:xfrm>
          <a:prstGeom prst="downArrowCallout">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Fortnight</a:t>
            </a:r>
          </a:p>
        </p:txBody>
      </p:sp>
      <p:sp>
        <p:nvSpPr>
          <p:cNvPr id="13" name="TextBox 12"/>
          <p:cNvSpPr txBox="1"/>
          <p:nvPr/>
        </p:nvSpPr>
        <p:spPr>
          <a:xfrm>
            <a:off x="4454165" y="2525090"/>
            <a:ext cx="2611224" cy="1414463"/>
          </a:xfrm>
          <a:prstGeom prst="upArrowCallout">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4 cr. CRR</a:t>
            </a:r>
          </a:p>
          <a:p>
            <a:pPr algn="ctr"/>
            <a:r>
              <a:rPr lang="en-US" sz="2700" dirty="0" smtClean="0">
                <a:latin typeface="Arial Black" panose="020B0A04020102020204" pitchFamily="34" charset="0"/>
              </a:rPr>
              <a:t>20.5 </a:t>
            </a:r>
            <a:r>
              <a:rPr lang="en-US" sz="2700" dirty="0">
                <a:latin typeface="Arial Black" panose="020B0A04020102020204" pitchFamily="34" charset="0"/>
              </a:rPr>
              <a:t>cr. SLR</a:t>
            </a:r>
          </a:p>
        </p:txBody>
      </p:sp>
      <p:cxnSp>
        <p:nvCxnSpPr>
          <p:cNvPr id="14" name="Straight Arrow Connector 13"/>
          <p:cNvCxnSpPr>
            <a:endCxn id="9" idx="1"/>
          </p:cNvCxnSpPr>
          <p:nvPr/>
        </p:nvCxnSpPr>
        <p:spPr>
          <a:xfrm flipV="1">
            <a:off x="1852368" y="2604499"/>
            <a:ext cx="1475294" cy="918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168245" y="2604499"/>
            <a:ext cx="1183065" cy="406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ular Callout 2"/>
          <p:cNvSpPr/>
          <p:nvPr/>
        </p:nvSpPr>
        <p:spPr>
          <a:xfrm>
            <a:off x="7271238" y="2869956"/>
            <a:ext cx="1793630" cy="830996"/>
          </a:xfrm>
          <a:prstGeom prst="wedgeRectCallout">
            <a:avLst>
              <a:gd name="adj1" fmla="val -74755"/>
              <a:gd name="adj2" fmla="val -1367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Daily maintenance 90%</a:t>
            </a:r>
            <a:endParaRPr lang="en-US" dirty="0">
              <a:effectLst>
                <a:outerShdw blurRad="38100" dist="38100" dir="2700000" algn="tl">
                  <a:srgbClr val="000000">
                    <a:alpha val="43137"/>
                  </a:srgbClr>
                </a:outerShdw>
              </a:effectLst>
            </a:endParaRPr>
          </a:p>
        </p:txBody>
      </p:sp>
      <p:sp>
        <p:nvSpPr>
          <p:cNvPr id="4" name="Curved Up Arrow 3"/>
          <p:cNvSpPr/>
          <p:nvPr/>
        </p:nvSpPr>
        <p:spPr>
          <a:xfrm>
            <a:off x="1019908" y="3700952"/>
            <a:ext cx="3683977" cy="519356"/>
          </a:xfrm>
          <a:prstGeom prst="curvedUp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428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58544" y="3299116"/>
            <a:ext cx="2159660" cy="896405"/>
          </a:xfrm>
          <a:prstGeom prst="rect">
            <a:avLst/>
          </a:prstGeom>
        </p:spPr>
      </p:pic>
      <p:sp>
        <p:nvSpPr>
          <p:cNvPr id="4" name="Title 3"/>
          <p:cNvSpPr>
            <a:spLocks noGrp="1"/>
          </p:cNvSpPr>
          <p:nvPr>
            <p:ph type="title"/>
          </p:nvPr>
        </p:nvSpPr>
        <p:spPr/>
        <p:txBody>
          <a:bodyPr>
            <a:normAutofit/>
          </a:bodyPr>
          <a:lstStyle/>
          <a:p>
            <a:r>
              <a:rPr lang="en-US" dirty="0" smtClean="0"/>
              <a:t>Reserve Ratios</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59721" y="1453892"/>
            <a:ext cx="2158482" cy="1845224"/>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a:ext>
            </a:extLst>
          </a:blip>
          <a:srcRect l="25773"/>
          <a:stretch/>
        </p:blipFill>
        <p:spPr>
          <a:xfrm>
            <a:off x="6321467" y="1936991"/>
            <a:ext cx="2830398" cy="217893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 y="4115929"/>
            <a:ext cx="2796461" cy="1864307"/>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13602" y="4115929"/>
            <a:ext cx="2837085" cy="1893515"/>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 y="2270264"/>
            <a:ext cx="2796461" cy="1845665"/>
          </a:xfrm>
          <a:prstGeom prst="rect">
            <a:avLst/>
          </a:prstGeom>
        </p:spPr>
      </p:pic>
      <p:sp>
        <p:nvSpPr>
          <p:cNvPr id="11" name="TextBox 10"/>
          <p:cNvSpPr txBox="1"/>
          <p:nvPr/>
        </p:nvSpPr>
        <p:spPr>
          <a:xfrm>
            <a:off x="-1178" y="3737505"/>
            <a:ext cx="2756916" cy="507831"/>
          </a:xfrm>
          <a:prstGeom prst="homePlate">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Depositors</a:t>
            </a:r>
          </a:p>
        </p:txBody>
      </p:sp>
      <p:sp>
        <p:nvSpPr>
          <p:cNvPr id="12" name="TextBox 11"/>
          <p:cNvSpPr txBox="1"/>
          <p:nvPr/>
        </p:nvSpPr>
        <p:spPr>
          <a:xfrm>
            <a:off x="6312424" y="3737506"/>
            <a:ext cx="2756916" cy="507831"/>
          </a:xfrm>
          <a:prstGeom prst="homePlate">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Borrowers</a:t>
            </a:r>
          </a:p>
        </p:txBody>
      </p:sp>
      <p:sp>
        <p:nvSpPr>
          <p:cNvPr id="15" name="TextBox 14"/>
          <p:cNvSpPr txBox="1"/>
          <p:nvPr/>
        </p:nvSpPr>
        <p:spPr>
          <a:xfrm>
            <a:off x="3349958" y="4222254"/>
            <a:ext cx="2756916" cy="1838801"/>
          </a:xfrm>
          <a:prstGeom prst="downArrowCallou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latin typeface="Arial Black" panose="020B0A04020102020204" pitchFamily="34" charset="0"/>
              </a:rPr>
              <a:t>CRR: 	04%</a:t>
            </a:r>
          </a:p>
          <a:p>
            <a:pPr algn="ctr"/>
            <a:r>
              <a:rPr lang="en-US" sz="2400" dirty="0">
                <a:latin typeface="Arial Black" panose="020B0A04020102020204" pitchFamily="34" charset="0"/>
              </a:rPr>
              <a:t>SLR: 	</a:t>
            </a:r>
            <a:r>
              <a:rPr lang="en-US" sz="2400" dirty="0" smtClean="0">
                <a:latin typeface="Arial Black" panose="020B0A04020102020204" pitchFamily="34" charset="0"/>
              </a:rPr>
              <a:t>20.5%</a:t>
            </a:r>
            <a:endParaRPr lang="en-US" sz="2400" dirty="0">
              <a:latin typeface="Arial Black" panose="020B0A04020102020204" pitchFamily="34" charset="0"/>
            </a:endParaRPr>
          </a:p>
          <a:p>
            <a:pPr algn="ctr"/>
            <a:r>
              <a:rPr lang="en-US" sz="2400" dirty="0">
                <a:latin typeface="Arial Black" panose="020B0A04020102020204" pitchFamily="34" charset="0"/>
              </a:rPr>
              <a:t>Total: 	</a:t>
            </a:r>
            <a:r>
              <a:rPr lang="en-US" sz="2400" dirty="0" smtClean="0">
                <a:latin typeface="Arial Black" panose="020B0A04020102020204" pitchFamily="34" charset="0"/>
              </a:rPr>
              <a:t>~25%</a:t>
            </a:r>
            <a:endParaRPr lang="en-US" sz="2400" dirty="0">
              <a:latin typeface="Arial Black" panose="020B0A04020102020204" pitchFamily="34" charset="0"/>
            </a:endParaRPr>
          </a:p>
        </p:txBody>
      </p:sp>
      <p:sp>
        <p:nvSpPr>
          <p:cNvPr id="16" name="TextBox 15"/>
          <p:cNvSpPr txBox="1"/>
          <p:nvPr/>
        </p:nvSpPr>
        <p:spPr>
          <a:xfrm>
            <a:off x="801627" y="1541133"/>
            <a:ext cx="2756916" cy="1008787"/>
          </a:xfrm>
          <a:prstGeom prst="leftArrow">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Pay </a:t>
            </a:r>
            <a:r>
              <a:rPr lang="en-US" sz="2700" dirty="0" smtClean="0">
                <a:latin typeface="Arial Black" panose="020B0A04020102020204" pitchFamily="34" charset="0"/>
              </a:rPr>
              <a:t>0-4-7%</a:t>
            </a:r>
            <a:endParaRPr lang="en-US" sz="2700" dirty="0">
              <a:latin typeface="Arial Black" panose="020B0A04020102020204" pitchFamily="34" charset="0"/>
            </a:endParaRPr>
          </a:p>
        </p:txBody>
      </p:sp>
      <p:sp>
        <p:nvSpPr>
          <p:cNvPr id="17" name="TextBox 16"/>
          <p:cNvSpPr txBox="1"/>
          <p:nvPr/>
        </p:nvSpPr>
        <p:spPr>
          <a:xfrm>
            <a:off x="5799034" y="1541133"/>
            <a:ext cx="3343271" cy="1008787"/>
          </a:xfrm>
          <a:prstGeom prst="leftArrow">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Pay 10-15-18%</a:t>
            </a:r>
          </a:p>
        </p:txBody>
      </p:sp>
      <p:sp>
        <p:nvSpPr>
          <p:cNvPr id="14" name="TextBox 13"/>
          <p:cNvSpPr txBox="1"/>
          <p:nvPr/>
        </p:nvSpPr>
        <p:spPr>
          <a:xfrm>
            <a:off x="2732035" y="4253027"/>
            <a:ext cx="2756916" cy="1838801"/>
          </a:xfrm>
          <a:prstGeom prst="downArrowCallou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latin typeface="Arial Black" panose="020B0A04020102020204" pitchFamily="34" charset="0"/>
              </a:rPr>
              <a:t>CRR: 	15%</a:t>
            </a:r>
          </a:p>
          <a:p>
            <a:pPr algn="ctr"/>
            <a:r>
              <a:rPr lang="en-US" sz="2400" dirty="0">
                <a:latin typeface="Arial Black" panose="020B0A04020102020204" pitchFamily="34" charset="0"/>
              </a:rPr>
              <a:t>SLR: 	</a:t>
            </a:r>
            <a:r>
              <a:rPr lang="en-US" sz="2400" dirty="0" smtClean="0">
                <a:latin typeface="Arial Black" panose="020B0A04020102020204" pitchFamily="34" charset="0"/>
              </a:rPr>
              <a:t>38%</a:t>
            </a:r>
            <a:endParaRPr lang="en-US" sz="2400" dirty="0">
              <a:latin typeface="Arial Black" panose="020B0A04020102020204" pitchFamily="34" charset="0"/>
            </a:endParaRPr>
          </a:p>
          <a:p>
            <a:pPr algn="ctr"/>
            <a:r>
              <a:rPr lang="en-US" sz="2400" dirty="0">
                <a:latin typeface="Arial Black" panose="020B0A04020102020204" pitchFamily="34" charset="0"/>
              </a:rPr>
              <a:t>Total: 	</a:t>
            </a:r>
            <a:r>
              <a:rPr lang="en-US" sz="2400" dirty="0" smtClean="0">
                <a:latin typeface="Arial Black" panose="020B0A04020102020204" pitchFamily="34" charset="0"/>
              </a:rPr>
              <a:t>53%</a:t>
            </a:r>
            <a:endParaRPr lang="en-US" sz="2400" dirty="0">
              <a:latin typeface="Arial Black" panose="020B0A04020102020204" pitchFamily="34" charset="0"/>
            </a:endParaRPr>
          </a:p>
        </p:txBody>
      </p:sp>
      <p:sp>
        <p:nvSpPr>
          <p:cNvPr id="2" name="Rectangle 1"/>
          <p:cNvSpPr/>
          <p:nvPr/>
        </p:nvSpPr>
        <p:spPr>
          <a:xfrm>
            <a:off x="3558543" y="1116623"/>
            <a:ext cx="21596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“Spread”</a:t>
            </a:r>
            <a:endParaRPr lang="en-US" dirty="0"/>
          </a:p>
        </p:txBody>
      </p:sp>
    </p:spTree>
    <p:extLst>
      <p:ext uri="{BB962C8B-B14F-4D97-AF65-F5344CB8AC3E}">
        <p14:creationId xmlns:p14="http://schemas.microsoft.com/office/powerpoint/2010/main" val="384216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385763" indent="-385763"/>
            <a:r>
              <a:rPr lang="en-US" dirty="0" smtClean="0"/>
              <a:t>High </a:t>
            </a:r>
            <a:r>
              <a:rPr lang="en-US" dirty="0"/>
              <a:t>cost of </a:t>
            </a:r>
            <a:r>
              <a:rPr lang="en-US" dirty="0" smtClean="0"/>
              <a:t>credit (loans)</a:t>
            </a:r>
          </a:p>
          <a:p>
            <a:pPr marL="385763" indent="-385763"/>
            <a:r>
              <a:rPr lang="en-US" dirty="0" smtClean="0"/>
              <a:t>Business expansion </a:t>
            </a:r>
            <a:r>
              <a:rPr lang="en-US" dirty="0" smtClean="0">
                <a:solidFill>
                  <a:srgbClr val="FF0000"/>
                </a:solidFill>
              </a:rPr>
              <a:t>▼</a:t>
            </a:r>
          </a:p>
          <a:p>
            <a:pPr marL="385763" indent="-385763"/>
            <a:r>
              <a:rPr lang="en-US" dirty="0"/>
              <a:t>Exports </a:t>
            </a:r>
            <a:r>
              <a:rPr lang="en-US" dirty="0">
                <a:solidFill>
                  <a:srgbClr val="FF0000"/>
                </a:solidFill>
              </a:rPr>
              <a:t>▼</a:t>
            </a:r>
            <a:endParaRPr lang="en-US" dirty="0"/>
          </a:p>
          <a:p>
            <a:pPr marL="385763" indent="-385763"/>
            <a:r>
              <a:rPr lang="en-US" dirty="0" smtClean="0"/>
              <a:t>Job creation </a:t>
            </a:r>
            <a:r>
              <a:rPr lang="en-US" dirty="0">
                <a:solidFill>
                  <a:srgbClr val="FF0000"/>
                </a:solidFill>
              </a:rPr>
              <a:t>▼</a:t>
            </a:r>
            <a:endParaRPr lang="en-US" dirty="0"/>
          </a:p>
          <a:p>
            <a:pPr marL="385763" indent="-385763"/>
            <a:r>
              <a:rPr lang="en-US" dirty="0" smtClean="0"/>
              <a:t>Tax-Collection </a:t>
            </a:r>
            <a:r>
              <a:rPr lang="en-US" dirty="0">
                <a:solidFill>
                  <a:srgbClr val="FF0000"/>
                </a:solidFill>
              </a:rPr>
              <a:t>▼</a:t>
            </a:r>
            <a:endParaRPr lang="en-US" dirty="0"/>
          </a:p>
          <a:p>
            <a:pPr marL="385763" indent="-385763"/>
            <a:r>
              <a:rPr lang="en-US" dirty="0" smtClean="0"/>
              <a:t>Government borrowing: </a:t>
            </a:r>
            <a:r>
              <a:rPr lang="en-US" dirty="0"/>
              <a:t>Fiscal </a:t>
            </a:r>
            <a:r>
              <a:rPr lang="en-US" dirty="0" smtClean="0"/>
              <a:t>deficit </a:t>
            </a:r>
            <a:r>
              <a:rPr lang="en-US" dirty="0">
                <a:solidFill>
                  <a:srgbClr val="00B050"/>
                </a:solidFill>
              </a:rPr>
              <a:t>▲</a:t>
            </a:r>
            <a:endParaRPr lang="en-US" dirty="0" smtClean="0"/>
          </a:p>
          <a:p>
            <a:pPr marL="385763" indent="-385763"/>
            <a:r>
              <a:rPr lang="en-US" dirty="0" smtClean="0"/>
              <a:t>Current </a:t>
            </a:r>
            <a:r>
              <a:rPr lang="en-US" dirty="0"/>
              <a:t>Account </a:t>
            </a:r>
            <a:r>
              <a:rPr lang="en-US" dirty="0" smtClean="0"/>
              <a:t>Deficit </a:t>
            </a:r>
            <a:r>
              <a:rPr lang="en-US" dirty="0">
                <a:solidFill>
                  <a:srgbClr val="00B050"/>
                </a:solidFill>
              </a:rPr>
              <a:t>▲</a:t>
            </a:r>
            <a:endParaRPr lang="en-US" dirty="0"/>
          </a:p>
          <a:p>
            <a:pPr marL="385763" indent="-385763"/>
            <a:endParaRPr lang="en-US" dirty="0"/>
          </a:p>
          <a:p>
            <a:endParaRPr lang="en-US" dirty="0"/>
          </a:p>
        </p:txBody>
      </p:sp>
      <p:sp>
        <p:nvSpPr>
          <p:cNvPr id="3" name="Title 2"/>
          <p:cNvSpPr>
            <a:spLocks noGrp="1"/>
          </p:cNvSpPr>
          <p:nvPr>
            <p:ph type="title"/>
          </p:nvPr>
        </p:nvSpPr>
        <p:spPr/>
        <p:txBody>
          <a:bodyPr/>
          <a:lstStyle/>
          <a:p>
            <a:r>
              <a:rPr lang="en-US" dirty="0" smtClean="0"/>
              <a:t>High reserve ratios (53%)</a:t>
            </a:r>
            <a:endParaRPr lang="en-US" dirty="0"/>
          </a:p>
        </p:txBody>
      </p:sp>
      <p:sp>
        <p:nvSpPr>
          <p:cNvPr id="5" name="Text Placeholder 4"/>
          <p:cNvSpPr>
            <a:spLocks noGrp="1"/>
          </p:cNvSpPr>
          <p:nvPr>
            <p:ph type="body" sz="quarter" idx="13"/>
          </p:nvPr>
        </p:nvSpPr>
        <p:spPr/>
        <p:txBody>
          <a:bodyPr/>
          <a:lstStyle/>
          <a:p>
            <a:r>
              <a:rPr lang="en-US" dirty="0" smtClean="0"/>
              <a:t>Pre-LPG</a:t>
            </a:r>
            <a:endParaRPr lang="en-US" dirty="0"/>
          </a:p>
        </p:txBody>
      </p:sp>
    </p:spTree>
    <p:extLst>
      <p:ext uri="{BB962C8B-B14F-4D97-AF65-F5344CB8AC3E}">
        <p14:creationId xmlns:p14="http://schemas.microsoft.com/office/powerpoint/2010/main" val="2341894460"/>
      </p:ext>
    </p:extLst>
  </p:cSld>
  <p:clrMapOvr>
    <a:masterClrMapping/>
  </p:clrMapOvr>
  <p:timing>
    <p:tnLst>
      <p:par>
        <p:cTn id="1" dur="indefinite" restart="never" nodeType="tmRoot"/>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theme/theme1.xml><?xml version="1.0" encoding="utf-8"?>
<a:theme xmlns:a="http://schemas.openxmlformats.org/drawingml/2006/main" name="BRIJ43_PURPLE">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 id="{71D136E7-6F78-4BF7-BA01-118DB2740D68}" vid="{4BE201D0-9AAE-4FEA-95F3-FEA78495D0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BRIJ43_PURPLE</Template>
  <TotalTime>576</TotalTime>
  <Words>1954</Words>
  <Application>Microsoft Office PowerPoint</Application>
  <PresentationFormat>On-screen Show (4:3)</PresentationFormat>
  <Paragraphs>437</Paragraphs>
  <Slides>44</Slides>
  <Notes>16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44</vt:i4>
      </vt:variant>
    </vt:vector>
  </HeadingPairs>
  <TitlesOfParts>
    <vt:vector size="61" baseType="lpstr">
      <vt:lpstr>Arial</vt:lpstr>
      <vt:lpstr>Arial Black</vt:lpstr>
      <vt:lpstr>Arial Narrow</vt:lpstr>
      <vt:lpstr>Arial Unicode MS</vt:lpstr>
      <vt:lpstr>Calibri</vt:lpstr>
      <vt:lpstr>Cambria Math</vt:lpstr>
      <vt:lpstr>Franklin Gothic Demi</vt:lpstr>
      <vt:lpstr>Franklin Gothic Demi Cond</vt:lpstr>
      <vt:lpstr>Franklin Gothic Heavy</vt:lpstr>
      <vt:lpstr>Franklin Gothic Medium Cond</vt:lpstr>
      <vt:lpstr>Kozuka Gothic Pro B</vt:lpstr>
      <vt:lpstr>MV Boli</vt:lpstr>
      <vt:lpstr>Segoe UI Black</vt:lpstr>
      <vt:lpstr>Segoe UI Semibold</vt:lpstr>
      <vt:lpstr>Shruti</vt:lpstr>
      <vt:lpstr>Wingdings</vt:lpstr>
      <vt:lpstr>BRIJ43_PURPLE</vt:lpstr>
      <vt:lpstr>PowerPoint Presentation</vt:lpstr>
      <vt:lpstr>Balance sheet of a Scheduled commercial Bank</vt:lpstr>
      <vt:lpstr>Bank’s Balance sheet-&gt; Liabilities</vt:lpstr>
      <vt:lpstr>Net demand and time liability (NDTL) on FRIDAY..</vt:lpstr>
      <vt:lpstr>PowerPoint Presentation</vt:lpstr>
      <vt:lpstr>Mock question for Prelims</vt:lpstr>
      <vt:lpstr>CRR/SLR maintained @Fortnight lag</vt:lpstr>
      <vt:lpstr>Reserve Ratios</vt:lpstr>
      <vt:lpstr>High reserve ratios (53%)</vt:lpstr>
      <vt:lpstr>1991: Narsimhan-i</vt:lpstr>
      <vt:lpstr>CRR in India</vt:lpstr>
      <vt:lpstr>PowerPoint Presentation</vt:lpstr>
      <vt:lpstr>SLR – applicable up to central cooperative &amp; deposit taking NBFC</vt:lpstr>
      <vt:lpstr>Monetary Policy: Quantitative, General, indirect Tools</vt:lpstr>
      <vt:lpstr>PowerPoint Presentation</vt:lpstr>
      <vt:lpstr>PowerPoint Presentation</vt:lpstr>
      <vt:lpstr>Incremental CRR?</vt:lpstr>
      <vt:lpstr>Net demand and time liability (NDTL) on FRIDAY..</vt:lpstr>
      <vt:lpstr>8/Nov/16: Demonetization….</vt:lpstr>
      <vt:lpstr>PowerPoint Presentation</vt:lpstr>
      <vt:lpstr>why not “absolute” CRR?</vt:lpstr>
      <vt:lpstr>CRR/SLR maintained @Fortnight lag</vt:lpstr>
      <vt:lpstr>PowerPoint Presentation</vt:lpstr>
      <vt:lpstr>Open Market Operations (OMO) Market Stabilization Scheme (MSS)</vt:lpstr>
      <vt:lpstr>Before we dwell into OMO, Market stabilization scheme…</vt:lpstr>
      <vt:lpstr>RBI: public debt manager, auctions on behalf of Government</vt:lpstr>
      <vt:lpstr>Open Market Operation in inflation</vt:lpstr>
      <vt:lpstr>Open Market Operation in inflation</vt:lpstr>
      <vt:lpstr>Why would banks bother with OMO?</vt:lpstr>
      <vt:lpstr>RBI’s Monetary policy-&gt; quantitative tools</vt:lpstr>
      <vt:lpstr>PowerPoint Presentation</vt:lpstr>
      <vt:lpstr>Open Market Operations (OMO) Market Stabilization Scheme (MSS)</vt:lpstr>
      <vt:lpstr>RBI: public debt manager, auctions G-sec on behalf of Government</vt:lpstr>
      <vt:lpstr>Suppose Government doesn’t want to “borrow” to buy something, but RBI needs “securities”  to control liquidity…THEN??</vt:lpstr>
      <vt:lpstr>This had actually happened….!!</vt:lpstr>
      <vt:lpstr>Market stabilization scheme bonds: not for govt Expenditure </vt:lpstr>
      <vt:lpstr>Sell at discount and re-purchase at “FACE Value”.</vt:lpstr>
      <vt:lpstr>Sell at discount and re-purchase at “FACE Value”.</vt:lpstr>
      <vt:lpstr>MSS- T-bill, cash management bill: sold @discount &amp;  repurchased at face value on maturity </vt:lpstr>
      <vt:lpstr>Cash management Bills (CMB):</vt:lpstr>
      <vt:lpstr>OMO vs MSS: What’s the Difference?</vt:lpstr>
      <vt:lpstr>RBI’s monetary policy</vt:lpstr>
      <vt:lpstr>PowerPoint Presentation</vt:lpstr>
      <vt:lpstr>PowerPoint Presentation</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450</cp:revision>
  <dcterms:created xsi:type="dcterms:W3CDTF">2017-02-17T14:02:42Z</dcterms:created>
  <dcterms:modified xsi:type="dcterms:W3CDTF">2017-03-28T11:24:37Z</dcterms:modified>
</cp:coreProperties>
</file>